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6" r:id="rId7"/>
    <p:sldId id="267" r:id="rId8"/>
    <p:sldId id="263" r:id="rId9"/>
    <p:sldId id="259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4CC2-0CCC-462D-9B5D-3A401AFB189B}" type="datetimeFigureOut">
              <a:rPr lang="is-IS" smtClean="0"/>
              <a:t>8.6.2020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EE852-2B98-41A4-8FC3-6F64FC05AE3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4655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EE852-2B98-41A4-8FC3-6F64FC05AE31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787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938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448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8762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101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470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329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565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02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847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9180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178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EA4B-1766-4CA7-9887-C3F316733242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0330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sz="6600" b="1" dirty="0"/>
              <a:t>FORR1FG05AU</a:t>
            </a:r>
            <a:br>
              <a:rPr lang="is-IS" sz="6600" b="1" dirty="0"/>
            </a:br>
            <a:endParaRPr lang="is-I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sz="4000" dirty="0"/>
              <a:t>Breytur og innsláttur frá notanda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0022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78"/>
            <a:ext cx="10515600" cy="799407"/>
          </a:xfrm>
        </p:spPr>
        <p:txBody>
          <a:bodyPr/>
          <a:lstStyle/>
          <a:p>
            <a:pPr algn="ctr"/>
            <a:r>
              <a:rPr lang="is-IS" b="1" dirty="0"/>
              <a:t>Gagnatög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4"/>
            <a:ext cx="10515600" cy="5390435"/>
          </a:xfrm>
        </p:spPr>
        <p:txBody>
          <a:bodyPr>
            <a:normAutofit lnSpcReduction="10000"/>
          </a:bodyPr>
          <a:lstStyle/>
          <a:p>
            <a:r>
              <a:rPr lang="is-IS" sz="3200" dirty="0"/>
              <a:t>Það eru ýmis gagnatög í </a:t>
            </a:r>
            <a:r>
              <a:rPr lang="is-IS" sz="3200" dirty="0" err="1"/>
              <a:t>Python</a:t>
            </a:r>
            <a:r>
              <a:rPr lang="is-IS" sz="3200" dirty="0"/>
              <a:t> en við ætlum að byrja að nota þetta tvennt:</a:t>
            </a:r>
          </a:p>
          <a:p>
            <a:pPr lvl="1"/>
            <a:r>
              <a:rPr lang="is-IS" sz="2800" dirty="0"/>
              <a:t>int / integer  sem er heiltala</a:t>
            </a:r>
          </a:p>
          <a:p>
            <a:pPr lvl="1"/>
            <a:r>
              <a:rPr lang="is-IS" sz="2800" dirty="0"/>
              <a:t>string sem er textastrengur. String getur verið eitt orð eða heil setning. String getur líka innihaldið tölur og ýmis tákn. </a:t>
            </a:r>
          </a:p>
          <a:p>
            <a:pPr lvl="2"/>
            <a:r>
              <a:rPr lang="is-IS" sz="2400" dirty="0"/>
              <a:t>Allt sem er af taginu string setjum við í gæsalappir (einfaldar eða tvöfaldar)</a:t>
            </a:r>
          </a:p>
          <a:p>
            <a:pPr lvl="2"/>
            <a:r>
              <a:rPr lang="is-IS" sz="2400" dirty="0"/>
              <a:t>Við getum ekki reiknað neitt með string – jafnvel þótt að hann innihaldi tölur</a:t>
            </a:r>
          </a:p>
          <a:p>
            <a:r>
              <a:rPr lang="is-IS" sz="3200" dirty="0"/>
              <a:t>Til að geta reiknað með string breytu þarf að breyta henni í int.</a:t>
            </a:r>
          </a:p>
          <a:p>
            <a:r>
              <a:rPr lang="is-IS" sz="3200" dirty="0"/>
              <a:t>Allt sem við sækjum frá notanda með fallinu </a:t>
            </a:r>
            <a:r>
              <a:rPr lang="is-I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is-IS" sz="3200" dirty="0"/>
              <a:t>er af gerðinni string</a:t>
            </a:r>
          </a:p>
          <a:p>
            <a:pPr marL="0" indent="0">
              <a:buNone/>
            </a:pPr>
            <a:endParaRPr lang="is-IS" dirty="0"/>
          </a:p>
          <a:p>
            <a:pPr lvl="2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02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pPr algn="ctr"/>
            <a:r>
              <a:rPr lang="is-IS" b="1" dirty="0"/>
              <a:t>Gagnatög og notkun þeirra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5132856"/>
          </a:xfrm>
        </p:spPr>
        <p:txBody>
          <a:bodyPr>
            <a:normAutofit/>
          </a:bodyPr>
          <a:lstStyle/>
          <a:p>
            <a:r>
              <a:rPr lang="is-IS" sz="3100" dirty="0"/>
              <a:t>Til að breyta breytu með textagildi (string) í heiltölu (int) notum við fallið int().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tala1 = </a:t>
            </a:r>
            <a:r>
              <a:rPr lang="nn-NO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"sláðu inn tölu 1 "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is-I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3100" dirty="0"/>
              <a:t>Þegar við erum að skrifa fleira en eitt atriði út á skjá með </a:t>
            </a:r>
            <a:r>
              <a:rPr lang="is-I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is-IS" sz="3100" dirty="0"/>
              <a:t>þá er best að nota kommu á milli</a:t>
            </a:r>
          </a:p>
          <a:p>
            <a:pPr marL="457200" lvl="1" indent="0">
              <a:buNone/>
            </a:pPr>
            <a:r>
              <a:rPr lang="nn-NO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r>
              <a:rPr lang="nn-NO" sz="2800" dirty="0"/>
              <a:t>(</a:t>
            </a:r>
            <a:r>
              <a:rPr lang="nn-NO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"Summa talnanna er:"</a:t>
            </a:r>
            <a:r>
              <a:rPr lang="nn-N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summa)</a:t>
            </a:r>
            <a:endParaRPr lang="is-I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4793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is-IS" b="1" dirty="0"/>
              <a:t>Verkefni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>
            <a:normAutofit/>
          </a:bodyPr>
          <a:lstStyle/>
          <a:p>
            <a:r>
              <a:rPr lang="is-IS" sz="3100" dirty="0"/>
              <a:t>Spyrjum notanda að nafni og fæðingarári.</a:t>
            </a:r>
          </a:p>
          <a:p>
            <a:pPr lvl="1"/>
            <a:r>
              <a:rPr lang="is-IS" dirty="0"/>
              <a:t>Þurfum tvær breytur eina fyrir nafnið og eina fyrir fæðingarárið</a:t>
            </a:r>
          </a:p>
          <a:p>
            <a:pPr lvl="2"/>
            <a:r>
              <a:rPr lang="is-I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nafn = </a:t>
            </a:r>
            <a:r>
              <a:rPr lang="is-IS" sz="2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is-I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Sláðu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inn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nafnið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þitt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faedingarar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Hvaða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ár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ertu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fæddur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is-I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3100" dirty="0"/>
              <a:t>Við finnum út hvaða ár notandi verður hundrað ára og setjum það í breytu.</a:t>
            </a:r>
          </a:p>
          <a:p>
            <a:pPr marL="0" indent="0">
              <a:buNone/>
            </a:pPr>
            <a:endParaRPr lang="is-IS" sz="3100" dirty="0"/>
          </a:p>
          <a:p>
            <a:r>
              <a:rPr lang="is-IS" sz="3100" dirty="0"/>
              <a:t>Síðan heilsum við notanda með nafni og segjum hvaða ár hann verður  100 ára og skrifum það út</a:t>
            </a:r>
          </a:p>
          <a:p>
            <a:pPr lvl="1"/>
            <a:r>
              <a:rPr lang="is-IS" dirty="0"/>
              <a:t>Góðan daginn </a:t>
            </a:r>
            <a:r>
              <a:rPr lang="is-I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</a:p>
          <a:p>
            <a:pPr lvl="1"/>
            <a:r>
              <a:rPr lang="is-IS" dirty="0"/>
              <a:t>Þú verður hundrað ára árið </a:t>
            </a:r>
            <a:r>
              <a:rPr lang="is-I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verdurHundrad</a:t>
            </a:r>
            <a:r>
              <a:rPr lang="is-IS"/>
              <a:t> </a:t>
            </a:r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12</a:t>
            </a:fld>
            <a:endParaRPr lang="is-I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73C29-DA06-418F-A969-E3BC5B528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85" y="3630706"/>
            <a:ext cx="6690280" cy="6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Innsláttur frá lyklaborði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600" dirty="0"/>
              <a:t>Innsláttur frá lyklaborði er ein aðferð til að taka inn gögn frá notanda</a:t>
            </a:r>
          </a:p>
          <a:p>
            <a:r>
              <a:rPr lang="is-IS" sz="3600" dirty="0"/>
              <a:t>Forritið spyr spurningar sem notandinn  þarf að svara.</a:t>
            </a:r>
          </a:p>
          <a:p>
            <a:r>
              <a:rPr lang="is-IS" sz="3600" dirty="0"/>
              <a:t>Notandinn svarar með því að slá inn svarið með lyklaborðinu. </a:t>
            </a:r>
          </a:p>
          <a:p>
            <a:r>
              <a:rPr lang="is-IS" sz="3600" dirty="0"/>
              <a:t>Það þarf þá að grípa/sækja þann innslátt og setja í fyrirframskilgreinda breytu.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14C-AD50-41F7-A819-B3E2D4F5D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pPr algn="ctr"/>
            <a:r>
              <a:rPr lang="is-IS" b="1" dirty="0"/>
              <a:t>Hvað er breyta (variable)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/>
          </a:bodyPr>
          <a:lstStyle/>
          <a:p>
            <a:r>
              <a:rPr lang="en-US" sz="3300" dirty="0" err="1"/>
              <a:t>Við</a:t>
            </a:r>
            <a:r>
              <a:rPr lang="en-US" sz="3300" dirty="0"/>
              <a:t> notum </a:t>
            </a:r>
            <a:r>
              <a:rPr lang="en-US" sz="3300" dirty="0" err="1"/>
              <a:t>orðið</a:t>
            </a:r>
            <a:r>
              <a:rPr lang="en-US" sz="3300" dirty="0"/>
              <a:t> </a:t>
            </a:r>
            <a:r>
              <a:rPr lang="en-US" sz="3300" dirty="0" err="1"/>
              <a:t>breytur</a:t>
            </a:r>
            <a:r>
              <a:rPr lang="en-US" sz="3300" dirty="0"/>
              <a:t>  um </a:t>
            </a:r>
            <a:r>
              <a:rPr lang="en-US" sz="3300" dirty="0" err="1"/>
              <a:t>það</a:t>
            </a:r>
            <a:r>
              <a:rPr lang="en-US" sz="3300" dirty="0"/>
              <a:t> </a:t>
            </a:r>
            <a:r>
              <a:rPr lang="en-US" sz="3300" dirty="0" err="1"/>
              <a:t>þegar</a:t>
            </a:r>
            <a:r>
              <a:rPr lang="en-US" sz="3300" dirty="0"/>
              <a:t> </a:t>
            </a:r>
            <a:r>
              <a:rPr lang="en-US" sz="3300" dirty="0" err="1"/>
              <a:t>við</a:t>
            </a:r>
            <a:r>
              <a:rPr lang="en-US" sz="3300" dirty="0"/>
              <a:t> </a:t>
            </a:r>
            <a:r>
              <a:rPr lang="en-US" sz="3300" dirty="0" err="1"/>
              <a:t>tökum</a:t>
            </a:r>
            <a:r>
              <a:rPr lang="en-US" sz="3300" dirty="0"/>
              <a:t> </a:t>
            </a:r>
            <a:r>
              <a:rPr lang="en-US" sz="3300" dirty="0" err="1"/>
              <a:t>frá</a:t>
            </a:r>
            <a:r>
              <a:rPr lang="en-US" sz="3300" dirty="0"/>
              <a:t> </a:t>
            </a:r>
            <a:r>
              <a:rPr lang="en-US" sz="3300" dirty="0" err="1"/>
              <a:t>pláss</a:t>
            </a:r>
            <a:r>
              <a:rPr lang="en-US" sz="3300" dirty="0"/>
              <a:t> í </a:t>
            </a:r>
            <a:r>
              <a:rPr lang="en-US" sz="3300" dirty="0" err="1"/>
              <a:t>tölvunni</a:t>
            </a:r>
            <a:r>
              <a:rPr lang="en-US" sz="3300" dirty="0"/>
              <a:t> </a:t>
            </a:r>
            <a:r>
              <a:rPr lang="en-US" sz="3300" dirty="0" err="1"/>
              <a:t>til</a:t>
            </a:r>
            <a:r>
              <a:rPr lang="en-US" sz="3300" dirty="0"/>
              <a:t> </a:t>
            </a:r>
            <a:r>
              <a:rPr lang="en-US" sz="3300" dirty="0" err="1"/>
              <a:t>að</a:t>
            </a:r>
            <a:r>
              <a:rPr lang="en-US" sz="3300" dirty="0"/>
              <a:t> </a:t>
            </a:r>
            <a:r>
              <a:rPr lang="en-US" sz="3300" dirty="0" err="1"/>
              <a:t>geyma</a:t>
            </a:r>
            <a:r>
              <a:rPr lang="en-US" sz="3300" dirty="0"/>
              <a:t> </a:t>
            </a:r>
            <a:r>
              <a:rPr lang="en-US" sz="3300" dirty="0" err="1"/>
              <a:t>ákveðin</a:t>
            </a:r>
            <a:r>
              <a:rPr lang="en-US" sz="3300" dirty="0"/>
              <a:t> </a:t>
            </a:r>
            <a:r>
              <a:rPr lang="en-US" sz="3300" dirty="0" err="1"/>
              <a:t>gögn</a:t>
            </a:r>
            <a:r>
              <a:rPr lang="en-US" sz="3300" dirty="0"/>
              <a:t> í.</a:t>
            </a:r>
          </a:p>
          <a:p>
            <a:endParaRPr lang="en-US" sz="3300" dirty="0"/>
          </a:p>
          <a:p>
            <a:r>
              <a:rPr lang="en-US" sz="3300" dirty="0" err="1"/>
              <a:t>Hægt</a:t>
            </a:r>
            <a:r>
              <a:rPr lang="en-US" sz="3300" dirty="0"/>
              <a:t> </a:t>
            </a:r>
            <a:r>
              <a:rPr lang="en-US" sz="3300" dirty="0" err="1"/>
              <a:t>að</a:t>
            </a:r>
            <a:r>
              <a:rPr lang="en-US" sz="3300" dirty="0"/>
              <a:t> </a:t>
            </a:r>
            <a:r>
              <a:rPr lang="en-US" sz="3300" dirty="0" err="1"/>
              <a:t>ímynda</a:t>
            </a:r>
            <a:r>
              <a:rPr lang="en-US" sz="3300" dirty="0"/>
              <a:t> </a:t>
            </a:r>
            <a:r>
              <a:rPr lang="en-US" sz="3300" dirty="0" err="1"/>
              <a:t>sér</a:t>
            </a:r>
            <a:r>
              <a:rPr lang="en-US" sz="3300" dirty="0"/>
              <a:t> </a:t>
            </a:r>
            <a:r>
              <a:rPr lang="en-US" sz="3300" dirty="0" err="1"/>
              <a:t>að</a:t>
            </a:r>
            <a:r>
              <a:rPr lang="en-US" sz="3300" dirty="0"/>
              <a:t> </a:t>
            </a:r>
            <a:r>
              <a:rPr lang="en-US" sz="3300" dirty="0" err="1"/>
              <a:t>breytur</a:t>
            </a:r>
            <a:r>
              <a:rPr lang="en-US" sz="3300" dirty="0"/>
              <a:t> í </a:t>
            </a:r>
            <a:r>
              <a:rPr lang="en-US" sz="3300" dirty="0" err="1"/>
              <a:t>minni</a:t>
            </a:r>
            <a:r>
              <a:rPr lang="en-US" sz="3300" dirty="0"/>
              <a:t> </a:t>
            </a:r>
            <a:r>
              <a:rPr lang="en-US" sz="3300" dirty="0" err="1"/>
              <a:t>tölvunnar</a:t>
            </a:r>
            <a:r>
              <a:rPr lang="en-US" sz="3300" dirty="0"/>
              <a:t> </a:t>
            </a:r>
            <a:r>
              <a:rPr lang="en-US" sz="3300" dirty="0" err="1"/>
              <a:t>séu</a:t>
            </a:r>
            <a:r>
              <a:rPr lang="en-US" sz="3300" dirty="0"/>
              <a:t> </a:t>
            </a:r>
            <a:r>
              <a:rPr lang="en-US" sz="3300" dirty="0" err="1"/>
              <a:t>svipuð</a:t>
            </a:r>
            <a:r>
              <a:rPr lang="en-US" sz="3300" dirty="0"/>
              <a:t> </a:t>
            </a:r>
            <a:r>
              <a:rPr lang="en-US" sz="3300" dirty="0" err="1"/>
              <a:t>og</a:t>
            </a:r>
            <a:r>
              <a:rPr lang="en-US" sz="3300" dirty="0"/>
              <a:t> box  </a:t>
            </a:r>
            <a:r>
              <a:rPr lang="en-US" sz="3300" dirty="0" err="1"/>
              <a:t>sem</a:t>
            </a:r>
            <a:r>
              <a:rPr lang="en-US" sz="3300" dirty="0"/>
              <a:t> </a:t>
            </a:r>
            <a:r>
              <a:rPr lang="en-US" sz="3300" dirty="0" err="1"/>
              <a:t>eru</a:t>
            </a:r>
            <a:r>
              <a:rPr lang="en-US" sz="3300" dirty="0"/>
              <a:t> í </a:t>
            </a:r>
            <a:r>
              <a:rPr lang="en-US" sz="3300" dirty="0" err="1"/>
              <a:t>hillu</a:t>
            </a:r>
            <a:r>
              <a:rPr lang="en-US" sz="3300" dirty="0"/>
              <a:t> </a:t>
            </a:r>
          </a:p>
          <a:p>
            <a:pPr lvl="1"/>
            <a:r>
              <a:rPr lang="en-US" sz="3100" dirty="0" err="1"/>
              <a:t>Þú</a:t>
            </a:r>
            <a:r>
              <a:rPr lang="en-US" sz="3100" dirty="0"/>
              <a:t> </a:t>
            </a:r>
            <a:r>
              <a:rPr lang="en-US" sz="3100" dirty="0" err="1"/>
              <a:t>getur</a:t>
            </a:r>
            <a:r>
              <a:rPr lang="en-US" sz="3100" dirty="0"/>
              <a:t> sett </a:t>
            </a:r>
            <a:r>
              <a:rPr lang="en-US" sz="3100" dirty="0" err="1"/>
              <a:t>hluti</a:t>
            </a:r>
            <a:r>
              <a:rPr lang="en-US" sz="3100" dirty="0"/>
              <a:t> í </a:t>
            </a:r>
            <a:r>
              <a:rPr lang="en-US" sz="3100" dirty="0" err="1"/>
              <a:t>boxið</a:t>
            </a:r>
            <a:r>
              <a:rPr lang="en-US" sz="3100" dirty="0"/>
              <a:t> </a:t>
            </a:r>
          </a:p>
          <a:p>
            <a:pPr lvl="1"/>
            <a:r>
              <a:rPr lang="en-US" sz="3100" dirty="0" err="1"/>
              <a:t>Þú</a:t>
            </a:r>
            <a:r>
              <a:rPr lang="en-US" sz="3100" dirty="0"/>
              <a:t> </a:t>
            </a:r>
            <a:r>
              <a:rPr lang="en-US" sz="3100" dirty="0" err="1"/>
              <a:t>getur</a:t>
            </a:r>
            <a:r>
              <a:rPr lang="en-US" sz="3100" dirty="0"/>
              <a:t> </a:t>
            </a:r>
            <a:r>
              <a:rPr lang="en-US" sz="3100" dirty="0" err="1"/>
              <a:t>birt</a:t>
            </a:r>
            <a:r>
              <a:rPr lang="en-US" sz="3100" dirty="0"/>
              <a:t> </a:t>
            </a:r>
            <a:r>
              <a:rPr lang="en-US" sz="3100" dirty="0" err="1"/>
              <a:t>eða</a:t>
            </a:r>
            <a:r>
              <a:rPr lang="en-US" sz="3100" dirty="0"/>
              <a:t> </a:t>
            </a:r>
            <a:r>
              <a:rPr lang="en-US" sz="3100" dirty="0" err="1"/>
              <a:t>skoðað</a:t>
            </a:r>
            <a:r>
              <a:rPr lang="en-US" sz="3100" dirty="0"/>
              <a:t> </a:t>
            </a:r>
            <a:r>
              <a:rPr lang="en-US" sz="3100" dirty="0" err="1"/>
              <a:t>það</a:t>
            </a:r>
            <a:r>
              <a:rPr lang="en-US" sz="3100" dirty="0"/>
              <a:t> </a:t>
            </a:r>
            <a:r>
              <a:rPr lang="en-US" sz="3100" dirty="0" err="1"/>
              <a:t>sem</a:t>
            </a:r>
            <a:r>
              <a:rPr lang="en-US" sz="3100" dirty="0"/>
              <a:t> í </a:t>
            </a:r>
            <a:r>
              <a:rPr lang="en-US" sz="3100" dirty="0" err="1"/>
              <a:t>boxinu</a:t>
            </a:r>
            <a:r>
              <a:rPr lang="en-US" sz="3100" dirty="0"/>
              <a:t> </a:t>
            </a:r>
            <a:r>
              <a:rPr lang="en-US" sz="3100" dirty="0" err="1"/>
              <a:t>er</a:t>
            </a:r>
            <a:r>
              <a:rPr lang="en-US" sz="3100" dirty="0"/>
              <a:t>.</a:t>
            </a:r>
          </a:p>
          <a:p>
            <a:pPr lvl="1"/>
            <a:r>
              <a:rPr lang="en-US" sz="3100" dirty="0" err="1"/>
              <a:t>Þú</a:t>
            </a:r>
            <a:r>
              <a:rPr lang="en-US" sz="3100" dirty="0"/>
              <a:t> </a:t>
            </a:r>
            <a:r>
              <a:rPr lang="en-US" sz="3100" dirty="0" err="1"/>
              <a:t>getur</a:t>
            </a:r>
            <a:r>
              <a:rPr lang="en-US" sz="3100" dirty="0"/>
              <a:t> </a:t>
            </a:r>
            <a:r>
              <a:rPr lang="en-US" sz="3100" dirty="0" err="1"/>
              <a:t>hent</a:t>
            </a:r>
            <a:r>
              <a:rPr lang="en-US" sz="3100" dirty="0"/>
              <a:t> </a:t>
            </a:r>
            <a:r>
              <a:rPr lang="en-US" sz="3100" dirty="0" err="1"/>
              <a:t>innihaldi</a:t>
            </a:r>
            <a:r>
              <a:rPr lang="en-US" sz="3100" dirty="0"/>
              <a:t> </a:t>
            </a:r>
            <a:r>
              <a:rPr lang="en-US" sz="3100" dirty="0" err="1"/>
              <a:t>boxins</a:t>
            </a:r>
            <a:r>
              <a:rPr lang="en-US" sz="3100" dirty="0"/>
              <a:t> </a:t>
            </a:r>
            <a:r>
              <a:rPr lang="en-US" sz="3100" dirty="0" err="1"/>
              <a:t>og</a:t>
            </a:r>
            <a:r>
              <a:rPr lang="en-US" sz="3100" dirty="0"/>
              <a:t> sett </a:t>
            </a:r>
            <a:r>
              <a:rPr lang="en-US" sz="3100" dirty="0" err="1"/>
              <a:t>nýja</a:t>
            </a:r>
            <a:r>
              <a:rPr lang="en-US" sz="3100" dirty="0"/>
              <a:t> </a:t>
            </a:r>
            <a:r>
              <a:rPr lang="en-US" sz="3100" dirty="0" err="1"/>
              <a:t>hluti</a:t>
            </a:r>
            <a:r>
              <a:rPr lang="en-US" sz="3100" dirty="0"/>
              <a:t> í </a:t>
            </a:r>
            <a:r>
              <a:rPr lang="en-US" sz="3100" dirty="0" err="1"/>
              <a:t>boxið</a:t>
            </a:r>
            <a:r>
              <a:rPr lang="en-US" sz="3100" dirty="0"/>
              <a:t> </a:t>
            </a:r>
            <a:r>
              <a:rPr lang="en-US" sz="3100" dirty="0" err="1"/>
              <a:t>aftur</a:t>
            </a:r>
            <a:endParaRPr lang="en-US" sz="31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FORR1FG05AU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74A8-1C69-4F5D-AE3F-21E3CD7A97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pPr algn="ctr"/>
            <a:r>
              <a:rPr lang="is-IS" b="1" dirty="0"/>
              <a:t>Breytur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>
            <a:normAutofit/>
          </a:bodyPr>
          <a:lstStyle/>
          <a:p>
            <a:r>
              <a:rPr lang="en-US" sz="3300" dirty="0" err="1"/>
              <a:t>Til</a:t>
            </a:r>
            <a:r>
              <a:rPr lang="en-US" sz="3300" dirty="0"/>
              <a:t> </a:t>
            </a:r>
            <a:r>
              <a:rPr lang="en-US" sz="3300" dirty="0" err="1"/>
              <a:t>þess</a:t>
            </a:r>
            <a:r>
              <a:rPr lang="en-US" sz="3300" dirty="0"/>
              <a:t> </a:t>
            </a:r>
            <a:r>
              <a:rPr lang="en-US" sz="3300" dirty="0" err="1"/>
              <a:t>að</a:t>
            </a:r>
            <a:r>
              <a:rPr lang="en-US" sz="3300" dirty="0"/>
              <a:t> nota </a:t>
            </a:r>
            <a:r>
              <a:rPr lang="en-US" sz="3300" dirty="0" err="1"/>
              <a:t>breytu</a:t>
            </a:r>
            <a:r>
              <a:rPr lang="en-US" sz="3300" dirty="0"/>
              <a:t> </a:t>
            </a:r>
            <a:r>
              <a:rPr lang="en-US" sz="3300" dirty="0" err="1"/>
              <a:t>þarf</a:t>
            </a:r>
            <a:r>
              <a:rPr lang="en-US" sz="3300" dirty="0"/>
              <a:t> </a:t>
            </a:r>
            <a:r>
              <a:rPr lang="en-US" sz="3300" dirty="0" err="1"/>
              <a:t>alltaf</a:t>
            </a:r>
            <a:r>
              <a:rPr lang="en-US" sz="3300" dirty="0"/>
              <a:t> </a:t>
            </a:r>
            <a:r>
              <a:rPr lang="en-US" sz="3300" dirty="0" err="1"/>
              <a:t>að</a:t>
            </a:r>
            <a:r>
              <a:rPr lang="en-US" sz="3300" dirty="0"/>
              <a:t> </a:t>
            </a:r>
            <a:r>
              <a:rPr lang="en-US" sz="3300" dirty="0" err="1"/>
              <a:t>búa</a:t>
            </a:r>
            <a:r>
              <a:rPr lang="en-US" sz="3300" dirty="0"/>
              <a:t> </a:t>
            </a:r>
            <a:r>
              <a:rPr lang="en-US" sz="3300" dirty="0" err="1"/>
              <a:t>hana</a:t>
            </a:r>
            <a:r>
              <a:rPr lang="en-US" sz="3300" dirty="0"/>
              <a:t> </a:t>
            </a:r>
            <a:r>
              <a:rPr lang="en-US" sz="3300" dirty="0" err="1"/>
              <a:t>til</a:t>
            </a:r>
            <a:r>
              <a:rPr lang="en-US" sz="3300" dirty="0"/>
              <a:t> </a:t>
            </a:r>
            <a:r>
              <a:rPr lang="en-US" sz="3300" dirty="0" err="1"/>
              <a:t>fyrst</a:t>
            </a:r>
            <a:r>
              <a:rPr lang="en-US" sz="3300" dirty="0"/>
              <a:t> </a:t>
            </a:r>
          </a:p>
          <a:p>
            <a:r>
              <a:rPr lang="nn-NO" sz="3300" dirty="0"/>
              <a:t>Í Python gerum við það með því að gefa henni nafn og oftast setjum eitthvað í hana í leiðinni</a:t>
            </a:r>
            <a:r>
              <a:rPr lang="nn-NO" dirty="0"/>
              <a:t>.</a:t>
            </a:r>
          </a:p>
          <a:p>
            <a:pPr marL="457200" lvl="1" indent="0">
              <a:buNone/>
            </a:pPr>
            <a:r>
              <a:rPr lang="nn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breyta = 15</a:t>
            </a:r>
          </a:p>
          <a:p>
            <a:pPr marL="457200" lvl="1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so much fun"</a:t>
            </a:r>
          </a:p>
          <a:p>
            <a:pPr marL="457200" lvl="1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457200" lvl="1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kommutala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3.5</a:t>
            </a:r>
            <a:endParaRPr lang="nn-NO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300" dirty="0" err="1"/>
              <a:t>Þegar</a:t>
            </a:r>
            <a:r>
              <a:rPr lang="en-US" sz="3300" dirty="0"/>
              <a:t> </a:t>
            </a:r>
            <a:r>
              <a:rPr lang="en-US" sz="3300" dirty="0" err="1"/>
              <a:t>breyta</a:t>
            </a:r>
            <a:r>
              <a:rPr lang="en-US" sz="3300" dirty="0"/>
              <a:t> </a:t>
            </a:r>
            <a:r>
              <a:rPr lang="en-US" sz="3300" dirty="0" err="1"/>
              <a:t>hefur</a:t>
            </a:r>
            <a:r>
              <a:rPr lang="en-US" sz="3300" dirty="0"/>
              <a:t> </a:t>
            </a:r>
            <a:r>
              <a:rPr lang="en-US" sz="3300" dirty="0" err="1"/>
              <a:t>verið</a:t>
            </a:r>
            <a:r>
              <a:rPr lang="en-US" sz="3300" dirty="0"/>
              <a:t> </a:t>
            </a:r>
            <a:r>
              <a:rPr lang="en-US" sz="3300" dirty="0" err="1"/>
              <a:t>búin</a:t>
            </a:r>
            <a:r>
              <a:rPr lang="en-US" sz="3300" dirty="0"/>
              <a:t> </a:t>
            </a:r>
            <a:r>
              <a:rPr lang="en-US" sz="3300" dirty="0" err="1"/>
              <a:t>til</a:t>
            </a:r>
            <a:r>
              <a:rPr lang="en-US" sz="3300" dirty="0"/>
              <a:t> </a:t>
            </a:r>
            <a:r>
              <a:rPr lang="en-US" sz="3300" dirty="0" err="1"/>
              <a:t>og</a:t>
            </a:r>
            <a:r>
              <a:rPr lang="en-US" sz="3300" dirty="0"/>
              <a:t> </a:t>
            </a:r>
            <a:r>
              <a:rPr lang="en-US" sz="3300" dirty="0" err="1"/>
              <a:t>gefið</a:t>
            </a:r>
            <a:r>
              <a:rPr lang="en-US" sz="3300" dirty="0"/>
              <a:t> </a:t>
            </a:r>
            <a:r>
              <a:rPr lang="en-US" sz="3300" dirty="0" err="1"/>
              <a:t>nafn</a:t>
            </a:r>
            <a:r>
              <a:rPr lang="en-US" sz="3300" dirty="0"/>
              <a:t> </a:t>
            </a:r>
            <a:r>
              <a:rPr lang="en-US" sz="3300" dirty="0" err="1"/>
              <a:t>er</a:t>
            </a:r>
            <a:r>
              <a:rPr lang="en-US" sz="3300" dirty="0"/>
              <a:t> </a:t>
            </a:r>
            <a:r>
              <a:rPr lang="en-US" sz="3300" dirty="0" err="1"/>
              <a:t>hægt</a:t>
            </a:r>
            <a:r>
              <a:rPr lang="en-US" sz="3300" dirty="0"/>
              <a:t> </a:t>
            </a:r>
            <a:r>
              <a:rPr lang="en-US" sz="3300" dirty="0" err="1"/>
              <a:t>að</a:t>
            </a:r>
            <a:r>
              <a:rPr lang="en-US" sz="3300" dirty="0"/>
              <a:t> nota </a:t>
            </a:r>
            <a:r>
              <a:rPr lang="en-US" sz="3300" dirty="0" err="1"/>
              <a:t>hana</a:t>
            </a:r>
            <a:r>
              <a:rPr lang="en-US" sz="3300" dirty="0"/>
              <a:t> </a:t>
            </a:r>
            <a:r>
              <a:rPr lang="en-US" sz="3300" dirty="0" err="1"/>
              <a:t>sem</a:t>
            </a:r>
            <a:r>
              <a:rPr lang="en-US" sz="3300" dirty="0"/>
              <a:t> </a:t>
            </a:r>
            <a:r>
              <a:rPr lang="en-US" sz="3300" dirty="0" err="1"/>
              <a:t>geymslusvæði</a:t>
            </a:r>
            <a:r>
              <a:rPr lang="en-US" sz="3300" dirty="0"/>
              <a:t> </a:t>
            </a:r>
            <a:r>
              <a:rPr lang="en-US" sz="3300" dirty="0" err="1"/>
              <a:t>fyrir</a:t>
            </a:r>
            <a:r>
              <a:rPr lang="en-US" sz="3300" dirty="0"/>
              <a:t> </a:t>
            </a:r>
            <a:r>
              <a:rPr lang="en-US" sz="3300" dirty="0" err="1"/>
              <a:t>gögn</a:t>
            </a:r>
            <a:r>
              <a:rPr lang="en-US" sz="3300" dirty="0"/>
              <a:t> </a:t>
            </a:r>
            <a:r>
              <a:rPr lang="en-US" sz="3300" dirty="0" err="1"/>
              <a:t>sem</a:t>
            </a:r>
            <a:r>
              <a:rPr lang="en-US" sz="3300" dirty="0"/>
              <a:t> </a:t>
            </a:r>
            <a:r>
              <a:rPr lang="en-US" sz="3300" dirty="0" err="1"/>
              <a:t>þú</a:t>
            </a:r>
            <a:r>
              <a:rPr lang="en-US" sz="3300" dirty="0"/>
              <a:t> </a:t>
            </a:r>
            <a:r>
              <a:rPr lang="en-US" sz="3300" dirty="0" err="1"/>
              <a:t>vilt</a:t>
            </a:r>
            <a:r>
              <a:rPr lang="en-US" sz="3300" dirty="0"/>
              <a:t> </a:t>
            </a:r>
            <a:r>
              <a:rPr lang="en-US" sz="3300" dirty="0" err="1"/>
              <a:t>geyma</a:t>
            </a:r>
            <a:r>
              <a:rPr lang="en-US" sz="33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74A8-1C69-4F5D-AE3F-21E3CD7A9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lang="is-IS" b="1" dirty="0"/>
              <a:t>Breytunöfn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/>
          </a:bodyPr>
          <a:lstStyle/>
          <a:p>
            <a:r>
              <a:rPr lang="is-IS" sz="3200" dirty="0"/>
              <a:t>Það er nauðsynlegt að venja sig strax á að gefa breytum lýsandi nöfn þannig er hægt að ímynda sér hvað þær eiga að innihalda og til hvers þær eru í forritinu. </a:t>
            </a:r>
          </a:p>
          <a:p>
            <a:pPr lvl="1"/>
            <a:r>
              <a:rPr lang="is-IS" sz="2800" dirty="0"/>
              <a:t>Dæmi um léleg nöfn</a:t>
            </a:r>
          </a:p>
          <a:p>
            <a:pPr marL="914400" lvl="2" indent="0">
              <a:buNone/>
            </a:pPr>
            <a:r>
              <a:rPr lang="is-I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Jóhannes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Pálsson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2" indent="0">
              <a:buNone/>
            </a:pPr>
            <a:r>
              <a:rPr lang="is-I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kk = 15</a:t>
            </a:r>
          </a:p>
          <a:p>
            <a:pPr marL="914400" lvl="2" indent="0">
              <a:buNone/>
            </a:pPr>
            <a:r>
              <a:rPr lang="is-I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z = 123.5</a:t>
            </a:r>
          </a:p>
          <a:p>
            <a:pPr lvl="1"/>
            <a:r>
              <a:rPr lang="is-IS" sz="2800" dirty="0"/>
              <a:t>Dæmi um ágæt nöfn</a:t>
            </a:r>
          </a:p>
          <a:p>
            <a:pPr marL="914400" lvl="2" indent="0">
              <a:buNone/>
            </a:pPr>
            <a:r>
              <a:rPr lang="is-I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nafn =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Jóhannes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Pálsson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is-I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aldur = 15</a:t>
            </a:r>
          </a:p>
          <a:p>
            <a:pPr marL="914400" lvl="2" indent="0">
              <a:buNone/>
            </a:pPr>
            <a:r>
              <a:rPr lang="is-I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skostaerd = 42.5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  <a:endParaRPr lang="is-I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745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pPr algn="ctr"/>
            <a:r>
              <a:rPr lang="is-IS" b="1" dirty="0"/>
              <a:t>Breytunöfn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>
            <a:normAutofit/>
          </a:bodyPr>
          <a:lstStyle/>
          <a:p>
            <a:r>
              <a:rPr lang="is-IS" sz="3300" dirty="0"/>
              <a:t>Hvað má og má ekki þegar breytum er gefið nafn?</a:t>
            </a:r>
          </a:p>
          <a:p>
            <a:r>
              <a:rPr lang="is-IS" sz="3300" b="1" dirty="0"/>
              <a:t>EKKI</a:t>
            </a:r>
          </a:p>
          <a:p>
            <a:pPr lvl="1"/>
            <a:r>
              <a:rPr lang="is-IS" sz="2800" dirty="0"/>
              <a:t>breytunöfn mega </a:t>
            </a:r>
            <a:r>
              <a:rPr lang="is-IS" sz="2800" b="1" dirty="0">
                <a:solidFill>
                  <a:srgbClr val="FF0000"/>
                </a:solidFill>
              </a:rPr>
              <a:t>ekki</a:t>
            </a:r>
            <a:r>
              <a:rPr lang="is-IS" sz="2800" dirty="0"/>
              <a:t> byrja á tölustaf</a:t>
            </a:r>
          </a:p>
          <a:p>
            <a:pPr lvl="1"/>
            <a:r>
              <a:rPr lang="is-IS" sz="2800" dirty="0"/>
              <a:t>breytunöfn eiga </a:t>
            </a:r>
            <a:r>
              <a:rPr lang="is-IS" sz="2800" b="1" dirty="0">
                <a:solidFill>
                  <a:srgbClr val="FF0000"/>
                </a:solidFill>
              </a:rPr>
              <a:t>ekki</a:t>
            </a:r>
            <a:r>
              <a:rPr lang="is-IS" sz="2800" dirty="0"/>
              <a:t> að byrja á stórum staf</a:t>
            </a:r>
          </a:p>
          <a:p>
            <a:pPr lvl="1"/>
            <a:r>
              <a:rPr lang="is-IS" sz="2800" dirty="0"/>
              <a:t>notum </a:t>
            </a:r>
            <a:r>
              <a:rPr lang="is-IS" sz="2800" b="1" dirty="0">
                <a:solidFill>
                  <a:srgbClr val="FF0000"/>
                </a:solidFill>
              </a:rPr>
              <a:t>ekki</a:t>
            </a:r>
            <a:r>
              <a:rPr lang="is-IS" sz="2800" dirty="0"/>
              <a:t> íslenska stafi</a:t>
            </a:r>
          </a:p>
          <a:p>
            <a:r>
              <a:rPr lang="is-IS" sz="3300" b="1" dirty="0"/>
              <a:t>Má nota</a:t>
            </a:r>
          </a:p>
          <a:p>
            <a:pPr lvl="1"/>
            <a:r>
              <a:rPr lang="is-IS" sz="2800" dirty="0"/>
              <a:t>Stafrófið bæði litla og stóra stafi – </a:t>
            </a:r>
            <a:r>
              <a:rPr lang="is-IS" sz="2800" b="1" dirty="0">
                <a:solidFill>
                  <a:srgbClr val="FF0000"/>
                </a:solidFill>
              </a:rPr>
              <a:t>sleppum samt íslenskum stöfum</a:t>
            </a:r>
          </a:p>
          <a:p>
            <a:pPr lvl="1"/>
            <a:r>
              <a:rPr lang="is-IS" sz="2800" dirty="0"/>
              <a:t>undirstrik </a:t>
            </a:r>
          </a:p>
          <a:p>
            <a:pPr lvl="1"/>
            <a:r>
              <a:rPr lang="is-IS" sz="2800" dirty="0"/>
              <a:t>tölustafi nema í upphafi  nafns</a:t>
            </a:r>
          </a:p>
          <a:p>
            <a:endParaRPr lang="is-IS" dirty="0"/>
          </a:p>
          <a:p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266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pPr algn="ctr"/>
            <a:r>
              <a:rPr lang="is-IS" b="1" dirty="0"/>
              <a:t>Breytunöfn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r>
              <a:rPr lang="is-IS" sz="3100" dirty="0"/>
              <a:t>Svo eru ákveðin orð sem eru frátekin lykilorð í Python og við getum ekki notað sem breytuheiti:</a:t>
            </a:r>
          </a:p>
          <a:p>
            <a:pPr lvl="1"/>
            <a:r>
              <a:rPr lang="en-US" i="1" dirty="0"/>
              <a:t>and, as, assert, break, class, continue, </a:t>
            </a:r>
            <a:r>
              <a:rPr lang="en-US" i="1" dirty="0" err="1"/>
              <a:t>def</a:t>
            </a:r>
            <a:r>
              <a:rPr lang="en-US" i="1" dirty="0"/>
              <a:t>, del, </a:t>
            </a:r>
            <a:r>
              <a:rPr lang="en-US" i="1" dirty="0" err="1"/>
              <a:t>elif</a:t>
            </a:r>
            <a:r>
              <a:rPr lang="en-US" i="1" dirty="0"/>
              <a:t>, else, except, False, finally, for, from, global, if, import, in, is, lambda, None, nonlocal, not, or, pass, raise, return, True, try, while, with, yield </a:t>
            </a:r>
          </a:p>
          <a:p>
            <a:pPr marL="457200" lvl="1" indent="0">
              <a:buNone/>
            </a:pPr>
            <a:endParaRPr lang="is-IS" dirty="0"/>
          </a:p>
          <a:p>
            <a:r>
              <a:rPr lang="is-IS" sz="3100" dirty="0"/>
              <a:t>Python er </a:t>
            </a:r>
            <a:r>
              <a:rPr lang="is-IS" sz="3100" i="1" dirty="0"/>
              <a:t>Case sensitive</a:t>
            </a:r>
            <a:r>
              <a:rPr lang="is-IS" sz="3100" dirty="0"/>
              <a:t> svo hægt væri að láta margar breytur hafa sama nafnið en mismundi hvort stórir eða litlir stafir væru notaðir</a:t>
            </a:r>
          </a:p>
          <a:p>
            <a:pPr lvl="1"/>
            <a:r>
              <a:rPr lang="is-IS" dirty="0"/>
              <a:t>nuERgaman, nuErGaman, nuerGAMAN og svo framvegis</a:t>
            </a:r>
          </a:p>
          <a:p>
            <a:pPr lvl="1"/>
            <a:r>
              <a:rPr lang="is-IS" dirty="0"/>
              <a:t>Þetta getur verið mjög ruglandi og því sleppum við þessu alveg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EA4B-1766-4CA7-9887-C3F316733242}" type="slidenum">
              <a:rPr lang="is-IS" smtClean="0"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050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Breytunöfn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200" dirty="0"/>
              <a:t>Það eru ýmsar leiðir til að nota nokkur orð í einu breytunafni</a:t>
            </a:r>
          </a:p>
          <a:p>
            <a:r>
              <a:rPr lang="is-IS" sz="3200" dirty="0"/>
              <a:t>Algengast er annaðhvort að nota undirstrik milli orða eða að byrja hvert nýtt orð á stórum staf (camelCase)</a:t>
            </a:r>
          </a:p>
          <a:p>
            <a:pPr lvl="1"/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fyrsta_nafn, fjoldi_keyptra_eininga</a:t>
            </a:r>
          </a:p>
          <a:p>
            <a:pPr lvl="1"/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fyrstaNafn, fjoldiKeyptraEininga</a:t>
            </a:r>
          </a:p>
          <a:p>
            <a:r>
              <a:rPr lang="is-IS" sz="3200" dirty="0"/>
              <a:t>Það skiptir ekki máli hvort þið notið, en venjið ykkur strax á að nota lýsandi breytunöfn og að nota alltaf annaðhvort undirstrik milli orða eða stóran staf.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74A8-1C69-4F5D-AE3F-21E3CD7A97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Innsláttur frá lyklaborði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600" dirty="0"/>
              <a:t>Til þess að sækja innslátt frá notanda er notuð eftirfarandi aðferð:</a:t>
            </a:r>
          </a:p>
          <a:p>
            <a:pPr marL="457200" lvl="1" indent="0"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3600" dirty="0"/>
              <a:t>Þegar notandi slær inn textastreng þá fer sá textastrengur inn í breytuna nafn, sem síðan er hægt að skrifa </a:t>
            </a:r>
            <a:r>
              <a:rPr lang="is-IS" sz="3600" dirty="0" err="1"/>
              <a:t>út</a:t>
            </a:r>
            <a:r>
              <a:rPr lang="is-IS" sz="3600" dirty="0"/>
              <a:t> til að heilsa viðkomandi notanda.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20.08.2019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FORR1FG05AU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14C-AD50-41F7-A819-B3E2D4F5D9A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20F70-715F-4174-A119-CE3D98BE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59" y="2863630"/>
            <a:ext cx="6513069" cy="565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A939B-6E92-442E-BBDC-5C9BF0EE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59" y="5023281"/>
            <a:ext cx="6919725" cy="7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805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FORR1FG05AU </vt:lpstr>
      <vt:lpstr>Innsláttur frá lyklaborði</vt:lpstr>
      <vt:lpstr>Hvað er breyta (variable)</vt:lpstr>
      <vt:lpstr>Breytur </vt:lpstr>
      <vt:lpstr>Breytunöfn</vt:lpstr>
      <vt:lpstr>Breytunöfn</vt:lpstr>
      <vt:lpstr>Breytunöfn</vt:lpstr>
      <vt:lpstr>Breytunöfn</vt:lpstr>
      <vt:lpstr>Innsláttur frá lyklaborði</vt:lpstr>
      <vt:lpstr>Gagnatög</vt:lpstr>
      <vt:lpstr>Gagnatög og notkun þeirra</vt:lpstr>
      <vt:lpstr>Verkefni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Sigríður</dc:creator>
  <cp:lastModifiedBy>Sigríður Sturlaugsdóttir</cp:lastModifiedBy>
  <cp:revision>30</cp:revision>
  <dcterms:created xsi:type="dcterms:W3CDTF">2016-08-22T12:47:34Z</dcterms:created>
  <dcterms:modified xsi:type="dcterms:W3CDTF">2020-06-08T08:22:45Z</dcterms:modified>
</cp:coreProperties>
</file>