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4" r:id="rId7"/>
    <p:sldId id="261" r:id="rId8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096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87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6347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269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3607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440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971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34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416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5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47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46A5-34C1-4817-8D35-24D7A1F67B34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5610-E2F7-4DB6-930B-29686EE1C85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936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b="1" dirty="0"/>
              <a:t>FORR1FG05AU 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sz="3000" dirty="0"/>
              <a:t>Gagnatög og villumeldingar</a:t>
            </a:r>
          </a:p>
        </p:txBody>
      </p:sp>
    </p:spTree>
    <p:extLst>
      <p:ext uri="{BB962C8B-B14F-4D97-AF65-F5344CB8AC3E}">
        <p14:creationId xmlns:p14="http://schemas.microsoft.com/office/powerpoint/2010/main" val="358422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err="1"/>
              <a:t>Gagnatög</a:t>
            </a:r>
            <a:r>
              <a:rPr lang="is-IS" b="1" dirty="0"/>
              <a:t> dæmi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002640"/>
              </p:ext>
            </p:extLst>
          </p:nvPr>
        </p:nvGraphicFramePr>
        <p:xfrm>
          <a:off x="1108656" y="2231601"/>
          <a:ext cx="10611118" cy="3474170"/>
        </p:xfrm>
        <a:graphic>
          <a:graphicData uri="http://schemas.openxmlformats.org/drawingml/2006/table">
            <a:tbl>
              <a:tblPr/>
              <a:tblGrid>
                <a:gridCol w="457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935">
                <a:tc>
                  <a:txBody>
                    <a:bodyPr/>
                    <a:lstStyle/>
                    <a:p>
                      <a:r>
                        <a:rPr lang="is-IS" sz="3200" b="1" dirty="0"/>
                        <a:t>Gagnatög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200" b="1" dirty="0"/>
                        <a:t>Dæmi</a:t>
                      </a:r>
                    </a:p>
                    <a:p>
                      <a:endParaRPr lang="is-I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28">
                <a:tc>
                  <a:txBody>
                    <a:bodyPr/>
                    <a:lstStyle/>
                    <a:p>
                      <a:r>
                        <a:rPr lang="is-IS" sz="3000" dirty="0"/>
                        <a:t>Integers / heiltala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000" dirty="0"/>
                        <a:t>-2,  -1,  0,  1,  2,  3,  4,  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611">
                <a:tc>
                  <a:txBody>
                    <a:bodyPr/>
                    <a:lstStyle/>
                    <a:p>
                      <a:r>
                        <a:rPr lang="is-IS" sz="3000" dirty="0"/>
                        <a:t>Floating-point numbers</a:t>
                      </a:r>
                    </a:p>
                    <a:p>
                      <a:r>
                        <a:rPr lang="is-IS" sz="3000" dirty="0"/>
                        <a:t>/kommutala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000" dirty="0"/>
                        <a:t>-1.25, -1.0, -0.5, 0.0, 0.5, 1.0, 1.25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r>
                        <a:rPr lang="is-IS" sz="3000" dirty="0"/>
                        <a:t>Strings /strengur -texti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3000" dirty="0"/>
                        <a:t>'a',  'aa',  'aaa',  'Hello!',  '11 cats'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29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Gagnatagið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600" dirty="0"/>
              <a:t>float – er gagnatag sem geymir kommutölur </a:t>
            </a:r>
          </a:p>
          <a:p>
            <a:r>
              <a:rPr lang="is-IS" sz="3600" dirty="0"/>
              <a:t>Við þurfum að muna að </a:t>
            </a:r>
            <a:r>
              <a:rPr lang="is-IS" sz="3600" b="1" dirty="0"/>
              <a:t>nota alltaf punkt en ekki kommu</a:t>
            </a:r>
            <a:r>
              <a:rPr lang="is-IS" sz="3600" dirty="0"/>
              <a:t> þegar við erum að vinna með kommutölur í float</a:t>
            </a:r>
          </a:p>
          <a:p>
            <a:r>
              <a:rPr lang="is-IS" sz="3600" dirty="0"/>
              <a:t>Til að breyta string í float notum við fallið float()</a:t>
            </a:r>
          </a:p>
          <a:p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kommutala = </a:t>
            </a:r>
            <a:r>
              <a:rPr lang="is-I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s-I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Sláðu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inn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kommutölu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9824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Fjöldi aukastafa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600" dirty="0"/>
              <a:t>Til að stjórna hvað við prentum út margar tölur fyrir aftan kommu er hægt að nota fallið </a:t>
            </a:r>
            <a:r>
              <a:rPr lang="is-I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is-I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	kommutala = 2.53456</a:t>
            </a:r>
          </a:p>
          <a:p>
            <a:pPr marL="0" indent="0">
              <a:buNone/>
            </a:pP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	utkoma = </a:t>
            </a:r>
            <a:r>
              <a:rPr lang="is-I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(kommutala, 2)</a:t>
            </a:r>
          </a:p>
          <a:p>
            <a:pPr marL="0" indent="0">
              <a:buNone/>
            </a:pP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s-I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 (utkoma)</a:t>
            </a:r>
          </a:p>
          <a:p>
            <a:pPr marL="0" indent="0">
              <a:buNone/>
            </a:pPr>
            <a:r>
              <a:rPr lang="is-I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#talan 2 fyrir aftan kommuna í fallinu round() segir hversu marga aukastafi á að prenta út</a:t>
            </a:r>
          </a:p>
          <a:p>
            <a:pPr marL="0" indent="0">
              <a:buNone/>
            </a:pP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093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Fjöldi aukastafa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2"/>
            <a:ext cx="10515600" cy="5100033"/>
          </a:xfrm>
        </p:spPr>
        <p:txBody>
          <a:bodyPr>
            <a:normAutofit/>
          </a:bodyPr>
          <a:lstStyle/>
          <a:p>
            <a:r>
              <a:rPr lang="is-IS" sz="3600" dirty="0"/>
              <a:t>Einnig er hægt að nota fallið </a:t>
            </a:r>
            <a:r>
              <a:rPr lang="is-I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</a:p>
          <a:p>
            <a:endParaRPr lang="is-IS" sz="3600" dirty="0"/>
          </a:p>
          <a:p>
            <a:r>
              <a:rPr lang="is-IS" sz="3600" dirty="0"/>
              <a:t>Hérna sést hvernig við getum notað fallið í kóða</a:t>
            </a:r>
          </a:p>
          <a:p>
            <a:pPr marL="457200" lvl="1" indent="0">
              <a:buNone/>
            </a:pP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kommutala = 22.325869</a:t>
            </a:r>
          </a:p>
          <a:p>
            <a:pPr marL="457200" lvl="1" indent="0">
              <a:buNone/>
            </a:pPr>
            <a:r>
              <a:rPr lang="is-I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s-I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s-I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kommutala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“.2f”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is-IS" sz="2600" dirty="0"/>
              <a:t> </a:t>
            </a:r>
          </a:p>
          <a:p>
            <a:pPr lvl="2"/>
            <a:r>
              <a:rPr lang="is-IS" sz="3000" dirty="0"/>
              <a:t>Þá skrifast á skjáinn:</a:t>
            </a:r>
          </a:p>
          <a:p>
            <a:pPr lvl="2"/>
            <a:r>
              <a:rPr lang="is-IS" sz="3000" dirty="0"/>
              <a:t>&gt;&gt;&gt; 22.33 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702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Villluboð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3400" dirty="0"/>
              <a:t>Við verðum að venja okkur á að lesa þau villuboð sem við fáum þegar við reynum að keyra forritið okkar.</a:t>
            </a:r>
          </a:p>
          <a:p>
            <a:endParaRPr lang="is-IS" sz="3400" dirty="0"/>
          </a:p>
          <a:p>
            <a:r>
              <a:rPr lang="is-IS" sz="3400" dirty="0"/>
              <a:t>Villuskilaboðin segja okkur </a:t>
            </a:r>
            <a:r>
              <a:rPr lang="is-IS" sz="3400" b="1" dirty="0">
                <a:solidFill>
                  <a:srgbClr val="C00000"/>
                </a:solidFill>
              </a:rPr>
              <a:t>hver</a:t>
            </a:r>
            <a:r>
              <a:rPr lang="is-IS" sz="3400" dirty="0"/>
              <a:t> villan er og </a:t>
            </a:r>
            <a:r>
              <a:rPr lang="is-IS" sz="3400" b="1" dirty="0">
                <a:solidFill>
                  <a:srgbClr val="C00000"/>
                </a:solidFill>
              </a:rPr>
              <a:t>hvar</a:t>
            </a:r>
            <a:r>
              <a:rPr lang="is-IS" sz="3400" dirty="0"/>
              <a:t> hún er. </a:t>
            </a:r>
          </a:p>
          <a:p>
            <a:r>
              <a:rPr lang="is-IS" sz="3400" dirty="0"/>
              <a:t>Villuskilaboðin geta reynst óskiljanleg við fyrstu sýn en það </a:t>
            </a:r>
            <a:r>
              <a:rPr lang="is-IS" sz="3400" b="1" dirty="0">
                <a:solidFill>
                  <a:srgbClr val="C00000"/>
                </a:solidFill>
              </a:rPr>
              <a:t>þarf að lesa þau og læra að skilja þau</a:t>
            </a:r>
          </a:p>
        </p:txBody>
      </p:sp>
    </p:spTree>
    <p:extLst>
      <p:ext uri="{BB962C8B-B14F-4D97-AF65-F5344CB8AC3E}">
        <p14:creationId xmlns:p14="http://schemas.microsoft.com/office/powerpoint/2010/main" val="26006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Algeng villuboð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s-IS" altLang="is-IS" dirty="0">
                <a:solidFill>
                  <a:srgbClr val="000000"/>
                </a:solidFill>
              </a:rPr>
              <a:t>Ef þú færð villuskilaboðin: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s-IS" altLang="is-I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SyntaxError: EOL while scanning string literal,</a:t>
            </a:r>
          </a:p>
          <a:p>
            <a:r>
              <a:rPr lang="is-IS" altLang="is-IS" dirty="0">
                <a:solidFill>
                  <a:srgbClr val="000000"/>
                </a:solidFill>
              </a:rPr>
              <a:t>Þá er mjög liklegt að þú hafir gleymt gæsalöpp/um til að loka streng.</a:t>
            </a:r>
          </a:p>
          <a:p>
            <a:r>
              <a:rPr lang="is-IS" altLang="is-IS" dirty="0">
                <a:solidFill>
                  <a:srgbClr val="000000"/>
                </a:solidFill>
              </a:rPr>
              <a:t>Dæmi:</a:t>
            </a:r>
            <a:endParaRPr lang="is-IS" altLang="is-IS" sz="2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0" lang="is-IS" altLang="is-I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is-IS" altLang="is-IS" sz="2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is-IS" altLang="is-I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s-IS" altLang="is-IS" sz="2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is-IS" altLang="is-I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kumimoji="0" lang="is-IS" altLang="is-IS" sz="2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is-IS" altLang="is-IS" sz="2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!)</a:t>
            </a:r>
            <a:r>
              <a:rPr kumimoji="0" lang="is-IS" altLang="is-I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s-IS" altLang="is-I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0" lang="is-IS" altLang="is-I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SyntaxError: EOL while scanning string literal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endParaRPr lang="is-IS" altLang="is-IS" dirty="0">
              <a:solidFill>
                <a:srgbClr val="000000"/>
              </a:solidFill>
            </a:endParaRPr>
          </a:p>
          <a:p>
            <a:r>
              <a:rPr lang="is-IS" altLang="is-IS" dirty="0">
                <a:solidFill>
                  <a:srgbClr val="000000"/>
                </a:solidFill>
              </a:rPr>
              <a:t>Hér hefur viðkomandi gleymt að setja “ á eftir </a:t>
            </a:r>
            <a:r>
              <a:rPr lang="is-IS" altLang="is-IS" i="1" dirty="0">
                <a:solidFill>
                  <a:srgbClr val="000000"/>
                </a:solidFill>
              </a:rPr>
              <a:t>world!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97183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FORR1FG05AU </vt:lpstr>
      <vt:lpstr>Gagnatög dæmi</vt:lpstr>
      <vt:lpstr>Gagnatagið float</vt:lpstr>
      <vt:lpstr>Fjöldi aukastafa</vt:lpstr>
      <vt:lpstr>Fjöldi aukastafa</vt:lpstr>
      <vt:lpstr>Villluboð </vt:lpstr>
      <vt:lpstr>Algeng villuboð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FOR1TÖ3AU</dc:title>
  <dc:creator>Sigríður</dc:creator>
  <cp:lastModifiedBy>Sigríður Sturlaugsdóttir</cp:lastModifiedBy>
  <cp:revision>17</cp:revision>
  <dcterms:created xsi:type="dcterms:W3CDTF">2016-08-24T23:08:35Z</dcterms:created>
  <dcterms:modified xsi:type="dcterms:W3CDTF">2021-01-04T12:34:55Z</dcterms:modified>
</cp:coreProperties>
</file>