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Helvetica Neue" panose="02000503000000020004" pitchFamily="2" charset="0"/>
      <p:regular r:id="rId42"/>
      <p:bold r:id="rId43"/>
      <p:italic r:id="rId44"/>
      <p:boldItalic r:id="rId45"/>
    </p:embeddedFont>
    <p:embeddedFont>
      <p:font typeface="Hind" panose="02000000000000000000" pitchFamily="2" charset="77"/>
      <p:regular r:id="rId46"/>
      <p:bold r:id="rId47"/>
    </p:embeddedFont>
    <p:embeddedFont>
      <p:font typeface="Hind Medium" panose="02000000000000000000" pitchFamily="2" charset="77"/>
      <p:regular r:id="rId48"/>
      <p:bold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  <p:embeddedFont>
      <p:font typeface="Trebuchet MS" panose="020B070302020209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8" Type="http://schemas.openxmlformats.org/officeDocument/2006/relationships/slide" Target="slides/slide6.xml"/><Relationship Id="rId51" Type="http://schemas.openxmlformats.org/officeDocument/2006/relationships/font" Target="fonts/font1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e59b7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ee59b7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f8b2cbec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g4f8b2cbec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8b2cbece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4f8b2cbece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f8b2cbec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4f8b2cbec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f8b2cbece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4f8b2cbece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f8b2cbece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g4f8b2cbece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4f8b2cbec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4f8b2cbece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4f8b2cbece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4f8b2cbece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4f8b2cbec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4f8b2cbec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4f8b2cbec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g4f8b2cbec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4f8b2cbece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5" name="Google Shape;355;g4f8b2cbece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e59b77e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ee59b77e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highlight>
                  <a:srgbClr val="F3F3F3"/>
                </a:highlight>
              </a:rPr>
              <a:t>Navigation of home and system directories and listing files in various locations.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4f8b2cbece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8" name="Google Shape;368;g4f8b2cbece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4f8b2cbece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0" name="Google Shape;380;g4f8b2cbece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f8b2cbece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g4f8b2cbece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4f8b2cbece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g4f8b2cbece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4f8b2cbece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g4f8b2cbece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4f8b2cbece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g4f8b2cbece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4f8b2cbece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g4f8b2cbece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4f8b2cbec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7" name="Google Shape;467;g4f8b2cbec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f8b2cbece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4f8b2cbece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f8b2cbece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8" name="Google Shape;498;g4f8b2cbece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e59b77e6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ee59b77e6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4ccaf69a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3" name="Google Shape;513;g4ccaf69a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4f8b2cbece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7" name="Google Shape;527;g4f8b2cbece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f029d598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g4f029d598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ccaf69ae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6" name="Google Shape;556;g4ccaf69ae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4f97d30c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g4f97d30c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e59b77e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ee59b77e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e59b77e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4ee59b77e6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e59b77e6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4ee59b77e6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e59b77e6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4ee59b77e6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ee59b77e6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4ee59b77e6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f8b2cbe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4f8b2cbe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0" y="1783677"/>
            <a:ext cx="9144000" cy="1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Module 07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Navigating </a:t>
            </a:r>
            <a:r>
              <a:rPr lang="en" sz="4400" b="1">
                <a:latin typeface="Hind"/>
                <a:ea typeface="Hind"/>
                <a:cs typeface="Hind"/>
                <a:sym typeface="Hind"/>
              </a:rPr>
              <a:t>the Filesystem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Current Directory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he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 sz="16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(</a:t>
            </a:r>
            <a:r>
              <a:rPr lang="en" sz="1600" i="1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print working directory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) command can be used to determine where the user is currently located within the filesystem.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command prints the working directory, which is the current location of the user within the filesystem.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32"/>
          <p:cNvSpPr/>
          <p:nvPr/>
        </p:nvSpPr>
        <p:spPr>
          <a:xfrm>
            <a:off x="850800" y="3335550"/>
            <a:ext cx="7461900" cy="531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 pwd</a:t>
            </a:r>
            <a:endParaRPr sz="1100">
              <a:solidFill>
                <a:srgbClr val="EEEEEE"/>
              </a:solidFill>
              <a:highlight>
                <a:srgbClr val="11111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/home/sysadmin</a:t>
            </a:r>
            <a:endParaRPr sz="1100"/>
          </a:p>
        </p:txBody>
      </p:sp>
      <p:sp>
        <p:nvSpPr>
          <p:cNvPr id="239" name="Google Shape;239;p32"/>
          <p:cNvSpPr/>
          <p:nvPr/>
        </p:nvSpPr>
        <p:spPr>
          <a:xfrm>
            <a:off x="850800" y="2687775"/>
            <a:ext cx="7461900" cy="357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pwd [</a:t>
            </a:r>
            <a:r>
              <a:rPr lang="en" sz="1200" i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OPTIONS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B4F5CD-F884-42AF-91D1-7B76E3608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Changing Directories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2" name="Google Shape;252;p33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a user opens a shell, they typically begin in their home directory.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navigate the filesystem, use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(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change directory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command.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move from the home directory into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directory use the directory name as an argument to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After changing directories, the new location can also be confirmed in the new prompt, again shown in blue.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33"/>
          <p:cNvSpPr/>
          <p:nvPr/>
        </p:nvSpPr>
        <p:spPr>
          <a:xfrm>
            <a:off x="841050" y="3404338"/>
            <a:ext cx="7461900" cy="531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 cd Documents                                              </a:t>
            </a:r>
            <a:b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1100" b="1">
              <a:solidFill>
                <a:srgbClr val="8AE234"/>
              </a:solidFill>
              <a:highlight>
                <a:srgbClr val="11111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3"/>
          <p:cNvSpPr/>
          <p:nvPr/>
        </p:nvSpPr>
        <p:spPr>
          <a:xfrm>
            <a:off x="841050" y="2156025"/>
            <a:ext cx="7461900" cy="357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cd [options] [path]</a:t>
            </a:r>
            <a:endParaRPr sz="1200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8B5FC-BAE7-4B52-A51B-A75B1F15B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Changing Directories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used with no arguments, 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will take the user to their home directory.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the user tries to change to a directory that does not exist, the command returns an error message: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928150" y="1836975"/>
            <a:ext cx="7434900" cy="464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 cd</a:t>
            </a:r>
            <a:b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1100">
              <a:solidFill>
                <a:srgbClr val="EEEEEE"/>
              </a:solidFill>
              <a:highlight>
                <a:srgbClr val="11111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4"/>
          <p:cNvSpPr/>
          <p:nvPr/>
        </p:nvSpPr>
        <p:spPr>
          <a:xfrm>
            <a:off x="928150" y="3316200"/>
            <a:ext cx="7483200" cy="464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 cd Junk</a:t>
            </a:r>
            <a:b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-bash: cd: Junk: No such file or directory</a:t>
            </a:r>
            <a:endParaRPr sz="11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4A4E68-1FD3-4A42-B55F-EF2709C95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"/>
          <p:cNvSpPr txBox="1">
            <a:spLocks noGrp="1"/>
          </p:cNvSpPr>
          <p:nvPr>
            <p:ph type="ctrTitle"/>
          </p:nvPr>
        </p:nvSpPr>
        <p:spPr>
          <a:xfrm>
            <a:off x="460950" y="2152350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Paths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75" name="Google Shape;27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DC997D-E105-4ABD-8E81-CCEF817FF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 txBox="1">
            <a:spLocks noGrp="1"/>
          </p:cNvSpPr>
          <p:nvPr>
            <p:ph type="title" idx="4294967295"/>
          </p:nvPr>
        </p:nvSpPr>
        <p:spPr>
          <a:xfrm>
            <a:off x="311700" y="2978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Paths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4" name="Google Shape;294;p36"/>
          <p:cNvSpPr txBox="1">
            <a:spLocks noGrp="1"/>
          </p:cNvSpPr>
          <p:nvPr>
            <p:ph type="body" idx="4294967295"/>
          </p:nvPr>
        </p:nvSpPr>
        <p:spPr>
          <a:xfrm>
            <a:off x="311700" y="1033925"/>
            <a:ext cx="8520600" cy="3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path is a list of directories separated by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are two types of paths: </a:t>
            </a:r>
            <a:r>
              <a:rPr lang="en" sz="1600" i="1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absolute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and </a:t>
            </a:r>
            <a:r>
              <a:rPr lang="en" sz="1600" i="1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relative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/home/sysadmin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path to the home directory: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5" name="Google Shape;29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9575" y="2472675"/>
            <a:ext cx="5406849" cy="253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AD57BA-7050-4A72-A6B8-29F6228F1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7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Absolute Paths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08" name="Google Shape;308;p37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Absolute paths allow the user to specify the exact location of a directory.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Absolute paths always starts at the root directory, and therefore it always begins with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path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/home/sysadmin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an absolute path; it tells the system to: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Begin at the root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directory 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move into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directory  </a:t>
            </a:r>
            <a:r>
              <a:rPr lang="e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then into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sysadmin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directory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path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/home/sysadmin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used as an argument to 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command, it moves the user into the home directory for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sysadmin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user.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830400" y="4184775"/>
            <a:ext cx="7483200" cy="464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 cd /home/sysadmin</a:t>
            </a:r>
            <a:b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endParaRPr sz="1100" b="1">
              <a:solidFill>
                <a:srgbClr val="8AE234"/>
              </a:solidFill>
              <a:highlight>
                <a:srgbClr val="11111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FBE9C0-B38E-4F0D-B56F-A7602C83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Relative Paths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22" name="Google Shape;322;p38"/>
          <p:cNvSpPr txBox="1">
            <a:spLocks noGrp="1"/>
          </p:cNvSpPr>
          <p:nvPr>
            <p:ph type="body" idx="4294967295"/>
          </p:nvPr>
        </p:nvSpPr>
        <p:spPr>
          <a:xfrm>
            <a:off x="311700" y="1032238"/>
            <a:ext cx="8520600" cy="3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relative path gives directions to a file relative to the current location in the filesystem.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user must currently be in a directory that contains objects in the path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Relative paths start with the name of a directory: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830400" y="2758750"/>
            <a:ext cx="7483200" cy="464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~/Documents/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cd School/Art</a:t>
            </a:r>
            <a:b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~/Documents/School/Art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100" b="1">
              <a:solidFill>
                <a:srgbClr val="8AE234"/>
              </a:solidFill>
              <a:highlight>
                <a:srgbClr val="11111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8EE764-0F61-4111-B780-F4A1542AA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Relative Paths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6" name="Google Shape;336;p39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7" name="Google Shape;33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0375" y="1017800"/>
            <a:ext cx="5818550" cy="368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474438-12F5-4AD9-95D6-2AD69130B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4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0"/>
          <p:cNvSpPr txBox="1">
            <a:spLocks noGrp="1"/>
          </p:cNvSpPr>
          <p:nvPr>
            <p:ph type="title" idx="4294967295"/>
          </p:nvPr>
        </p:nvSpPr>
        <p:spPr>
          <a:xfrm>
            <a:off x="311700" y="2978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Paths - Shortcuts: The .. Characters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50" name="Google Shape;350;p40"/>
          <p:cNvSpPr txBox="1">
            <a:spLocks noGrp="1"/>
          </p:cNvSpPr>
          <p:nvPr>
            <p:ph type="body" idx="4294967295"/>
          </p:nvPr>
        </p:nvSpPr>
        <p:spPr>
          <a:xfrm>
            <a:off x="311700" y="1033925"/>
            <a:ext cx="8520600" cy="3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Two period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characters always represents one directory higher relative to the current directory, sometimes referred to as the parent directory.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to move from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directory back to 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School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directory: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double dot can also be used in longer paths as well: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889350" y="2281675"/>
            <a:ext cx="7365300" cy="50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~/Documents/School/Art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 cd ..                                </a:t>
            </a:r>
            <a:b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~/Documents/School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endParaRPr sz="1100" b="1">
              <a:solidFill>
                <a:srgbClr val="EEEEEE"/>
              </a:solidFill>
              <a:highlight>
                <a:srgbClr val="11111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889350" y="3664275"/>
            <a:ext cx="7365300" cy="374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~/Documents/School</a:t>
            </a:r>
            <a:r>
              <a:rPr lang="en" sz="1100" b="1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EEEEEE"/>
                </a:solidFill>
                <a:highlight>
                  <a:srgbClr val="111111"/>
                </a:highlight>
                <a:latin typeface="Courier New"/>
                <a:ea typeface="Courier New"/>
                <a:cs typeface="Courier New"/>
                <a:sym typeface="Courier New"/>
              </a:rPr>
              <a:t>cd ../../Downloads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71D7B0-7E45-4876-AEE4-B1B0036B50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4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1"/>
          <p:cNvSpPr txBox="1">
            <a:spLocks noGrp="1"/>
          </p:cNvSpPr>
          <p:nvPr>
            <p:ph type="title" idx="4294967295"/>
          </p:nvPr>
        </p:nvSpPr>
        <p:spPr>
          <a:xfrm>
            <a:off x="311700" y="2978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Paths - Shortcuts: The . Character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5" name="Google Shape;365;p41"/>
          <p:cNvSpPr txBox="1">
            <a:spLocks noGrp="1"/>
          </p:cNvSpPr>
          <p:nvPr>
            <p:ph type="body" idx="4294967295"/>
          </p:nvPr>
        </p:nvSpPr>
        <p:spPr>
          <a:xfrm>
            <a:off x="311700" y="1033925"/>
            <a:ext cx="8520600" cy="3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single period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always represents the current directory.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For the </a:t>
            </a:r>
            <a:r>
              <a:rPr lang="en" sz="1600">
                <a:solidFill>
                  <a:schemeClr val="dk1"/>
                </a:solidFill>
                <a:highlight>
                  <a:srgbClr val="F9F2F4"/>
                </a:highlight>
                <a:latin typeface="Trebuchet MS"/>
                <a:ea typeface="Trebuchet MS"/>
                <a:cs typeface="Trebuchet MS"/>
                <a:sym typeface="Trebuchet MS"/>
              </a:rPr>
              <a:t>cd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this shortcut is not very useful, but it comes in handy for commands covered in subsequent sections.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A6BA9E-E5AD-4604-A07C-E8104F172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560650" y="1546575"/>
            <a:ext cx="8222100" cy="23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2.3 Using Directories and Listing Files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Navigation of home and system directories and listing files in various locations. 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F34F5A-ACD5-485F-9EE0-B46DCC777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Listing Files in a Directory 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371" name="Google Shape;371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4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CE77AE-E7DC-4CB2-90BC-04B909F3D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4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4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Listing Files in a Directory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90" name="Google Shape;390;p43"/>
          <p:cNvSpPr txBox="1">
            <a:spLocks noGrp="1"/>
          </p:cNvSpPr>
          <p:nvPr>
            <p:ph type="body" idx="4294967295"/>
          </p:nvPr>
        </p:nvSpPr>
        <p:spPr>
          <a:xfrm>
            <a:off x="311700" y="808575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(list) command is one of the most powerful tools for navigating the filesystem. 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is used to display the contents of a directory and can provide detailed information about the files.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</a:t>
            </a: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hen used with no options or arguments, the 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 lists the files in the current directory:</a:t>
            </a: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can also be used to list the </a:t>
            </a:r>
            <a:r>
              <a:rPr lang="en" sz="160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 of any directory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in the filesystem, provide the </a:t>
            </a:r>
            <a:r>
              <a:rPr lang="en" sz="1600" u="sng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path to the directory as an argument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1" name="Google Shape;391;p43"/>
          <p:cNvSpPr/>
          <p:nvPr/>
        </p:nvSpPr>
        <p:spPr>
          <a:xfrm>
            <a:off x="869225" y="3508000"/>
            <a:ext cx="7483200" cy="668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Desktop  Documents  Downloads  Music  Pictures  Public  Templates  </a:t>
            </a:r>
            <a:endParaRPr sz="1100" b="1">
              <a:solidFill>
                <a:srgbClr val="729FC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Videos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100" b="1">
              <a:solidFill>
                <a:srgbClr val="8AE234"/>
              </a:solidFill>
              <a:highlight>
                <a:srgbClr val="11111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908825" y="1546925"/>
            <a:ext cx="7404000" cy="38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ls [OPTION]... [</a:t>
            </a:r>
            <a:r>
              <a:rPr lang="en" sz="1200" i="1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]...</a:t>
            </a: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A46606-A62A-4C43-8D4D-00D0777D7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814" y="207025"/>
            <a:ext cx="1868360" cy="15843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4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Listing Hidden Files 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5" name="Google Shape;405;p44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hidden file is any file (or directory) that begins with a dot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omits 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hidden files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by default.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display all files, including hidden files, use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to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of the hidden files are 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customization files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designed to customize how Linux, your shell or programs work.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the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.bashrc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file in the home directory customizes features of the shell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44"/>
          <p:cNvSpPr/>
          <p:nvPr/>
        </p:nvSpPr>
        <p:spPr>
          <a:xfrm>
            <a:off x="830400" y="2480188"/>
            <a:ext cx="7483200" cy="929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-a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.bashrc   .selected_editor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Downloads  Public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.cache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Desktop           Music      Templates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.bash_logout  .profile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Documents         Pictures   Videos</a:t>
            </a:r>
            <a:endParaRPr sz="1100" b="1">
              <a:solidFill>
                <a:srgbClr val="8AE234"/>
              </a:solidFill>
              <a:highlight>
                <a:srgbClr val="11111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F4AFEB-93EF-4A0A-89DA-3CFFE424B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5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Long Display Listing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19" name="Google Shape;419;p45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file has details associated with it called 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metadata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this can include information such as the size, ownership, or timestamps.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to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to view this information.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example, below, a listing of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/var/log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directory: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the output above, each line describes metadata about a single file.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830400" y="2746050"/>
            <a:ext cx="7483200" cy="1256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 /var/log/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total 832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root   root  17869 Mar 14 17:48 alternatives.log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drwxr-x--- 2 root   adm    4096 Mar 14 17:48 </a:t>
            </a:r>
            <a:r>
              <a:rPr lang="en" sz="11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apache2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2 root   root   4096 Mar 14 17:45 </a:t>
            </a:r>
            <a:r>
              <a:rPr lang="en" sz="110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-rw-r----- 1 syslog adm     380 Jul 28 03:45 auth.log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2AEC2E-492C-4408-9E7E-E144C534B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6"/>
          <p:cNvSpPr txBox="1">
            <a:spLocks noGrp="1"/>
          </p:cNvSpPr>
          <p:nvPr>
            <p:ph type="title" idx="4294967295"/>
          </p:nvPr>
        </p:nvSpPr>
        <p:spPr>
          <a:xfrm>
            <a:off x="311700" y="2131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Long Display Listing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33" name="Google Shape;433;p46"/>
          <p:cNvSpPr txBox="1">
            <a:spLocks noGrp="1"/>
          </p:cNvSpPr>
          <p:nvPr>
            <p:ph type="body" idx="4294967295"/>
          </p:nvPr>
        </p:nvSpPr>
        <p:spPr>
          <a:xfrm>
            <a:off x="311700" y="840650"/>
            <a:ext cx="8520600" cy="40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following describes each of the fields of data in the output of the </a:t>
            </a:r>
            <a:r>
              <a:rPr lang="en" sz="1600" dirty="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 -l</a:t>
            </a:r>
            <a:r>
              <a:rPr lang="en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 command: </a:t>
            </a: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 Type:</a:t>
            </a:r>
            <a:endParaRPr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first character of each line indicates the type of file. The file types are:</a:t>
            </a: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	File Type		Description</a:t>
            </a:r>
            <a:endParaRPr sz="12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5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directory		A file used to store other files.</a:t>
            </a:r>
            <a:endParaRPr sz="105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5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regular file		Includes readable files, images files, binary files, and compressed files.</a:t>
            </a:r>
            <a:endParaRPr sz="105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		</a:t>
            </a:r>
            <a:r>
              <a:rPr lang="en" sz="105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symbolic link		Points to another file.</a:t>
            </a:r>
            <a:endParaRPr sz="105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5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socket			Allows for communication between processes.</a:t>
            </a:r>
            <a:endParaRPr sz="105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pipe			Allows for communication between processes.</a:t>
            </a:r>
            <a:endParaRPr sz="105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block file		Used to communicate with hardware.</a:t>
            </a:r>
            <a:endParaRPr sz="105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5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character file		Used to communicate with hardware.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1313850" y="1991675"/>
            <a:ext cx="6516300" cy="483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rw-r--r-- 1 root   root  17869 Mar 14 17:48 alternatives.log                   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rwxr-x--- 2 root   adm    4096 Mar 14 17:48 apache2  </a:t>
            </a:r>
            <a:endParaRPr sz="12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E8CC47-1800-425F-8201-E4F9F77BD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200" y="414278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4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4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7"/>
          <p:cNvSpPr txBox="1">
            <a:spLocks noGrp="1"/>
          </p:cNvSpPr>
          <p:nvPr>
            <p:ph type="title" idx="4294967295"/>
          </p:nvPr>
        </p:nvSpPr>
        <p:spPr>
          <a:xfrm>
            <a:off x="311700" y="144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Long Display Listing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47" name="Google Shape;447;p47"/>
          <p:cNvSpPr txBox="1">
            <a:spLocks noGrp="1"/>
          </p:cNvSpPr>
          <p:nvPr>
            <p:ph type="body" idx="4294967295"/>
          </p:nvPr>
        </p:nvSpPr>
        <p:spPr>
          <a:xfrm>
            <a:off x="311700" y="840650"/>
            <a:ext cx="8520600" cy="40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Permissions: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next nine characters demonstrate the permissions of the file.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Permissions indicate how certain users can access a file.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Hard Link Count: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number indicates how many hard links point to this file.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8" name="Google Shape;448;p47"/>
          <p:cNvSpPr/>
          <p:nvPr/>
        </p:nvSpPr>
        <p:spPr>
          <a:xfrm>
            <a:off x="1313850" y="1488900"/>
            <a:ext cx="6516300" cy="38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20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rwxr-xr-x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1 root root	0 Apr 11 21:58 upstart </a:t>
            </a:r>
            <a:endParaRPr sz="1200"/>
          </a:p>
        </p:txBody>
      </p:sp>
      <p:sp>
        <p:nvSpPr>
          <p:cNvPr id="449" name="Google Shape;449;p47"/>
          <p:cNvSpPr/>
          <p:nvPr/>
        </p:nvSpPr>
        <p:spPr>
          <a:xfrm>
            <a:off x="1450200" y="3374225"/>
            <a:ext cx="6516300" cy="38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-rw-r----- </a:t>
            </a:r>
            <a:r>
              <a:rPr lang="en" sz="120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syslog adm 23621 Aug 23 15:17 auth.log</a:t>
            </a:r>
            <a:endParaRPr sz="12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D113BE-B2A0-4446-83D9-6CE8061B5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4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4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4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4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4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8"/>
          <p:cNvSpPr txBox="1">
            <a:spLocks noGrp="1"/>
          </p:cNvSpPr>
          <p:nvPr>
            <p:ph type="title" idx="4294967295"/>
          </p:nvPr>
        </p:nvSpPr>
        <p:spPr>
          <a:xfrm>
            <a:off x="311700" y="144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Long Display Listing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4294967295"/>
          </p:nvPr>
        </p:nvSpPr>
        <p:spPr>
          <a:xfrm>
            <a:off x="311700" y="840650"/>
            <a:ext cx="8520600" cy="40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Owner: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Every file is owned by a user account. 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is important because the owner has the rights to set permissions on a file. 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Group Owner:</a:t>
            </a: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Indicates which group owns this file, this is important because any member of this group has a set of permissions on the file.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p48"/>
          <p:cNvSpPr/>
          <p:nvPr/>
        </p:nvSpPr>
        <p:spPr>
          <a:xfrm>
            <a:off x="1313850" y="1488900"/>
            <a:ext cx="6516300" cy="38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-rw-r----- 1 </a:t>
            </a:r>
            <a:r>
              <a:rPr lang="en" sz="120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syslog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adm 416 Aug 22 15:43 kern.log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48"/>
          <p:cNvSpPr/>
          <p:nvPr/>
        </p:nvSpPr>
        <p:spPr>
          <a:xfrm>
            <a:off x="1450200" y="3374225"/>
            <a:ext cx="6516300" cy="386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-rw-rw-r-- 1 root </a:t>
            </a:r>
            <a:r>
              <a:rPr lang="en" sz="120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utmp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292584 Aug 20 18:44 lastlog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8810B9-80E0-4FAC-9425-CF198FD19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4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4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9"/>
          <p:cNvSpPr txBox="1">
            <a:spLocks noGrp="1"/>
          </p:cNvSpPr>
          <p:nvPr>
            <p:ph type="body" idx="4294967295"/>
          </p:nvPr>
        </p:nvSpPr>
        <p:spPr>
          <a:xfrm>
            <a:off x="311700" y="907113"/>
            <a:ext cx="8607600" cy="38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b="1">
                <a:solidFill>
                  <a:schemeClr val="dk1"/>
                </a:solidFill>
              </a:rPr>
              <a:t>File Size</a:t>
            </a:r>
            <a:r>
              <a:rPr lang="en" sz="1600">
                <a:solidFill>
                  <a:schemeClr val="dk1"/>
                </a:solidFill>
              </a:rPr>
              <a:t>: </a:t>
            </a:r>
            <a:endParaRPr sz="16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828800" lvl="2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Size of files in bytes.</a:t>
            </a:r>
            <a:endParaRPr>
              <a:solidFill>
                <a:schemeClr val="dk1"/>
              </a:solidFill>
            </a:endParaRPr>
          </a:p>
          <a:p>
            <a:pPr marL="1371600" lvl="1" indent="-330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b="1">
                <a:solidFill>
                  <a:schemeClr val="dk1"/>
                </a:solidFill>
              </a:rPr>
              <a:t>Timestamp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82880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Indicates when a file’s contents were last modified.</a:t>
            </a:r>
            <a:endParaRPr>
              <a:solidFill>
                <a:schemeClr val="dk1"/>
              </a:solidFill>
            </a:endParaRPr>
          </a:p>
          <a:p>
            <a:pPr marL="13716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b="1">
                <a:solidFill>
                  <a:schemeClr val="dk1"/>
                </a:solidFill>
              </a:rPr>
              <a:t>File Name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82880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The name of the file or directory.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477" name="Google Shape;477;p49"/>
          <p:cNvSpPr/>
          <p:nvPr/>
        </p:nvSpPr>
        <p:spPr>
          <a:xfrm>
            <a:off x="1805500" y="1472525"/>
            <a:ext cx="6265200" cy="423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-rw-r----- 1 syslog adm </a:t>
            </a:r>
            <a:r>
              <a:rPr lang="en" sz="120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1087150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Aug 23 15:17 syslog.1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49"/>
          <p:cNvSpPr/>
          <p:nvPr/>
        </p:nvSpPr>
        <p:spPr>
          <a:xfrm>
            <a:off x="1805500" y="2861775"/>
            <a:ext cx="6265200" cy="36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1 root root 32 </a:t>
            </a:r>
            <a:r>
              <a:rPr lang="en" sz="120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Jul 17 03:36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fsck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49"/>
          <p:cNvSpPr/>
          <p:nvPr/>
        </p:nvSpPr>
        <p:spPr>
          <a:xfrm>
            <a:off x="1871600" y="4112763"/>
            <a:ext cx="6265200" cy="36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root root 47816 Jul 17 03:36 </a:t>
            </a:r>
            <a:r>
              <a:rPr lang="en" sz="1200">
                <a:solidFill>
                  <a:srgbClr val="333333"/>
                </a:solidFill>
                <a:highlight>
                  <a:srgbClr val="FFFF99"/>
                </a:highlight>
                <a:latin typeface="Courier New"/>
                <a:ea typeface="Courier New"/>
                <a:cs typeface="Courier New"/>
                <a:sym typeface="Courier New"/>
              </a:rPr>
              <a:t>bootstrap.log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0" name="Google Shape;480;p49"/>
          <p:cNvSpPr txBox="1">
            <a:spLocks noGrp="1"/>
          </p:cNvSpPr>
          <p:nvPr>
            <p:ph type="title" idx="4294967295"/>
          </p:nvPr>
        </p:nvSpPr>
        <p:spPr>
          <a:xfrm>
            <a:off x="311700" y="1441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Long Display Listing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BA5A9F-495C-4411-B850-3E4DACF22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7" y="4812253"/>
            <a:ext cx="1996262" cy="16928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5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0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Human Readable Sizes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93" name="Google Shape;493;p50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to the </a:t>
            </a:r>
            <a:r>
              <a:rPr lang="en" sz="1600">
                <a:solidFill>
                  <a:schemeClr val="dk1"/>
                </a:solidFill>
                <a:highlight>
                  <a:srgbClr val="F9F2F4"/>
                </a:highlight>
                <a:latin typeface="Trebuchet MS"/>
                <a:ea typeface="Trebuchet MS"/>
                <a:cs typeface="Trebuchet MS"/>
                <a:sym typeface="Trebuchet MS"/>
              </a:rPr>
              <a:t>ls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displays file sizes in bytes. 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text files, a byte is 1 character so small files are easy to read, but for larger files, it is hard to comprehend how large the file is: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file size is hard to determine in bytes. Is 1561400 a large file or small?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present the file size in a more human readable size, like megabytes or gigabytes, add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-h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option (with 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option) to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command: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4" name="Google Shape;494;p50"/>
          <p:cNvSpPr/>
          <p:nvPr/>
        </p:nvSpPr>
        <p:spPr>
          <a:xfrm>
            <a:off x="830400" y="2267850"/>
            <a:ext cx="7483200" cy="607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 /usr/bin/omshell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-rwxr-xr-c 1 root root 1561400 Oct 9 2012 </a:t>
            </a: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/usr/bin/omshell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50"/>
          <p:cNvSpPr/>
          <p:nvPr/>
        </p:nvSpPr>
        <p:spPr>
          <a:xfrm>
            <a:off x="830400" y="4175175"/>
            <a:ext cx="7483200" cy="473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2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2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2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2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-lh /usr/bin/omshell                                 </a:t>
            </a:r>
            <a:endParaRPr sz="12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-rwxr-xr-c 1 root root 1.5M Oct 9 2012 </a:t>
            </a:r>
            <a:r>
              <a:rPr lang="en" sz="12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/usr/bin/omshell</a:t>
            </a:r>
            <a:r>
              <a:rPr lang="en" sz="12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2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B1D863-C693-4665-A13F-13D5DB2BF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5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5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5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5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1"/>
          <p:cNvSpPr txBox="1">
            <a:spLocks noGrp="1"/>
          </p:cNvSpPr>
          <p:nvPr>
            <p:ph type="title" idx="4294967295"/>
          </p:nvPr>
        </p:nvSpPr>
        <p:spPr>
          <a:xfrm>
            <a:off x="311700" y="8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Listing Directories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08" name="Google Shape;508;p51"/>
          <p:cNvSpPr txBox="1">
            <a:spLocks noGrp="1"/>
          </p:cNvSpPr>
          <p:nvPr>
            <p:ph type="body" idx="4294967295"/>
          </p:nvPr>
        </p:nvSpPr>
        <p:spPr>
          <a:xfrm>
            <a:off x="311700" y="805600"/>
            <a:ext cx="8520600" cy="3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the command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 -d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is used, it refers to the current directory, and not the contents within it.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represents the current directory.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 -l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lists the contents of the directory: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9" name="Google Shape;509;p51"/>
          <p:cNvSpPr/>
          <p:nvPr/>
        </p:nvSpPr>
        <p:spPr>
          <a:xfrm>
            <a:off x="830400" y="1524825"/>
            <a:ext cx="7483200" cy="5139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:~$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-d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.               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51"/>
          <p:cNvSpPr/>
          <p:nvPr/>
        </p:nvSpPr>
        <p:spPr>
          <a:xfrm>
            <a:off x="864750" y="3500963"/>
            <a:ext cx="7414500" cy="1053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total 0         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1 sysadmin sysadmin   0 Apr 15  2015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Desktop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1 sysadmin sysadmin   0 Apr 15  2015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Documents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1 sysadmin sysadmin   0 Apr 15  2015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Downloads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DA1DF8-AA46-4EE8-811F-660D48F1D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Introduction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46B99F-BF34-4FE3-816B-80A78852E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5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5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5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2"/>
          <p:cNvSpPr txBox="1">
            <a:spLocks noGrp="1"/>
          </p:cNvSpPr>
          <p:nvPr>
            <p:ph type="title" idx="4294967295"/>
          </p:nvPr>
        </p:nvSpPr>
        <p:spPr>
          <a:xfrm>
            <a:off x="311700" y="892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Listing Directories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23" name="Google Shape;523;p52"/>
          <p:cNvSpPr txBox="1">
            <a:spLocks noGrp="1"/>
          </p:cNvSpPr>
          <p:nvPr>
            <p:ph type="body" idx="4294967295"/>
          </p:nvPr>
        </p:nvSpPr>
        <p:spPr>
          <a:xfrm>
            <a:off x="311700" y="805600"/>
            <a:ext cx="8520600" cy="3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use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 -d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command in a meaningful way requires the addition of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option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24" name="Google Shape;524;p52"/>
          <p:cNvSpPr/>
          <p:nvPr/>
        </p:nvSpPr>
        <p:spPr>
          <a:xfrm>
            <a:off x="977575" y="1792738"/>
            <a:ext cx="7483200" cy="473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-ld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drwxr-xr-x 1 sysadmin sysadmin 224 Nov  7 17:07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2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310C32-4C0F-419C-A46F-91F368CB4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9" name="Google Shape;529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5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5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5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5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53"/>
          <p:cNvSpPr txBox="1">
            <a:spLocks noGrp="1"/>
          </p:cNvSpPr>
          <p:nvPr>
            <p:ph type="title" idx="4294967295"/>
          </p:nvPr>
        </p:nvSpPr>
        <p:spPr>
          <a:xfrm>
            <a:off x="311700" y="1344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Recursive Listing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7" name="Google Shape;537;p53"/>
          <p:cNvSpPr txBox="1">
            <a:spLocks noGrp="1"/>
          </p:cNvSpPr>
          <p:nvPr>
            <p:ph type="body" idx="4294967295"/>
          </p:nvPr>
        </p:nvSpPr>
        <p:spPr>
          <a:xfrm>
            <a:off x="311700" y="881025"/>
            <a:ext cx="8520600" cy="3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listing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</a:t>
            </a:r>
            <a:r>
              <a:rPr lang="en" sz="1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when you want to display all of the files in a directory as well as all of the files in all subdirectories under a directory.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perform a recursive listing, use 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en" sz="1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option to 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 sz="1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command:</a:t>
            </a:r>
            <a:endParaRPr sz="16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 that in the example above, the files in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/etc/ppp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directory were listed first and the files in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/etc/ppp/peers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directory were listed after.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38" name="Google Shape;538;p53"/>
          <p:cNvSpPr/>
          <p:nvPr/>
        </p:nvSpPr>
        <p:spPr>
          <a:xfrm>
            <a:off x="864750" y="2044950"/>
            <a:ext cx="7414500" cy="13614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-R /etc/ppp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/etc/ppp:              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chap-secrets   </a:t>
            </a: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ip-down.ipv6to4    ip-up.ipv6to4    ipv6-up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pap-secrets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ip-down        ip-up              ipv6-down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options  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peers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/etc/ppp/peers: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Output Omitted...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53"/>
          <p:cNvSpPr/>
          <p:nvPr/>
        </p:nvSpPr>
        <p:spPr>
          <a:xfrm>
            <a:off x="889475" y="4254025"/>
            <a:ext cx="7521900" cy="467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4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careful with this option; for example, running the command on the root directory would list every file on the file system.</a:t>
            </a:r>
            <a:endParaRPr sz="12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B51E5A-B03B-414A-A7AD-5B424FFD9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5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5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5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5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5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54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Sort a Listing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52" name="Google Shape;552;p54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By default,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-ls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 sorts files alphabetically by file name.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Sometimes it may be useful to sort files using different criteria.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sort files by size, we can use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-S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option (capital letter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-S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option works by itself, it is most useful when used with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-l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option so the file sizes are visible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3" name="Google Shape;553;p54"/>
          <p:cNvSpPr/>
          <p:nvPr/>
        </p:nvSpPr>
        <p:spPr>
          <a:xfrm>
            <a:off x="830400" y="3410249"/>
            <a:ext cx="7483200" cy="1052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-lS /etc/ssh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total 160      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root root 125749 Apr 29  2014 moduli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root root   2489 Jan 29  2015 sshd_config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-rw------- 1 root root   1675 Jan 29  2015 ssh_host_rsa_key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AE4E1D-FC07-43A8-A483-9A21CD198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8" name="Google Shape;558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5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5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5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5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5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5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55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Sort a Listing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66" name="Google Shape;566;p55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may also be useful to use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-h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to display human-readable file sizes: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sorts files based on the time they were modified: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7" name="Google Shape;567;p55"/>
          <p:cNvSpPr/>
          <p:nvPr/>
        </p:nvSpPr>
        <p:spPr>
          <a:xfrm>
            <a:off x="881750" y="1512800"/>
            <a:ext cx="7192200" cy="1192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-lSh /etc/ssh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total 160K      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root root 123K Apr 29  2014 moduli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root root 2.5K Jan 29  2015 sshd_config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-rw------- 1 root root 1.7K Jan 29  2015 ssh_host_rsa_key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Output Omitted...     </a:t>
            </a:r>
            <a:endParaRPr sz="1100"/>
          </a:p>
        </p:txBody>
      </p:sp>
      <p:sp>
        <p:nvSpPr>
          <p:cNvPr id="568" name="Google Shape;568;p55"/>
          <p:cNvSpPr/>
          <p:nvPr/>
        </p:nvSpPr>
        <p:spPr>
          <a:xfrm>
            <a:off x="912050" y="3331125"/>
            <a:ext cx="7131600" cy="1089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0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-tl /etc/ssh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total 160                                                 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-rw------- 1 root root    668 Jan 29  2015 ssh_host_dsa_key    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root root    607 Jan 29  2015 ssh_host_dsa_key.pub      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-rw------- 1 root root    227 Jan 29  2015 ssh_host_ecdsa_key  </a:t>
            </a:r>
            <a:endParaRPr sz="10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Output Omitted...       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B0C949-4895-4D30-ABDA-F92A9927D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5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5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5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5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56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Sort a Listing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81" name="Google Shape;581;p56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more detailed modification time information you can use the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--full-time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option to display the complete timestamp (including hours, minutes, seconds):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possible to perform a reverse sort by using the</a:t>
            </a:r>
            <a:r>
              <a:rPr lang="en" sz="1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en" sz="1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option. It can be used alone, or combined with either the</a:t>
            </a:r>
            <a:r>
              <a:rPr lang="en" sz="1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-S</a:t>
            </a:r>
            <a:r>
              <a:rPr lang="en" sz="1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lang="en" sz="1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-t</a:t>
            </a:r>
            <a:r>
              <a:rPr lang="en" sz="16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888400" y="1732325"/>
            <a:ext cx="7483200" cy="1255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-t --full-time /etc/ssh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total 160      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-rw------- 1 root root    668 2015-01-29 03:17:33.000000000 +0000 ssh_host_dsa_key     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root root    607 2015-01-29 03:17:33.000000000 +0000 ssh_host_dsa_key.pub  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-rw------- 1 root root    227 2015-01-29 03:17:33.000000000 +0000 ssh_host_ecdsa_key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1100" b="1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56"/>
          <p:cNvSpPr/>
          <p:nvPr/>
        </p:nvSpPr>
        <p:spPr>
          <a:xfrm>
            <a:off x="830400" y="3944650"/>
            <a:ext cx="7483200" cy="855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-lrS /etc/ssh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total 160                  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-rw-r--r-- 1 root root    179 Jan 29  2015 ssh_host_ecdsa_key.pub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-rw------- 1 root root    227 Jan 29  2015 ssh_host_ecdsa_key      </a:t>
            </a:r>
            <a:r>
              <a:rPr lang="en" sz="10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182A15-2E04-46D2-9349-43DE4D61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7" y="4824501"/>
            <a:ext cx="2102588" cy="178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Introduction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Linux, everything is stored in files.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used to store data such as text, graphics, and programs.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Directories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a type of file used to store other files.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Directories are used to provide a hierarchical organization structure.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E76E4B-646A-428E-8199-98535BA51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Directory Structure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A316DA-99C2-41B9-9C18-1049DB84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4294967295"/>
          </p:nvPr>
        </p:nvSpPr>
        <p:spPr>
          <a:xfrm>
            <a:off x="311700" y="2978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Directory Structure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4294967295"/>
          </p:nvPr>
        </p:nvSpPr>
        <p:spPr>
          <a:xfrm>
            <a:off x="311700" y="1033925"/>
            <a:ext cx="8520600" cy="3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 a Windows system, the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top level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of the directory structure is called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 Computer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Linux directory structure, called a 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filesystem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also has a top level called the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root directory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(symbolized by the slash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character).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0125" y="2438700"/>
            <a:ext cx="5031651" cy="24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2F9FF2-5B13-4B8D-AC09-A7AB3C41F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 txBox="1">
            <a:spLocks noGrp="1"/>
          </p:cNvSpPr>
          <p:nvPr>
            <p:ph type="title" idx="4294967295"/>
          </p:nvPr>
        </p:nvSpPr>
        <p:spPr>
          <a:xfrm>
            <a:off x="311700" y="2978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Directory Structure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4294967295"/>
          </p:nvPr>
        </p:nvSpPr>
        <p:spPr>
          <a:xfrm>
            <a:off x="311700" y="1033925"/>
            <a:ext cx="8520600" cy="38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view the contents of the root directory, use the </a:t>
            </a:r>
            <a:r>
              <a:rPr lang="en">
                <a:solidFill>
                  <a:srgbClr val="C7254E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with 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 as the argument: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Notice that there are many directories with descriptive names including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/boot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which contains files to boot the computer.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920000" y="1817575"/>
            <a:ext cx="7640700" cy="6621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ls /                                            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bin   dev  home  lib    media  opt   root  sbin     selinux  sys  usr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 b="1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boot  etc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lib64  mnt    proc  run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34E2E2"/>
                </a:solidFill>
                <a:latin typeface="Courier New"/>
                <a:ea typeface="Courier New"/>
                <a:cs typeface="Courier New"/>
                <a:sym typeface="Courier New"/>
              </a:rPr>
              <a:t>sbin???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srv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tmp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38DCE8-D1DE-44FF-A1DD-CCF089818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Home Directory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 most Linux distributions there is a directory called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under the root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directory.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 this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/home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directory there is a directory for each user on the system.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a user opens a shell, they should automatically be placed in their home directory.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user has the full control to create and delete additional files and directories in their home directory.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Most other directories in a Linux filesystem are protected with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file permissions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home directory has a special symbol used to represent it, the tilde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E33CB-5BE6-438C-A291-5216AA2C1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 txBox="1">
            <a:spLocks noGrp="1"/>
          </p:cNvSpPr>
          <p:nvPr>
            <p:ph type="title" idx="4294967295"/>
          </p:nvPr>
        </p:nvSpPr>
        <p:spPr>
          <a:xfrm>
            <a:off x="311700" y="2794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Home Directory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4294967295"/>
          </p:nvPr>
        </p:nvSpPr>
        <p:spPr>
          <a:xfrm>
            <a:off x="311700" y="1017800"/>
            <a:ext cx="8520600" cy="3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directory name is the same as the name of the user.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So, a user named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sysadmin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would have a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home directory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called 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/home/sysadmin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850" y="2446075"/>
            <a:ext cx="7896475" cy="20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F60413-419D-4C5E-A8FA-612D36140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26" y="4797257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</Words>
  <Application>Microsoft Macintosh PowerPoint</Application>
  <PresentationFormat>On-screen Show (16:9)</PresentationFormat>
  <Paragraphs>666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Trebuchet MS</vt:lpstr>
      <vt:lpstr>Hind Medium</vt:lpstr>
      <vt:lpstr>Hind</vt:lpstr>
      <vt:lpstr>Calibri</vt:lpstr>
      <vt:lpstr>Helvetica Neue</vt:lpstr>
      <vt:lpstr>Arial</vt:lpstr>
      <vt:lpstr>Courier New</vt:lpstr>
      <vt:lpstr>Roboto</vt:lpstr>
      <vt:lpstr>Simple Light</vt:lpstr>
      <vt:lpstr>Geometric</vt:lpstr>
      <vt:lpstr>Module 07 Navigating the Filesystem</vt:lpstr>
      <vt:lpstr>Exam Objective 2.3 Using Directories and Listing Files  Objective Description Navigation of home and system directories and listing files in various locations. </vt:lpstr>
      <vt:lpstr>Introduction</vt:lpstr>
      <vt:lpstr>Introduction</vt:lpstr>
      <vt:lpstr>Directory Structure</vt:lpstr>
      <vt:lpstr>Directory Structure</vt:lpstr>
      <vt:lpstr>Directory Structure</vt:lpstr>
      <vt:lpstr>Home Directory</vt:lpstr>
      <vt:lpstr>Home Directory</vt:lpstr>
      <vt:lpstr>Current Directory</vt:lpstr>
      <vt:lpstr>Changing Directories</vt:lpstr>
      <vt:lpstr>Changing Directories</vt:lpstr>
      <vt:lpstr>Paths</vt:lpstr>
      <vt:lpstr>Paths</vt:lpstr>
      <vt:lpstr>Absolute Paths</vt:lpstr>
      <vt:lpstr>Relative Paths</vt:lpstr>
      <vt:lpstr>Relative Paths</vt:lpstr>
      <vt:lpstr>Paths - Shortcuts: The .. Characters</vt:lpstr>
      <vt:lpstr>Paths - Shortcuts: The . Character</vt:lpstr>
      <vt:lpstr>Listing Files in a Directory </vt:lpstr>
      <vt:lpstr>Listing Files in a Directory</vt:lpstr>
      <vt:lpstr>Listing Hidden Files </vt:lpstr>
      <vt:lpstr>Long Display Listing</vt:lpstr>
      <vt:lpstr>Long Display Listing</vt:lpstr>
      <vt:lpstr>Long Display Listing</vt:lpstr>
      <vt:lpstr>Long Display Listing</vt:lpstr>
      <vt:lpstr>Long Display Listing</vt:lpstr>
      <vt:lpstr>Human Readable Sizes</vt:lpstr>
      <vt:lpstr>Listing Directories</vt:lpstr>
      <vt:lpstr>Listing Directories</vt:lpstr>
      <vt:lpstr>Recursive Listing</vt:lpstr>
      <vt:lpstr>Sort a Listing</vt:lpstr>
      <vt:lpstr>Sort a Listing</vt:lpstr>
      <vt:lpstr>Sort a Listing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07 Files and Directories</dc:title>
  <cp:lastModifiedBy>Madjida Garcia</cp:lastModifiedBy>
  <cp:revision>2</cp:revision>
  <dcterms:modified xsi:type="dcterms:W3CDTF">2019-03-01T02:45:14Z</dcterms:modified>
</cp:coreProperties>
</file>