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2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25"/>
      <p:bold r:id="rId26"/>
      <p:italic r:id="rId27"/>
      <p:boldItalic r:id="rId28"/>
    </p:embeddedFont>
    <p:embeddedFont>
      <p:font typeface="Hind" panose="02000000000000000000" pitchFamily="2" charset="77"/>
      <p:regular r:id="rId29"/>
      <p:bold r:id="rId30"/>
    </p:embeddedFont>
    <p:embeddedFont>
      <p:font typeface="Hind Medium" panose="02000000000000000000" pitchFamily="2" charset="77"/>
      <p:regular r:id="rId31"/>
      <p:bold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  <p:embeddedFont>
      <p:font typeface="Trebuchet MS" panose="020B070302020209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9.xml"/><Relationship Id="rId34" Type="http://schemas.openxmlformats.org/officeDocument/2006/relationships/font" Target="fonts/font10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5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7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e9b4f9d7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4e9b4f9d7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e9b4f9d7a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4e9b4f9d7a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e9b4f9d7a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g4e9b4f9d7a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e9b4f9d7a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g4e9b4f9d7a_0_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possible to get input from the user of your script and assign it to a variable through the </a:t>
            </a:r>
            <a:r>
              <a:rPr lang="en" sz="95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command:</a:t>
            </a:r>
            <a:endParaRPr sz="1050">
              <a:solidFill>
                <a:srgbClr val="33333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e9b4f9d7a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g4e9b4f9d7a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e9b4f9d7a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g4e9b4f9d7a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4e9b4f9d7a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4e9b4f9d7a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4e9b4f9d7a_0_7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4e9b4f9d7a_0_7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e9b4f9d7a_0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4e9b4f9d7a_0_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4e9b4f9d7a_0_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4" name="Google Shape;344;g4e9b4f9d7a_0_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e9b4f9d7a_0_9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g4e9b4f9d7a_0_9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e9b4f9d7a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4e9b4f9d7a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f0d399f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4f0d399f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4e9b4f9d7a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g4e9b4f9d7a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9b4f9d7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4e9b4f9d7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e9b4f9d7a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4e9b4f9d7a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e9b4f9d7a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4e9b4f9d7a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9b4f9d7a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4e9b4f9d7a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Running a script can be done either by passing it as an argument to your shell or by running it directly.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e9b4f9d7a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4e9b4f9d7a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e9b4f9d7a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4e9b4f9d7a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e9b4f9d7a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4e9b4f9d7a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DG Themed_Geo" type="title">
  <p:cSld name="TITLE">
    <p:bg>
      <p:bgPr>
        <a:solidFill>
          <a:srgbClr val="005B9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6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63" name="Google Shape;63;p16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6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6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6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9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82" name="Google Shape;82;p19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Roboto"/>
              <a:buNone/>
              <a:defRPr sz="2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1" name="Google Shape;101;p2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22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-92149" y="1960521"/>
            <a:ext cx="9236149" cy="1144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Module 11 </a:t>
            </a:r>
            <a:endParaRPr sz="4400" b="1" dirty="0">
              <a:latin typeface="Hind"/>
              <a:ea typeface="Hind"/>
              <a:cs typeface="Hind"/>
              <a:sym typeface="Hi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Basic Scripting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7F7EDB-AB22-4995-AD4C-6A0BD748AC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2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Scripting Basics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39" name="Google Shape;239;p32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Recall, the script started with the shebang (#!) line, telling Linux that the Bash shell is to be used to execute the script.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Other than running commands in scripts, there are 3 topics you must become familiar with: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Variables, which hold temporary information in the script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Conditionals, which let you do different things based on tests you write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Loops, which let you do the same thing over and over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B3B8EA-94AB-4E9F-A986-7AC7EEB1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3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Variables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52" name="Google Shape;252;p33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Variables are a key part of any programming language.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very simple use of variables is shown here: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variable name is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and the equals sign assigns the string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penguin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 access the contents of the variable, prefix it with a dollar sign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■"/>
            </a:pPr>
            <a:r>
              <a:rPr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the interpreter sees the dollar sign, it recognizes that it will be substituting the contents of the variable, which is called 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interpolation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3"/>
          <p:cNvSpPr/>
          <p:nvPr/>
        </p:nvSpPr>
        <p:spPr>
          <a:xfrm>
            <a:off x="811950" y="2395963"/>
            <a:ext cx="7520100" cy="753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ANIMAL="penguin"</a:t>
            </a:r>
            <a:endParaRPr sz="1100">
              <a:solidFill>
                <a:srgbClr val="33333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"My favorite animal is a </a:t>
            </a:r>
            <a:r>
              <a:rPr lang="en" sz="1100">
                <a:solidFill>
                  <a:srgbClr val="33333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$ANIMAL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2DE1D3-C90C-4011-8108-0DF681925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4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Variables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Another way to assign to a variable is to use the output of another command as the contents of the variable by enclosing the command in backtick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characters.: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It is also possible to get input from the user of the script and assign that input to a variable using the </a:t>
            </a:r>
            <a:r>
              <a:rPr lang="en" sz="1600">
                <a:solidFill>
                  <a:srgbClr val="C7254E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4"/>
          <p:cNvSpPr/>
          <p:nvPr/>
        </p:nvSpPr>
        <p:spPr>
          <a:xfrm>
            <a:off x="811950" y="1999663"/>
            <a:ext cx="7520100" cy="753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CURRENT_DIRECTORY=`pwd`</a:t>
            </a:r>
            <a:endParaRPr sz="1100">
              <a:solidFill>
                <a:srgbClr val="33333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"You are in $CURRENT_DIRECTORY"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4"/>
          <p:cNvSpPr/>
          <p:nvPr/>
        </p:nvSpPr>
        <p:spPr>
          <a:xfrm>
            <a:off x="850650" y="3535050"/>
            <a:ext cx="7442700" cy="921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-n "What is your name? "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read NAME</a:t>
            </a:r>
            <a:endParaRPr sz="1100">
              <a:solidFill>
                <a:srgbClr val="33333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"Hello $NAME!"</a:t>
            </a:r>
            <a:endParaRPr sz="11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F2FCF8-C403-4AB6-80CF-AD0A18177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5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Variables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81" name="Google Shape;281;p35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4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also special variables. The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$0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variable contains the name of the script itself. Additionally, you can pass </a:t>
            </a: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arguments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to your script: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dollar sign followed by a number 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corresponds to the 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Nth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argument passed to the script. If you use the above script and 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it with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Linux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the first argument, the output will be 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 Linux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5"/>
          <p:cNvSpPr/>
          <p:nvPr/>
        </p:nvSpPr>
        <p:spPr>
          <a:xfrm>
            <a:off x="811950" y="1981525"/>
            <a:ext cx="7520100" cy="507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"Hello $1"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35"/>
          <p:cNvSpPr/>
          <p:nvPr/>
        </p:nvSpPr>
        <p:spPr>
          <a:xfrm>
            <a:off x="1285525" y="3626250"/>
            <a:ext cx="7027200" cy="5496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./test.sh Linux                                           </a:t>
            </a:r>
            <a:endParaRPr sz="1100">
              <a:solidFill>
                <a:srgbClr val="F0F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0F0F0"/>
                </a:solidFill>
                <a:latin typeface="Courier New"/>
                <a:ea typeface="Courier New"/>
                <a:cs typeface="Courier New"/>
                <a:sym typeface="Courier New"/>
              </a:rPr>
              <a:t>Hello Linux</a:t>
            </a:r>
            <a:endParaRPr sz="1100" b="1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76A790-5EA9-41F9-BF05-79CC16370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6"/>
          <p:cNvSpPr txBox="1">
            <a:spLocks noGrp="1"/>
          </p:cNvSpPr>
          <p:nvPr>
            <p:ph type="title" idx="4294967295"/>
          </p:nvPr>
        </p:nvSpPr>
        <p:spPr>
          <a:xfrm>
            <a:off x="311700" y="1587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Variables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96" name="Google Shape;296;p36"/>
          <p:cNvSpPr txBox="1">
            <a:spLocks noGrp="1"/>
          </p:cNvSpPr>
          <p:nvPr>
            <p:ph type="body" idx="4294967295"/>
          </p:nvPr>
        </p:nvSpPr>
        <p:spPr>
          <a:xfrm>
            <a:off x="311700" y="840951"/>
            <a:ext cx="8520600" cy="40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a program runs it returns an </a:t>
            </a:r>
            <a:r>
              <a:rPr lang="en" sz="1400" i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exit code </a:t>
            </a:r>
            <a:r>
              <a:rPr lang="en" sz="1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is an integer between 0 and 255.</a:t>
            </a:r>
            <a:endParaRPr sz="1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This can be tested through the 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$?</a:t>
            </a:r>
            <a:r>
              <a:rPr lang="en" sz="1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variable to see if the previous command completed successfully. The </a:t>
            </a:r>
            <a:r>
              <a:rPr lang="en" sz="14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grep</a:t>
            </a:r>
            <a:r>
              <a:rPr lang="en" sz="1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command returns 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if the string was found and </a:t>
            </a:r>
            <a:r>
              <a:rPr lang="en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otherwise.</a:t>
            </a:r>
            <a:endParaRPr sz="1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also set the exit code of your own script with the </a:t>
            </a:r>
            <a:r>
              <a:rPr lang="en" sz="1400" dirty="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en" sz="14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command.</a:t>
            </a:r>
            <a:endParaRPr sz="14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7" name="Google Shape;297;p36"/>
          <p:cNvSpPr/>
          <p:nvPr/>
        </p:nvSpPr>
        <p:spPr>
          <a:xfrm>
            <a:off x="811950" y="1315725"/>
            <a:ext cx="7442700" cy="507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"Hello $1"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828900" y="2432639"/>
            <a:ext cx="7442700" cy="11967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err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 dirty="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grep -q root /</a:t>
            </a:r>
            <a:r>
              <a:rPr lang="en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passwd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err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 dirty="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echo $?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err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 dirty="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grep -q </a:t>
            </a:r>
            <a:r>
              <a:rPr lang="en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slartibartfast</a:t>
            </a:r>
            <a:r>
              <a:rPr lang="en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/</a:t>
            </a:r>
            <a:r>
              <a:rPr lang="en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etc</a:t>
            </a:r>
            <a:r>
              <a:rPr lang="en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100" dirty="0" err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passwd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 err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 dirty="0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echo $?</a:t>
            </a:r>
            <a:endParaRPr sz="1100" dirty="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100" b="1" dirty="0">
              <a:solidFill>
                <a:srgbClr val="8AE23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828900" y="4154651"/>
            <a:ext cx="7399200" cy="507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1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 Something bad happened!</a:t>
            </a:r>
            <a:endParaRPr sz="11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exit 1</a:t>
            </a:r>
            <a:endParaRPr sz="1100" dirty="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13FA12-F485-4CA7-A8AD-DDA3A8D9D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0139" y="64825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7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Conditionals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12" name="Google Shape;312;p37"/>
          <p:cNvSpPr txBox="1">
            <a:spLocks noGrp="1"/>
          </p:cNvSpPr>
          <p:nvPr>
            <p:ph type="body" idx="4294967295"/>
          </p:nvPr>
        </p:nvSpPr>
        <p:spPr>
          <a:xfrm>
            <a:off x="311700" y="1232625"/>
            <a:ext cx="8520600" cy="33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make your script do different functions based on tests, called </a:t>
            </a: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branching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statement is the basic operator to implement branching.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basic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statement looks like this: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exit code is 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the contents up until the closing 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will be run.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lvl="0" indent="0" algn="l" rtl="0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3" name="Google Shape;313;p37"/>
          <p:cNvSpPr/>
          <p:nvPr/>
        </p:nvSpPr>
        <p:spPr>
          <a:xfrm>
            <a:off x="898900" y="2450900"/>
            <a:ext cx="7742400" cy="551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if somecommand; then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# do this if somecommand has an exit code of 0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14829F-A460-4864-9632-949C60509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8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Conditionals</a:t>
            </a:r>
            <a:endParaRPr b="1"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8"/>
          <p:cNvSpPr txBox="1">
            <a:spLocks noGrp="1"/>
          </p:cNvSpPr>
          <p:nvPr>
            <p:ph type="body" idx="4294967295"/>
          </p:nvPr>
        </p:nvSpPr>
        <p:spPr>
          <a:xfrm>
            <a:off x="311700" y="1309875"/>
            <a:ext cx="85206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 </a:t>
            </a:r>
            <a:r>
              <a:rPr lang="en" sz="16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command gives you easy access to comparison and file test operators. 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○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example, the </a:t>
            </a:r>
            <a:r>
              <a:rPr lang="en" sz="1600">
                <a:solidFill>
                  <a:srgbClr val="C7254E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-f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operator to the </a:t>
            </a:r>
            <a:r>
              <a:rPr lang="en" sz="1600">
                <a:solidFill>
                  <a:srgbClr val="C7254E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command checks if the file exists: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lvl="2" indent="-317500" algn="l" rtl="0">
              <a:lnSpc>
                <a:spcPct val="1141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■"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test </a:t>
            </a:r>
            <a:r>
              <a:rPr lang="en">
                <a:solidFill>
                  <a:srgbClr val="00000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–f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/dev/ttyS0</a:t>
            </a:r>
            <a:r>
              <a:rPr lang="en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Will test if file exists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371600" lvl="2" indent="-317500" algn="l" rtl="0">
              <a:lnSpc>
                <a:spcPct val="114166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■"/>
            </a:pP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test </a:t>
            </a:r>
            <a:r>
              <a:rPr lang="en">
                <a:solidFill>
                  <a:srgbClr val="00000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–d</a:t>
            </a:r>
            <a:r>
              <a:rPr lang="en">
                <a:solidFill>
                  <a:srgbClr val="000000"/>
                </a:solidFill>
                <a:highlight>
                  <a:srgbClr val="EFEFEF"/>
                </a:highlight>
                <a:latin typeface="Courier New"/>
                <a:ea typeface="Courier New"/>
                <a:cs typeface="Courier New"/>
                <a:sym typeface="Courier New"/>
              </a:rPr>
              <a:t> /tmp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Will test if directory exists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8"/>
          <p:cNvSpPr/>
          <p:nvPr/>
        </p:nvSpPr>
        <p:spPr>
          <a:xfrm>
            <a:off x="1780725" y="3049425"/>
            <a:ext cx="6343500" cy="40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if test –f /tmp/foo; then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000">
                <a:solidFill>
                  <a:srgbClr val="33333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-f /tmp/foo</a:t>
            </a:r>
            <a:r>
              <a:rPr lang="en" sz="1000">
                <a:solidFill>
                  <a:srgbClr val="33333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 then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40F6CE-0EB3-484F-9723-843A9DAB2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3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39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Conditionals</a:t>
            </a:r>
            <a:endParaRPr b="1"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9"/>
          <p:cNvSpPr txBox="1">
            <a:spLocks noGrp="1"/>
          </p:cNvSpPr>
          <p:nvPr>
            <p:ph type="body" idx="4294967295"/>
          </p:nvPr>
        </p:nvSpPr>
        <p:spPr>
          <a:xfrm>
            <a:off x="311700" y="1134100"/>
            <a:ext cx="8520600" cy="358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</a:t>
            </a:r>
            <a:r>
              <a:rPr lang="en" sz="105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statement has a final form that lets you do multiple comparisons at one time using elif (short for else if).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marR="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the first argument passed to the script is 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hello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 first block is executed. If not, the script checks to see if it is 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goodbye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and </a:t>
            </a:r>
            <a:r>
              <a:rPr lang="en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echos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a different message if so. Otherwise, a third message is sent.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lvl="0" indent="0" algn="l" rtl="0">
              <a:lnSpc>
                <a:spcPct val="114166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9"/>
          <p:cNvSpPr/>
          <p:nvPr/>
        </p:nvSpPr>
        <p:spPr>
          <a:xfrm>
            <a:off x="878875" y="1986863"/>
            <a:ext cx="7535700" cy="1658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if [ "$1" = "hello" ]; then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"hello yourself"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 "$1" = "goodbye" ]; then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"nice to have met you"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"I hope to see you again"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"I didn't understand that"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fi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32A5A3-79B4-4A1D-880B-BE05F0C2E3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0"/>
          <p:cNvSpPr txBox="1">
            <a:spLocks noGrp="1"/>
          </p:cNvSpPr>
          <p:nvPr>
            <p:ph type="title" idx="4294967295"/>
          </p:nvPr>
        </p:nvSpPr>
        <p:spPr>
          <a:xfrm>
            <a:off x="311700" y="13485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Conditionals</a:t>
            </a:r>
            <a:endParaRPr b="1"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40"/>
          <p:cNvSpPr txBox="1">
            <a:spLocks noGrp="1"/>
          </p:cNvSpPr>
          <p:nvPr>
            <p:ph type="body" idx="4294967295"/>
          </p:nvPr>
        </p:nvSpPr>
        <p:spPr>
          <a:xfrm>
            <a:off x="365200" y="742650"/>
            <a:ext cx="8520600" cy="40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statement provides a different way of making multiple tests easier.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 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statement starts off with a description of the expression being tested: 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200" i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EXPRESSION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○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Next, each set of tests are executed as a pattern match terminated by a closing parenthesis.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○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Following that are the commands to be executed if the pattern returns true, which are terminated by two semicolons.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○"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 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pattern is the same as an 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because it matches anything.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5" name="Google Shape;355;p40"/>
          <p:cNvSpPr/>
          <p:nvPr/>
        </p:nvSpPr>
        <p:spPr>
          <a:xfrm>
            <a:off x="962975" y="1222825"/>
            <a:ext cx="7459200" cy="2040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case "$1" in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hello|hi)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"hello yourself"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;;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goodbye)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"nice to have met you"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"I hope to see you again"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;;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*)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"I didn't understand that"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esac</a:t>
            </a:r>
            <a:endParaRPr sz="10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F4F361-FFCD-4943-BB79-238E0B19F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8" y="4785229"/>
            <a:ext cx="2025524" cy="17176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4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1"/>
          <p:cNvSpPr txBox="1">
            <a:spLocks noGrp="1"/>
          </p:cNvSpPr>
          <p:nvPr>
            <p:ph type="title" idx="4294967295"/>
          </p:nvPr>
        </p:nvSpPr>
        <p:spPr>
          <a:xfrm>
            <a:off x="311700" y="2342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Loops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68" name="Google Shape;368;p41"/>
          <p:cNvSpPr txBox="1">
            <a:spLocks noGrp="1"/>
          </p:cNvSpPr>
          <p:nvPr>
            <p:ph type="body" idx="4294967295"/>
          </p:nvPr>
        </p:nvSpPr>
        <p:spPr>
          <a:xfrm>
            <a:off x="311700" y="1020825"/>
            <a:ext cx="8520600" cy="3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Loops allow code to be executed repeatedly.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There are two main loops in shell scripts: the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loop and the 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loop.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loops are used when you have a finite assortment, such as a list of files, over which you want to iterate (repeat and execute code).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 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loop, operates on a list of unknown size.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131B61-2054-47EC-84EF-62999E167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ctrTitle"/>
          </p:nvPr>
        </p:nvSpPr>
        <p:spPr>
          <a:xfrm>
            <a:off x="608975" y="31094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Hind Medium"/>
                <a:ea typeface="Hind Medium"/>
                <a:cs typeface="Hind Medium"/>
                <a:sym typeface="Hind Medium"/>
              </a:rPr>
              <a:t>Exam Objective</a:t>
            </a:r>
            <a:endParaRPr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400">
                <a:latin typeface="Hind Medium"/>
                <a:ea typeface="Hind Medium"/>
                <a:cs typeface="Hind Medium"/>
                <a:sym typeface="Hind Medium"/>
              </a:rPr>
              <a:t>3.3 Turning Commands Into Scripts</a:t>
            </a: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>
                <a:latin typeface="Hind Medium"/>
                <a:ea typeface="Hind Medium"/>
                <a:cs typeface="Hind Medium"/>
                <a:sym typeface="Hind Medium"/>
              </a:rPr>
              <a:t>Objective Description</a:t>
            </a:r>
            <a:endParaRPr sz="3000">
              <a:latin typeface="Hind Medium"/>
              <a:ea typeface="Hind Medium"/>
              <a:cs typeface="Hind Medium"/>
              <a:sym typeface="Hind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latin typeface="Hind Medium"/>
                <a:ea typeface="Hind Medium"/>
                <a:cs typeface="Hind Medium"/>
                <a:sym typeface="Hind Medium"/>
              </a:rPr>
              <a:t>Turning repetitive commands into scripts </a:t>
            </a:r>
            <a:endParaRPr sz="4400"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6" name="Google Shape;126;p24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4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A3CE27-621F-4CA0-9D13-4B7E50463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2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2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2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2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2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2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2"/>
          <p:cNvSpPr txBox="1">
            <a:spLocks noGrp="1"/>
          </p:cNvSpPr>
          <p:nvPr>
            <p:ph type="title" idx="4294967295"/>
          </p:nvPr>
        </p:nvSpPr>
        <p:spPr>
          <a:xfrm>
            <a:off x="311700" y="2342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Loops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81" name="Google Shape;381;p42"/>
          <p:cNvSpPr txBox="1">
            <a:spLocks noGrp="1"/>
          </p:cNvSpPr>
          <p:nvPr>
            <p:ph type="body" idx="4294967295"/>
          </p:nvPr>
        </p:nvSpPr>
        <p:spPr>
          <a:xfrm>
            <a:off x="311700" y="1020825"/>
            <a:ext cx="8520600" cy="3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example below, a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loop “loops” over the list of servers:</a:t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SERVERS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variable stands for the list of servers (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servera serverb serverc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time it sets the 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variable to the current server name.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" name="Google Shape;382;p42"/>
          <p:cNvSpPr/>
          <p:nvPr/>
        </p:nvSpPr>
        <p:spPr>
          <a:xfrm>
            <a:off x="888300" y="1531050"/>
            <a:ext cx="7367400" cy="1098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SERVERS="servera serverb serverc"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for S in $SERVERS; do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"Doing something to $S"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E44CDE-B70A-43FA-83D8-927FC2B3B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3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3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43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3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43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3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43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Loops</a:t>
            </a:r>
            <a:endParaRPr b="1">
              <a:latin typeface="Hind"/>
              <a:ea typeface="Hind"/>
              <a:cs typeface="Hind"/>
              <a:sym typeface="Hi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43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7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loop keeps running and on each iteration perform a </a:t>
            </a:r>
            <a:r>
              <a:rPr lang="en" sz="16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 to see if it should run another time.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 other words, “</a:t>
            </a:r>
            <a:r>
              <a:rPr lang="en" sz="16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while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some condition is true, </a:t>
            </a:r>
            <a:r>
              <a:rPr lang="en" sz="16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something.”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example above shows a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loop that counts from 0 to 9.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Helvetica Neue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 counter variable, 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is initialized to 0. 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6" name="Google Shape;396;p43"/>
          <p:cNvSpPr/>
          <p:nvPr/>
        </p:nvSpPr>
        <p:spPr>
          <a:xfrm>
            <a:off x="886550" y="2483850"/>
            <a:ext cx="7665600" cy="14028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i=0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[ $i -lt 10 ]; </a:t>
            </a:r>
            <a:r>
              <a:rPr lang="en" sz="1100">
                <a:solidFill>
                  <a:srgbClr val="33333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100">
              <a:solidFill>
                <a:srgbClr val="33333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echo $i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i=$(( $i + 1))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done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“Done counting”</a:t>
            </a:r>
            <a:endParaRPr sz="11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6FDA7A-C47D-47E1-8752-37B5DAEA1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ctrTitle"/>
          </p:nvPr>
        </p:nvSpPr>
        <p:spPr>
          <a:xfrm>
            <a:off x="0" y="1960522"/>
            <a:ext cx="91440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Introduction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5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5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D1B6EF-6AAD-461E-8F3D-3994D7DAF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6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Introduction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7" name="Google Shape;157;p26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shell </a:t>
            </a:r>
            <a:r>
              <a:rPr lang="en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script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is a file of executable commands that have been stored in a text file.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When a script file is run, each command in it is executed.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shell scripts helps to automate repetitive parts of your work.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1D4D9D-C5C6-46DA-B407-7B11C147E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>
            <a:spLocks noGrp="1"/>
          </p:cNvSpPr>
          <p:nvPr>
            <p:ph type="ctrTitle"/>
          </p:nvPr>
        </p:nvSpPr>
        <p:spPr>
          <a:xfrm>
            <a:off x="-1" y="1960522"/>
            <a:ext cx="9094381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Simple Script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7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7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7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7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D32B5C-80B7-463E-8AF9-BBB0C1518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8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8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Simple Script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4294967295"/>
          </p:nvPr>
        </p:nvSpPr>
        <p:spPr>
          <a:xfrm>
            <a:off x="311700" y="1229875"/>
            <a:ext cx="8520600" cy="35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 of a script with only one command: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Running a script can be done either by typing it as an argument to your shell: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Or by running the file directly: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3" name="Google Shape;183;p28"/>
          <p:cNvSpPr/>
          <p:nvPr/>
        </p:nvSpPr>
        <p:spPr>
          <a:xfrm>
            <a:off x="869925" y="1720550"/>
            <a:ext cx="7491000" cy="3771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“Hello, World!”</a:t>
            </a:r>
            <a:endParaRPr sz="1100"/>
          </a:p>
        </p:txBody>
      </p:sp>
      <p:sp>
        <p:nvSpPr>
          <p:cNvPr id="184" name="Google Shape;184;p28"/>
          <p:cNvSpPr/>
          <p:nvPr/>
        </p:nvSpPr>
        <p:spPr>
          <a:xfrm>
            <a:off x="869925" y="2645463"/>
            <a:ext cx="7491000" cy="448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sh test.sh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Hello, World!</a:t>
            </a:r>
            <a:endParaRPr sz="1100"/>
          </a:p>
        </p:txBody>
      </p:sp>
      <p:sp>
        <p:nvSpPr>
          <p:cNvPr id="185" name="Google Shape;185;p28"/>
          <p:cNvSpPr/>
          <p:nvPr/>
        </p:nvSpPr>
        <p:spPr>
          <a:xfrm>
            <a:off x="869925" y="3593175"/>
            <a:ext cx="7491000" cy="4482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8AE234"/>
                </a:solidFill>
                <a:latin typeface="Courier New"/>
                <a:ea typeface="Courier New"/>
                <a:cs typeface="Courier New"/>
                <a:sym typeface="Courier New"/>
              </a:rPr>
              <a:t>sysadmin@localhost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100" b="1">
                <a:solidFill>
                  <a:srgbClr val="729FCF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  <a:r>
              <a:rPr lang="en" sz="1100" b="1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./test.sh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-bash: ./test.sh: Permission denied</a:t>
            </a:r>
            <a:endParaRPr sz="1100"/>
          </a:p>
        </p:txBody>
      </p:sp>
      <p:sp>
        <p:nvSpPr>
          <p:cNvPr id="186" name="Google Shape;186;p28"/>
          <p:cNvSpPr/>
          <p:nvPr/>
        </p:nvSpPr>
        <p:spPr>
          <a:xfrm>
            <a:off x="869925" y="4188000"/>
            <a:ext cx="7491000" cy="448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error 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Permission denied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means that the script has not been marked as executable. The </a:t>
            </a:r>
            <a:r>
              <a:rPr lang="en" sz="1200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chmod</a:t>
            </a:r>
            <a:r>
              <a:rPr lang="en" sz="120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command can be used to change the permissions of the file.</a:t>
            </a:r>
            <a:endParaRPr sz="12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83210F-5D00-42DD-85CD-653131E8A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9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Simple Script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4294967295"/>
          </p:nvPr>
        </p:nvSpPr>
        <p:spPr>
          <a:xfrm>
            <a:off x="311700" y="1200063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Complicated scripts will indicate a particular shell: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#!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" sz="1600" i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shebang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 is a prefix that marks following text as executable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/bin/sh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specifies the absolute path to the interpreter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869925" y="1778525"/>
            <a:ext cx="7481400" cy="386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#!/bin/sh</a:t>
            </a:r>
            <a:endParaRPr sz="1100">
              <a:solidFill>
                <a:srgbClr val="33333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echo “Hello, World!”</a:t>
            </a:r>
            <a:endParaRPr sz="11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19CEEC-0A15-4C79-A0A9-518F3AC49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12724" y="4721325"/>
            <a:ext cx="679450" cy="2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0"/>
          <p:cNvSpPr txBox="1">
            <a:spLocks noGrp="1"/>
          </p:cNvSpPr>
          <p:nvPr>
            <p:ph type="title" idx="4294967295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Hind"/>
                <a:ea typeface="Hind"/>
                <a:cs typeface="Hind"/>
                <a:sym typeface="Hind"/>
              </a:rPr>
              <a:t>Editing Shell Scripts</a:t>
            </a:r>
            <a:endParaRPr b="1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13" name="Google Shape;213;p30"/>
          <p:cNvSpPr txBox="1">
            <a:spLocks noGrp="1"/>
          </p:cNvSpPr>
          <p:nvPr>
            <p:ph type="body" idx="4294967295"/>
          </p:nvPr>
        </p:nvSpPr>
        <p:spPr>
          <a:xfrm>
            <a:off x="311700" y="1093751"/>
            <a:ext cx="8520600" cy="3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Shell scripts are written using plain text.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Becoming familiar with text editors helps with writing shell scripts.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GNU nano editor is a simple editor well suited for editing small text files.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Visual Editor,</a:t>
            </a:r>
            <a:r>
              <a:rPr lang="en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 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vi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or its newer version, VI improved</a:t>
            </a:r>
            <a:r>
              <a:rPr lang="en">
                <a:solidFill>
                  <a:srgbClr val="33333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>
                <a:solidFill>
                  <a:srgbClr val="C7254E"/>
                </a:solidFill>
                <a:highlight>
                  <a:srgbClr val="F9F2F4"/>
                </a:highlight>
                <a:latin typeface="Courier New"/>
                <a:ea typeface="Courier New"/>
                <a:cs typeface="Courier New"/>
                <a:sym typeface="Courier New"/>
              </a:rPr>
              <a:t>vim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is a remarkably powerful editor.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simple script in </a:t>
            </a:r>
            <a:r>
              <a:rPr lang="en">
                <a:solidFill>
                  <a:srgbClr val="C7254E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nano</a:t>
            </a: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would look like the following: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1285500" y="3490150"/>
            <a:ext cx="6978900" cy="13338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GNU nano 2.2.6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" sz="11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File: test.sh</a:t>
            </a: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</a:t>
            </a:r>
            <a:r>
              <a:rPr lang="en" sz="1100">
                <a:solidFill>
                  <a:srgbClr val="333333"/>
                </a:solidFill>
                <a:highlight>
                  <a:srgbClr val="F5F5F5"/>
                </a:highlight>
                <a:latin typeface="Courier New"/>
                <a:ea typeface="Courier New"/>
                <a:cs typeface="Courier New"/>
                <a:sym typeface="Courier New"/>
              </a:rPr>
              <a:t>modified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echo "Hello, World!"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echo -n "the time is "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EEEEEE"/>
                </a:solidFill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endParaRPr sz="1100">
              <a:solidFill>
                <a:srgbClr val="EEEEEE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FE10E3-AE1A-41D1-A174-642105DBE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819" y="6371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>
            <a:spLocks noGrp="1"/>
          </p:cNvSpPr>
          <p:nvPr>
            <p:ph type="ctrTitle"/>
          </p:nvPr>
        </p:nvSpPr>
        <p:spPr>
          <a:xfrm>
            <a:off x="-1" y="1960522"/>
            <a:ext cx="9080205" cy="1073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</a:pPr>
            <a:r>
              <a:rPr lang="en" sz="4400" b="1" dirty="0">
                <a:latin typeface="Hind"/>
                <a:ea typeface="Hind"/>
                <a:cs typeface="Hind"/>
                <a:sym typeface="Hind"/>
              </a:rPr>
              <a:t>Scripting Basics</a:t>
            </a:r>
            <a:endParaRPr sz="4400" b="1" i="0" u="none" strike="noStrike" cap="none" dirty="0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  <p:pic>
        <p:nvPicPr>
          <p:cNvPr id="220" name="Google Shape;220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0975" y="4470425"/>
            <a:ext cx="1478599" cy="4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1"/>
          <p:cNvSpPr/>
          <p:nvPr/>
        </p:nvSpPr>
        <p:spPr>
          <a:xfrm>
            <a:off x="0" y="5002800"/>
            <a:ext cx="1593300" cy="140700"/>
          </a:xfrm>
          <a:prstGeom prst="rect">
            <a:avLst/>
          </a:prstGeom>
          <a:solidFill>
            <a:srgbClr val="005B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1593300" y="5002800"/>
            <a:ext cx="1593300" cy="14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1"/>
          <p:cNvSpPr/>
          <p:nvPr/>
        </p:nvSpPr>
        <p:spPr>
          <a:xfrm>
            <a:off x="3186600" y="5002800"/>
            <a:ext cx="1593300" cy="140700"/>
          </a:xfrm>
          <a:prstGeom prst="rect">
            <a:avLst/>
          </a:prstGeom>
          <a:solidFill>
            <a:srgbClr val="ACDE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1"/>
          <p:cNvSpPr/>
          <p:nvPr/>
        </p:nvSpPr>
        <p:spPr>
          <a:xfrm>
            <a:off x="4779900" y="5002800"/>
            <a:ext cx="1593300" cy="140700"/>
          </a:xfrm>
          <a:prstGeom prst="rect">
            <a:avLst/>
          </a:prstGeom>
          <a:solidFill>
            <a:srgbClr val="639A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1"/>
          <p:cNvSpPr/>
          <p:nvPr/>
        </p:nvSpPr>
        <p:spPr>
          <a:xfrm>
            <a:off x="6373200" y="5002800"/>
            <a:ext cx="1593300" cy="140700"/>
          </a:xfrm>
          <a:prstGeom prst="rect">
            <a:avLst/>
          </a:prstGeom>
          <a:solidFill>
            <a:srgbClr val="3C7AB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7966500" y="5002800"/>
            <a:ext cx="1177500" cy="140700"/>
          </a:xfrm>
          <a:prstGeom prst="rect">
            <a:avLst/>
          </a:prstGeom>
          <a:solidFill>
            <a:srgbClr val="2B407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0C1639-617B-453D-9129-54833B1C0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7" y="4751450"/>
            <a:ext cx="2423861" cy="2055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">
  <a:themeElements>
    <a:clrScheme name="Custom 1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914</Words>
  <Application>Microsoft Macintosh PowerPoint</Application>
  <PresentationFormat>On-screen Show (16:9)</PresentationFormat>
  <Paragraphs>255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Trebuchet MS</vt:lpstr>
      <vt:lpstr>Hind Medium</vt:lpstr>
      <vt:lpstr>Hind</vt:lpstr>
      <vt:lpstr>Helvetica Neue</vt:lpstr>
      <vt:lpstr>Arial</vt:lpstr>
      <vt:lpstr>Courier New</vt:lpstr>
      <vt:lpstr>Roboto</vt:lpstr>
      <vt:lpstr>Simple Light</vt:lpstr>
      <vt:lpstr>Geometric</vt:lpstr>
      <vt:lpstr>Module 11  Basic Scripting</vt:lpstr>
      <vt:lpstr>Exam Objective 3.3 Turning Commands Into Scripts  Objective Description Turning repetitive commands into scripts </vt:lpstr>
      <vt:lpstr>Introduction</vt:lpstr>
      <vt:lpstr>Introduction</vt:lpstr>
      <vt:lpstr>Simple Script</vt:lpstr>
      <vt:lpstr>Simple Script</vt:lpstr>
      <vt:lpstr>Simple Script</vt:lpstr>
      <vt:lpstr>Editing Shell Scripts</vt:lpstr>
      <vt:lpstr>Scripting Basics</vt:lpstr>
      <vt:lpstr>Scripting Basics</vt:lpstr>
      <vt:lpstr>Variables</vt:lpstr>
      <vt:lpstr>Variables</vt:lpstr>
      <vt:lpstr>Variables</vt:lpstr>
      <vt:lpstr>Variables</vt:lpstr>
      <vt:lpstr>Conditionals</vt:lpstr>
      <vt:lpstr>Conditionals </vt:lpstr>
      <vt:lpstr>Conditionals </vt:lpstr>
      <vt:lpstr>Conditionals </vt:lpstr>
      <vt:lpstr>Loops</vt:lpstr>
      <vt:lpstr>Loops</vt:lpstr>
      <vt:lpstr>Loops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11  Basic Scripting</dc:title>
  <cp:lastModifiedBy>Madjida Garcia</cp:lastModifiedBy>
  <cp:revision>2</cp:revision>
  <dcterms:modified xsi:type="dcterms:W3CDTF">2019-03-01T02:10:09Z</dcterms:modified>
</cp:coreProperties>
</file>