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Helvetica Neue" panose="02000503000000020004" pitchFamily="2" charset="0"/>
      <p:regular r:id="rId24"/>
      <p:bold r:id="rId25"/>
      <p:italic r:id="rId26"/>
      <p:boldItalic r:id="rId27"/>
    </p:embeddedFont>
    <p:embeddedFont>
      <p:font typeface="Hind" panose="02000000000000000000" pitchFamily="2" charset="77"/>
      <p:regular r:id="rId28"/>
      <p:bold r:id="rId29"/>
    </p:embeddedFont>
    <p:embeddedFont>
      <p:font typeface="Hind Medium" panose="02000000000000000000" pitchFamily="2" charset="77"/>
      <p:regular r:id="rId30"/>
      <p:bold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  <p:embeddedFont>
      <p:font typeface="Trebuchet MS" panose="020B070302020209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183DCE-88DF-40A8-9283-ECC95635F172}">
  <a:tblStyle styleId="{AB183DCE-88DF-40A8-9283-ECC95635F1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dd20c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edd20c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edde303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g4edde303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edde303e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4edde303e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dde303e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4edde303e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edde303e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4edde303e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edde303eb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4edde303eb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edde303eb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4edde303eb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edde303e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7" name="Google Shape;317;g4edde303e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dd20cd4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edd20cd45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Search and extract data from files in the home directory.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dd20cd45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edd20cd45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dd20cd45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edd20cd45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dd20cd45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4edd20cd45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dd20cd45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4edd20cd45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edd20cd45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4edd20cd45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edd20cd45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4edd20cd45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edde303e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4edde303e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460950" y="1712793"/>
            <a:ext cx="8222100" cy="1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Module 09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Archiving and Compression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06C4AA-1778-4EA8-8FCB-ABC81E4C4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Archiving Files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Archiving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when you compress many files or directories into one file.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traditional UNIX utility to archive files is called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which is a short form of TApe aRchive.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Tar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has three modes that are helpful to become familiar with: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Make a new archive out of a series of files.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Extract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Pull one or more files out of an archive.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Show the contents of the archive without extracting.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8ABA55-681D-442A-A83B-A715BC686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Archiving Files - Create Mode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an archive with the </a:t>
            </a:r>
            <a:r>
              <a:rPr lang="en" sz="1600">
                <a:solidFill>
                  <a:schemeClr val="dk1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requires two named options: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example shows a </a:t>
            </a:r>
            <a:r>
              <a:rPr lang="en" sz="16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 file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also called a </a:t>
            </a:r>
            <a:r>
              <a:rPr lang="en" sz="16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tarball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being created from multiple files: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783150" y="1276200"/>
            <a:ext cx="7454100" cy="357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tar -c [-f ARCHIVE] [OPTIONS] [FILE...]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1" name="Google Shape;251;p33"/>
          <p:cNvGraphicFramePr/>
          <p:nvPr/>
        </p:nvGraphicFramePr>
        <p:xfrm>
          <a:off x="871375" y="2366525"/>
          <a:ext cx="7277650" cy="792420"/>
        </p:xfrm>
        <a:graphic>
          <a:graphicData uri="http://schemas.openxmlformats.org/drawingml/2006/table">
            <a:tbl>
              <a:tblPr>
                <a:noFill/>
                <a:tableStyleId>{AB183DCE-88DF-40A8-9283-ECC95635F172}</a:tableStyleId>
              </a:tblPr>
              <a:tblGrid>
                <a:gridCol w="12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-c</a:t>
                      </a:r>
                      <a:endParaRPr>
                        <a:solidFill>
                          <a:srgbClr val="C7254E"/>
                        </a:solidFill>
                        <a:highlight>
                          <a:srgbClr val="F3F3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</a:rPr>
                        <a:t>Create an archive.</a:t>
                      </a:r>
                      <a:endParaRPr sz="1200">
                        <a:solidFill>
                          <a:srgbClr val="43434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-f </a:t>
                      </a:r>
                      <a:r>
                        <a:rPr lang="en" i="1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ARCHIVE</a:t>
                      </a:r>
                      <a:endParaRPr i="1">
                        <a:solidFill>
                          <a:srgbClr val="C7254E"/>
                        </a:solidFill>
                        <a:highlight>
                          <a:srgbClr val="F3F3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Use archive file. The argument </a:t>
                      </a:r>
                      <a:r>
                        <a:rPr lang="en" sz="1200" i="1">
                          <a:solidFill>
                            <a:srgbClr val="C7254E"/>
                          </a:solidFill>
                          <a:highlight>
                            <a:srgbClr val="F9F2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ARCHIVE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will be the name of the resulting archive file.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2" name="Google Shape;252;p33"/>
          <p:cNvSpPr/>
          <p:nvPr/>
        </p:nvSpPr>
        <p:spPr>
          <a:xfrm>
            <a:off x="870150" y="4021975"/>
            <a:ext cx="7277700" cy="647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tar -cf alpha_files.tar alpha*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ls -l alpha_files.tar         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-rw-rw-r-- 1 sysadmin sysadmin 10240 Oct 31 17:07 alpha_files.tar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ABAA8D-BE47-4AC3-939D-DF81C252A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Archiving Files - Create Mode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Tarballs can be compressed for easier transport, either by using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gzip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on the archive or by having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do it with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-z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bzip2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compression can be used instead of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gzip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by substituting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-j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for the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-z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and using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.tar.bz2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.tbz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or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.tbz2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as the file extension: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889475" y="2011000"/>
            <a:ext cx="7618500" cy="607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tar -czf alpha_files.tar.gz alpha*  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b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ls -l alpha_files.tar.gz      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-rw-rw-r-- 1 sysadmin sysadmin 417 Oct 31 17:15 alpha_files.tar.gz </a:t>
            </a:r>
            <a:r>
              <a:rPr lang="en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889475" y="3741600"/>
            <a:ext cx="7657200" cy="320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tar -cjf folders.tbz School 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0A2846-402E-4E10-A417-8952FAA4E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 txBox="1">
            <a:spLocks noGrp="1"/>
          </p:cNvSpPr>
          <p:nvPr>
            <p:ph type="title" idx="4294967295"/>
          </p:nvPr>
        </p:nvSpPr>
        <p:spPr>
          <a:xfrm>
            <a:off x="311700" y="2649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Archiving Files - List Mode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0" name="Google Shape;280;p35"/>
          <p:cNvSpPr txBox="1">
            <a:spLocks noGrp="1"/>
          </p:cNvSpPr>
          <p:nvPr>
            <p:ph type="body" idx="4294967295"/>
          </p:nvPr>
        </p:nvSpPr>
        <p:spPr>
          <a:xfrm>
            <a:off x="311700" y="1125150"/>
            <a:ext cx="8520600" cy="3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Given a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archive, compressed or not, you can see what’s in it by using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option. The next example uses three options: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example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lists the contents of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folders.tbz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archive: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783150" y="1125150"/>
            <a:ext cx="7454100" cy="357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tar -t [-f ARCHIVE] [OPTIONS]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82" name="Google Shape;282;p35"/>
          <p:cNvGraphicFramePr/>
          <p:nvPr/>
        </p:nvGraphicFramePr>
        <p:xfrm>
          <a:off x="871375" y="2289175"/>
          <a:ext cx="7277650" cy="1188630"/>
        </p:xfrm>
        <a:graphic>
          <a:graphicData uri="http://schemas.openxmlformats.org/drawingml/2006/table">
            <a:tbl>
              <a:tblPr>
                <a:noFill/>
                <a:tableStyleId>{AB183DCE-88DF-40A8-9283-ECC95635F172}</a:tableStyleId>
              </a:tblPr>
              <a:tblGrid>
                <a:gridCol w="12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-t</a:t>
                      </a:r>
                      <a:endParaRPr>
                        <a:solidFill>
                          <a:srgbClr val="C7254E"/>
                        </a:solidFill>
                        <a:highlight>
                          <a:srgbClr val="F3F3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List the files in the archive.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-j </a:t>
                      </a:r>
                      <a:endParaRPr i="1">
                        <a:solidFill>
                          <a:srgbClr val="C7254E"/>
                        </a:solidFill>
                        <a:highlight>
                          <a:srgbClr val="F3F3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Decompress with the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" sz="1200">
                          <a:solidFill>
                            <a:srgbClr val="C7254E"/>
                          </a:solidFill>
                          <a:highlight>
                            <a:srgbClr val="F9F2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bzip2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command.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-f </a:t>
                      </a:r>
                      <a:r>
                        <a:rPr lang="en" i="1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ARCHIVE</a:t>
                      </a:r>
                      <a:endParaRPr i="1">
                        <a:solidFill>
                          <a:srgbClr val="C7254E"/>
                        </a:solidFill>
                        <a:highlight>
                          <a:srgbClr val="F3F3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Operate on the given archive. </a:t>
                      </a:r>
                      <a:endParaRPr sz="12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83" name="Google Shape;283;p35"/>
          <p:cNvSpPr/>
          <p:nvPr/>
        </p:nvSpPr>
        <p:spPr>
          <a:xfrm>
            <a:off x="871350" y="4055788"/>
            <a:ext cx="7277700" cy="357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tar -tjf folders.tbz                   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0342EB-599A-4150-AFB5-86FE020B9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 txBox="1">
            <a:spLocks noGrp="1"/>
          </p:cNvSpPr>
          <p:nvPr>
            <p:ph type="title" idx="4294967295"/>
          </p:nvPr>
        </p:nvSpPr>
        <p:spPr>
          <a:xfrm>
            <a:off x="311700" y="2649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Archiving Files - Extract Mode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6" name="Google Shape;296;p36"/>
          <p:cNvSpPr txBox="1">
            <a:spLocks noGrp="1"/>
          </p:cNvSpPr>
          <p:nvPr>
            <p:ph type="body" idx="4294967295"/>
          </p:nvPr>
        </p:nvSpPr>
        <p:spPr>
          <a:xfrm>
            <a:off x="311700" y="1125150"/>
            <a:ext cx="8520600" cy="3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extract the archive with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–x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once it’s copied into a different directory. The following example uses the similar pattern as with the other modes: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following example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extracts the contents of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folders.tbz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archive: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783150" y="1125150"/>
            <a:ext cx="7454100" cy="357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tar -x [-f ARCHIVE] [OPTIONS]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98" name="Google Shape;298;p36"/>
          <p:cNvGraphicFramePr/>
          <p:nvPr/>
        </p:nvGraphicFramePr>
        <p:xfrm>
          <a:off x="871375" y="2289175"/>
          <a:ext cx="7277650" cy="1188630"/>
        </p:xfrm>
        <a:graphic>
          <a:graphicData uri="http://schemas.openxmlformats.org/drawingml/2006/table">
            <a:tbl>
              <a:tblPr>
                <a:noFill/>
                <a:tableStyleId>{AB183DCE-88DF-40A8-9283-ECC95635F172}</a:tableStyleId>
              </a:tblPr>
              <a:tblGrid>
                <a:gridCol w="12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-x</a:t>
                      </a:r>
                      <a:endParaRPr>
                        <a:solidFill>
                          <a:srgbClr val="C7254E"/>
                        </a:solidFill>
                        <a:highlight>
                          <a:srgbClr val="F3F3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Extract files from an archive.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-j </a:t>
                      </a:r>
                      <a:endParaRPr i="1">
                        <a:solidFill>
                          <a:srgbClr val="C7254E"/>
                        </a:solidFill>
                        <a:highlight>
                          <a:srgbClr val="F3F3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Decompress with the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" sz="1200">
                          <a:solidFill>
                            <a:srgbClr val="C7254E"/>
                          </a:solidFill>
                          <a:highlight>
                            <a:srgbClr val="F9F2F4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bzip2</a:t>
                      </a: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command.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-f </a:t>
                      </a:r>
                      <a:r>
                        <a:rPr lang="en" i="1">
                          <a:solidFill>
                            <a:srgbClr val="C7254E"/>
                          </a:solidFill>
                          <a:highlight>
                            <a:srgbClr val="F3F3F3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ARCHIVE</a:t>
                      </a:r>
                      <a:endParaRPr i="1">
                        <a:solidFill>
                          <a:srgbClr val="C7254E"/>
                        </a:solidFill>
                        <a:highlight>
                          <a:srgbClr val="F3F3F3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3333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Operate on the given archive. </a:t>
                      </a:r>
                      <a:endParaRPr sz="1200">
                        <a:solidFill>
                          <a:srgbClr val="333333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9" name="Google Shape;299;p36"/>
          <p:cNvSpPr/>
          <p:nvPr/>
        </p:nvSpPr>
        <p:spPr>
          <a:xfrm>
            <a:off x="871350" y="4055788"/>
            <a:ext cx="7277700" cy="357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tar -xjf folders.tbz</a:t>
            </a:r>
            <a:r>
              <a:rPr lang="en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endParaRPr sz="11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B0EF35-89E2-42C0-BB96-6B27DACF0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ZIP Files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641200" cy="3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ZIP file is the default archiving utility in Microsoft. 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ZIP is not as prevalent in Linux but is well supported by the 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and 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unzip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commands.    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default mode of 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is to add files to an archive and compress it.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following example shows a compressed archive called </a:t>
            </a:r>
            <a:r>
              <a:rPr lang="en" sz="16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alpha_files.zip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being created: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zip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will </a:t>
            </a:r>
            <a:r>
              <a:rPr lang="en" sz="160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recurse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into subdirectories by default (</a:t>
            </a:r>
            <a:r>
              <a:rPr lang="en" sz="1600" dirty="0">
                <a:solidFill>
                  <a:srgbClr val="C7254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does), so you must use the 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–r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to indicate recursion is to be used.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898050" y="2633175"/>
            <a:ext cx="7657200" cy="396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zip [OPTIONS] [zipfile [file…]]</a:t>
            </a:r>
            <a:endParaRPr sz="1100"/>
          </a:p>
        </p:txBody>
      </p:sp>
      <p:sp>
        <p:nvSpPr>
          <p:cNvPr id="314" name="Google Shape;314;p37"/>
          <p:cNvSpPr/>
          <p:nvPr/>
        </p:nvSpPr>
        <p:spPr>
          <a:xfrm>
            <a:off x="898050" y="3743675"/>
            <a:ext cx="7657200" cy="339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zip alpha_files.zip alpha*      </a:t>
            </a:r>
            <a:endParaRPr sz="11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401BDCB-22B3-4A95-B80B-AEF37B63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819692"/>
            <a:ext cx="2159295" cy="18310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ZIP Files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7" name="Google Shape;327;p38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641200" cy="35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–l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list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option of the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unzip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lists files in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.zip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archives: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Just like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tar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you can pass filenames on the command line.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8" name="Google Shape;328;p38"/>
          <p:cNvSpPr/>
          <p:nvPr/>
        </p:nvSpPr>
        <p:spPr>
          <a:xfrm>
            <a:off x="888450" y="1759650"/>
            <a:ext cx="7657200" cy="1169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unzip -l School.zip           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Archive:  School.zip                                          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Length      Date    Time    Name                            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---------  ---------- -----   ----                            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0  2017-12-20 16:46   School/                         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0  2018-10-31 17:47   School/Engineering/ </a:t>
            </a:r>
            <a:r>
              <a:rPr lang="en" sz="10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934EAE-AA28-455F-9E25-61C805011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560650" y="1546575"/>
            <a:ext cx="8222100" cy="23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3.1 Archiving Files on the Command Line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Archiving files in the user home directory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D1D0F8-6411-4FEE-9C99-E301E77E3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Introduction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4A051-F2F9-4A9D-B4A5-9109C0137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Introduction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this chapter, we discuss how to manage archive files at the command line.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 archiving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is used when one or more files need to be transmitted or stored as efficiently as possible.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two fundamental aspects which this chapter explores: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Archiving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 Combines multiple files into one, which eliminates the overhead in individual files and makes it easier to transmit.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Compression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Makes the files smaller by removing redundant information.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FC2A3F-1742-43FD-A0D0-C92B67AA2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Compression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AF012D-B313-4B22-AB61-4C1065B9B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Compressing Files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Compression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reduces the amount of data needed to store or transmit a file while storing it in such a way that the file can be restored.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compression algorithm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is a procedure the computer uses to encode the original file, and as a result, make it smaller.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talking about compression, there are two types: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sz="16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Lossless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No information is removed from the file.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ossy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Information might be removed from the file.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83FFC0-5A37-4E4E-9CD1-5A5778D4A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title" idx="4294967295"/>
          </p:nvPr>
        </p:nvSpPr>
        <p:spPr>
          <a:xfrm>
            <a:off x="311700" y="309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Compressing Files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4294967295"/>
          </p:nvPr>
        </p:nvSpPr>
        <p:spPr>
          <a:xfrm>
            <a:off x="311700" y="1087875"/>
            <a:ext cx="8520600" cy="37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Linux provides several tools to compress files, the most common is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gzip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Here we show a file before and after compression: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original size of the file called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longfile.txt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66540 bytes.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file is compressed by invoking the 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gzip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with the name of the file as the argument.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After that command completes, the original file is gone, and a compressed version with a file extension of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.gz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is left in its place.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file size is now 341 bytes.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897575" y="1795100"/>
            <a:ext cx="7528500" cy="1009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ls -l longfile*               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-rw-r--r-- 1 sysadmin sysadmin 66540 Dec 20  2017 longfile.txt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gzip longfile.txt             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ls -l longfile*               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-rw-r--r-- 1 sysadmin sysadmin 341 Dec 20  2017 longfile.txt.gz </a:t>
            </a:r>
            <a:endParaRPr sz="1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1738DE-2C26-488B-A62C-EE121D63E4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title" idx="4294967295"/>
          </p:nvPr>
        </p:nvSpPr>
        <p:spPr>
          <a:xfrm>
            <a:off x="311700" y="3090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Compressing Files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4294967295"/>
          </p:nvPr>
        </p:nvSpPr>
        <p:spPr>
          <a:xfrm>
            <a:off x="311700" y="1087875"/>
            <a:ext cx="8520600" cy="39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lang="en" sz="16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gzip</a:t>
            </a:r>
            <a:r>
              <a:rPr lang="en" sz="1600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command will provide this information, by using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–l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option, as shown here: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Compressed files can be restored to their original form (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decompression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using either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gunzip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or the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gzip –d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After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gunzip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does its work,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longfile.txt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file is restored to its original size and file name: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897575" y="1831100"/>
            <a:ext cx="7528500" cy="728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gzip -l longfile.txt.gz       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compressed        uncompressed  ratio uncompressed_name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341               66540  99.5% longfile.txt  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/>
          </a:p>
        </p:txBody>
      </p:sp>
      <p:sp>
        <p:nvSpPr>
          <p:cNvPr id="211" name="Google Shape;211;p30"/>
          <p:cNvSpPr/>
          <p:nvPr/>
        </p:nvSpPr>
        <p:spPr>
          <a:xfrm>
            <a:off x="897575" y="4060725"/>
            <a:ext cx="7528500" cy="660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gunzip longfile.txt.gz        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ls -l longfile*                                 </a:t>
            </a:r>
            <a:b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FFFFF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-rw-r--r-- 1 sysadmin sysadmin 66540 Dec 20  2017 longfile.txt </a:t>
            </a:r>
            <a:endParaRPr sz="11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C2970E-36CF-44B6-9F2B-300E6DBC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Archiving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A9C82D-FEE6-452F-A7EE-BA63C5165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Macintosh PowerPoint</Application>
  <PresentationFormat>On-screen Show (16:9)</PresentationFormat>
  <Paragraphs>158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Trebuchet MS</vt:lpstr>
      <vt:lpstr>Hind Medium</vt:lpstr>
      <vt:lpstr>Hind</vt:lpstr>
      <vt:lpstr>Calibri</vt:lpstr>
      <vt:lpstr>Helvetica Neue</vt:lpstr>
      <vt:lpstr>Arial</vt:lpstr>
      <vt:lpstr>Courier New</vt:lpstr>
      <vt:lpstr>Roboto</vt:lpstr>
      <vt:lpstr>Simple Light</vt:lpstr>
      <vt:lpstr>Geometric</vt:lpstr>
      <vt:lpstr>Module 09 Archiving and Compression</vt:lpstr>
      <vt:lpstr>Exam Objective 3.1 Archiving Files on the Command Line  Objective Description Archiving files in the user home directory</vt:lpstr>
      <vt:lpstr>Introduction</vt:lpstr>
      <vt:lpstr>Introduction</vt:lpstr>
      <vt:lpstr>Compression</vt:lpstr>
      <vt:lpstr>Compressing Files</vt:lpstr>
      <vt:lpstr>Compressing Files</vt:lpstr>
      <vt:lpstr>Compressing Files</vt:lpstr>
      <vt:lpstr>Archiving</vt:lpstr>
      <vt:lpstr>Archiving Files</vt:lpstr>
      <vt:lpstr>Archiving Files - Create Mode</vt:lpstr>
      <vt:lpstr>Archiving Files - Create Mode</vt:lpstr>
      <vt:lpstr>Archiving Files - List Mode</vt:lpstr>
      <vt:lpstr>Archiving Files - Extract Mode</vt:lpstr>
      <vt:lpstr>ZIP Files</vt:lpstr>
      <vt:lpstr>ZIP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09 Archiving and Compression</dc:title>
  <cp:lastModifiedBy>Madjida Garcia</cp:lastModifiedBy>
  <cp:revision>2</cp:revision>
  <dcterms:modified xsi:type="dcterms:W3CDTF">2019-03-01T02:14:55Z</dcterms:modified>
</cp:coreProperties>
</file>