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Helvetica Neue" panose="02000503000000020004" pitchFamily="2" charset="0"/>
      <p:regular r:id="rId44"/>
      <p:bold r:id="rId45"/>
      <p:italic r:id="rId46"/>
      <p:boldItalic r:id="rId47"/>
    </p:embeddedFont>
    <p:embeddedFont>
      <p:font typeface="Hind" panose="02000000000000000000" pitchFamily="2" charset="77"/>
      <p:regular r:id="rId48"/>
      <p:bold r:id="rId49"/>
    </p:embeddedFont>
    <p:embeddedFont>
      <p:font typeface="Hind Medium" panose="02000000000000000000" pitchFamily="2" charset="77"/>
      <p:regular r:id="rId50"/>
      <p:bold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Trebuchet MS" panose="020B070302020209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E8F1AF-D4FE-40FE-8C7B-ACE63BA7ED49}">
  <a:tblStyle styleId="{B5E8F1AF-D4FE-40FE-8C7B-ACE63BA7E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a5ff70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a5ff70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a5ff7079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4ea5ff7079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ea5ff7079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4ea5ff7079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a5ff7079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4ea5ff7079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ea5ff7079_0_1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4ea5ff7079_0_1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a5ff7079_0_1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4ea5ff7079_0_1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a5ff7079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4ea5ff7079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a5ff7079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4ea5ff7079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f35446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4f354466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32c1b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4e32c1b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ea5ff707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4ea5ff7079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a5ff70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a5ff70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Search and extract data from files in the home directory.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eb4d2d6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4eb4d2d6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eb4d2d63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eb4d2d63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a5ff7079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a5ff7079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eb4d2d63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4eb4d2d63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ea5ff707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4ea5ff707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ebcf8c6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4ebcf8c6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ebcf8c65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4ebcf8c65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ea5ff7079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4ea5ff7079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ebcf8c65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g4ebcf8c65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ebcf8c65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4ebcf8c65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a5ff707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a5ff707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ebcf8c65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4ebcf8c65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ebcf8c659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g4ebcf8c659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ebcf8c659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4ebcf8c659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ebcf8c659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4ebcf8c659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ebcf8c659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ebcf8c659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cbe4a3f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4cbe4a3f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cbe4a3f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g4cbe4a3f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a5ff707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a5ff707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a5ff707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a5ff707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a5ff7079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4ea5ff7079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a5ff707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ea5ff707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a5ff7079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4ea5ff7079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a5ff7079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4ea5ff7079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478877"/>
            <a:ext cx="9144000" cy="169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Module 10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Working With Text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B99F-BF34-4FE3-816B-80A78852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Command Line Pipes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ADF1-42B9-4565-A371-93400C57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Command Line Pipes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pipe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| character can be used to send the output of one command to another.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pipe character allows you to utilize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 not only on files, but on the output of other commands.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some commands have large amount of output. To more easily view the beginning of the output, pipe it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 The following example displays only the first ten lines: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pipes can be used consecutively to link multiple commands together. Each command only sees input from the previous command.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872475" y="3195325"/>
            <a:ext cx="7818300" cy="373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/etc | head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EB9B8-25D2-41B2-B865-C05ADC55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107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Input/Output Redirection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C3B62-136D-4402-9720-9E4B8BB54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Input/Output Redirection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Input/Output (I/O) redirection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allows for command line information to be passed to different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streams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streams are: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STDIN: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input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or STDIN, is information entered normally by the user via the keyboard.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STDOUT: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output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or STDOUT, is the normal output of commands.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STDERR: Standard error, or STDERR, are error messages generated by commands.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I/O redirection allows the user to redirect STDIN so that data comes from a file and STDOUT/STDERR so that output goes to a file.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Redirection is achieved by using the arrow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&gt;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469D0-A852-450F-AAAF-B32A14D5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STDOUT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standard output of a command will display to the screen: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character, the standard output of a command can be redirected to a file instead: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file contains the output of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600">
                <a:solidFill>
                  <a:schemeClr val="dk1"/>
                </a:solidFill>
                <a:highlight>
                  <a:srgbClr val="F9F2F4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command, which can be viewed with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846150" y="2767613"/>
            <a:ext cx="7451700" cy="38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"Line 1" &gt; example.txt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sz="10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46150" y="1682850"/>
            <a:ext cx="7451700" cy="41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"Line 1"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Line 1</a:t>
            </a:r>
            <a:endParaRPr sz="1100"/>
          </a:p>
        </p:txBody>
      </p:sp>
      <p:sp>
        <p:nvSpPr>
          <p:cNvPr id="293" name="Google Shape;293;p36"/>
          <p:cNvSpPr/>
          <p:nvPr/>
        </p:nvSpPr>
        <p:spPr>
          <a:xfrm>
            <a:off x="872475" y="3943150"/>
            <a:ext cx="7425300" cy="487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example.txt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Line 1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494B0-C552-4160-A5A9-EE0B7EDE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STDOUT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single arrow overwrites any contents of an existing file.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preserve the contents of an existing file using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characters, which append to a file instead of overwriting it.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859350" y="2331025"/>
            <a:ext cx="7425300" cy="137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"New line 1" &gt; example.txt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example.txt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Line 1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"Another line" &gt;&gt; example.txt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example.txt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New line 1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Another line   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EB1555-542C-408E-A591-5C725E7D4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STDERR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STDERR can be redirected similarly to STDOUT.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character to redirect, stream #1 is assumed by default.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 #2 must be specified when redirecting STDERR by placing the number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before the arrow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character.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example,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indicates that all error messages should be sent to the file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59350" y="3297125"/>
            <a:ext cx="7425300" cy="1092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/fake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ls: cannot access /fake: No such file or directory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/fake 2&gt; error.txt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error.txt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ls: cannot access /fake: No such file or directory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4EFD7-D22F-4819-B0AE-41B190AA7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title" idx="4294967295"/>
          </p:nvPr>
        </p:nvSpPr>
        <p:spPr>
          <a:xfrm>
            <a:off x="311700" y="99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Redirecting Multiple Streams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311700" y="796525"/>
            <a:ext cx="8520600" cy="4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possible to direct both the STDOUT and STDERR of a command at the same time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STDOUT and STDERR can be sent to a file by using the ampersand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 in front of the arrow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character.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character set that means both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don't want STDERR and STDOUT to both go to the same file, they can be redirected to different files by using both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859350" y="1891863"/>
            <a:ext cx="7425300" cy="1926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/fake /etc/ppp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ls: cannot access /fake: No such file or directory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/etc/ppp: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ip-down.d  ip-up.d</a:t>
            </a:r>
            <a:endParaRPr sz="1100" b="1">
              <a:solidFill>
                <a:srgbClr val="729FC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/fake /etc/ppp &amp;&gt; all.txt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all.txt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ls: cannot access /fake: No such file or directory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/etc/ppp: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ip-down.d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ip-up.d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885500" y="4578275"/>
            <a:ext cx="7399200" cy="263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/fake /etc/ppp &gt; example.txt 2&gt; error.txt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E16B6A-9BA6-484A-98B7-214E242D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43313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STDIN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most commands, if you want to read data from a file into a command, you can specify the filename as an argument to the command.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for some commands, if you don't specify a filename as an argument, they revert to using STDIN to get data (i.e., the 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STDIN, it is possible to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tell the shell to get STDIN from a file instead of from the keyboard by using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859350" y="3234200"/>
            <a:ext cx="7425300" cy="1569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example.txt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ip-down.d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ip-up.d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tr 'a-z' 'A-Z' &lt; example.txt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/ETC/PPP: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IP-DOWN.D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IP-UP.D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9CA8D-0AEA-40E6-821B-66B5B75A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518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ctrTitle"/>
          </p:nvPr>
        </p:nvSpPr>
        <p:spPr>
          <a:xfrm>
            <a:off x="0" y="1960521"/>
            <a:ext cx="9144000" cy="10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Sorting Files or Input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90C7E-477A-48BA-B76B-4B95CAB2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60650" y="1546575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3.2 Searching and Extracting Data from Files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Search and extract data from files in the home directory 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B400C7-EEDF-4AA3-B523-04E72CD2F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Sorting Files for Input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5" name="Google Shape;375;p42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used to rearrange the lines of files or input in either dictionary or numeric order.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823543" y="1800692"/>
            <a:ext cx="7425300" cy="2295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mypasswd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root:x:0:0:root:/root:/bin/bash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daemon:x:1:1:daemon:/usr/sbin:/bin/sh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bin:x:2:2:bin:/bin:/bin/sh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sys:x:3:3:sys:/dev:/bin/sh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sync:x:4:65534:sync:/bin:/bin/sync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sort mypasswd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bin:x:2:2:bin:/bin:/bin/sh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daemon:x:1:1:daemon:/usr/sbin:/bin/sh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root:x:0:0:root:/root:/bin/bash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sync:x:4:65534:sync:/bin:/bin/sync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sys:x:3:3:sys:/dev:/bin/sh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F5C6B-272A-4F17-9172-8DC2F5A9F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 idx="4294967295"/>
          </p:nvPr>
        </p:nvSpPr>
        <p:spPr>
          <a:xfrm>
            <a:off x="264125" y="262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Fields and Sort Options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rearrange the output based on the contents of one or more fields.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Fields are determined by a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field delimiter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contained on each line.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 following command can be used to sort the third field of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mypasswd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file numerically.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will allow for another field separator to be specified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specify which field to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by, use 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-k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with an argument to indicate the field number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is used to perform a numeric sort.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940950" y="4345125"/>
            <a:ext cx="7262100" cy="376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sort -t: -n -k3 mypasswd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939375" y="2116550"/>
            <a:ext cx="7425300" cy="28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/bbin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/bin</a:t>
            </a:r>
            <a:r>
              <a:rPr lang="en" sz="11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/bin/sh             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778457-5536-4AC4-9F58-58B03D23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ctrTitle"/>
          </p:nvPr>
        </p:nvSpPr>
        <p:spPr>
          <a:xfrm>
            <a:off x="0" y="1960521"/>
            <a:ext cx="9144000" cy="102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Viewing File Statistics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6BA66-323D-4174-B779-6F479A3C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File Statistics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6" name="Google Shape;416;p45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provides the number of lines, words and bytes (1 byte = 1 character in a text file) for a file, and a total line count if more than one file is specified.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also possible to view only specific statistics: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 the 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to show just the number of lines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to show just the number of words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to show just the number of bytes, or any combination of these options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859350" y="1806600"/>
            <a:ext cx="7425300" cy="1018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wc /etc/passwd /etc/passwd-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35   56 1710 /etc/passwd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34   55 1665 /etc/passwd-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69  111 3375 total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EC42CF-E4C0-4C4A-961A-09E123DC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067218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Filtering Files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23" name="Google Shape;42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06231-C7EC-4692-B188-9DF2AEF1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7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Filter File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cut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extract columns of text from a file or standard input.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cut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used for working with delimited files—which contain columns separated by a delimiter.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default,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cut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expects its input to be separated by the 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character, but 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can specify alternative delimiters such as the colon or comma.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can specify which fields to display.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used to extract columns of text based upon character position.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following example, the </a:t>
            </a:r>
            <a:r>
              <a:rPr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fifth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sixth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seventh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fields from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mypasswd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database file are displayed: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1275425" y="4089400"/>
            <a:ext cx="6987900" cy="342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cut -d: -f1,5-7 mypasswd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D824E-3275-4741-A6B8-4E1B124CC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Filter File Contents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can be used to filter lines in a file or the output of another command that matches a specified pattern: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be used with several options to filter lines: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can specify alternative delimiters such as the colon or comma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default,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cut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expects its input to be separated by the 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can specify which fields to display.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used to extract columns of text based upon character position.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903875" y="1786450"/>
            <a:ext cx="6987900" cy="671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--color bash /etc/passwd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root:x:0:0:root:/root:/bin/</a:t>
            </a:r>
            <a:r>
              <a:rPr lang="en" sz="1100" b="1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sysadmin:x:1001:1001:System Administrator,,,,:/home/sysadmin:/bin/</a:t>
            </a:r>
            <a:r>
              <a:rPr lang="en" sz="1100" b="1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D74758-B13C-4280-B075-D1EC26DB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ctrTitle"/>
          </p:nvPr>
        </p:nvSpPr>
        <p:spPr>
          <a:xfrm>
            <a:off x="58457" y="1960522"/>
            <a:ext cx="8941117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Basic Regular Expressions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B83B0-B891-47A4-9EA0-2D96EDB8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0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2" name="Google Shape;482;p50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Regular expressions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also referred to as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regex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 are a collection of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characters that are used to find </a:t>
            </a:r>
            <a:r>
              <a:rPr lang="en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or complex patterns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respectively, in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characters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alphanumeric characters which match themselves.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character would match an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characters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have special meanings when used within patterns by commands like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both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Regular Expressions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(available to a wide variety of Linux commands) and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Regular Expressions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(available to more advanced Linux commands).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66372-5903-4654-A840-67E4C8FC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6178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1"/>
          <p:cNvSpPr txBox="1">
            <a:spLocks noGrp="1"/>
          </p:cNvSpPr>
          <p:nvPr>
            <p:ph type="title" idx="4294967295"/>
          </p:nvPr>
        </p:nvSpPr>
        <p:spPr>
          <a:xfrm>
            <a:off x="311700" y="180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5" name="Google Shape;495;p51"/>
          <p:cNvSpPr txBox="1">
            <a:spLocks noGrp="1"/>
          </p:cNvSpPr>
          <p:nvPr>
            <p:ph type="body" idx="4294967295"/>
          </p:nvPr>
        </p:nvSpPr>
        <p:spPr>
          <a:xfrm>
            <a:off x="311700" y="813750"/>
            <a:ext cx="8520600" cy="4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Regular Expressions include the following: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96" name="Google Shape;496;p51"/>
          <p:cNvGraphicFramePr/>
          <p:nvPr/>
        </p:nvGraphicFramePr>
        <p:xfrm>
          <a:off x="846150" y="1346200"/>
          <a:ext cx="7239000" cy="2997528"/>
        </p:xfrm>
        <a:graphic>
          <a:graphicData uri="http://schemas.openxmlformats.org/drawingml/2006/table">
            <a:tbl>
              <a:tblPr>
                <a:noFill/>
                <a:tableStyleId>{B5E8F1AF-D4FE-40FE-8C7B-ACE63BA7ED49}</a:tableStyleId>
              </a:tblPr>
              <a:tblGrid>
                <a:gridCol w="15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Character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Matches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.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single character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[ ]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list or range of characters to match one character. If the first character is the caret 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it means any character </a:t>
                      </a:r>
                      <a:r>
                        <a:rPr lang="en" sz="1200" i="1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in the list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previous character repeated zero or more times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If the first character in the pattern, the pattern must be at the beginning of the line to match, otherwise just a literal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If the last character in the pattern, the pattern must be at the end of the line to match, otherwise just a literal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7" name="Google Shape;497;p51"/>
          <p:cNvSpPr/>
          <p:nvPr/>
        </p:nvSpPr>
        <p:spPr>
          <a:xfrm>
            <a:off x="846150" y="4501625"/>
            <a:ext cx="7239000" cy="40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just one of the many commands that support regular expressions. Some other commands include the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and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commands.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844E7-0C40-4723-B8D6-3D3587C6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51878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1"/>
            <a:ext cx="9144000" cy="11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Text Files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64959-7BC9-45D0-8808-2D5E0ACA1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2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 - The . Character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0" name="Google Shape;510;p52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 any character except for the new line character.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pattern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r..f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would find any line that contained the letter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followed by exactly two characters and then the letter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can be used any number of times. To find all words that have at least four characters, the following pattern can be used:</a:t>
            </a:r>
            <a:b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Google Shape;511;p52"/>
          <p:cNvSpPr/>
          <p:nvPr/>
        </p:nvSpPr>
        <p:spPr>
          <a:xfrm>
            <a:off x="899150" y="2267850"/>
            <a:ext cx="77346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'r..f' red.txt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reef</a:t>
            </a:r>
            <a:br>
              <a:rPr lang="en" sz="1100" b="1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roof</a:t>
            </a:r>
            <a:endParaRPr sz="1100" b="1">
              <a:solidFill>
                <a:srgbClr val="EF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52"/>
          <p:cNvSpPr/>
          <p:nvPr/>
        </p:nvSpPr>
        <p:spPr>
          <a:xfrm>
            <a:off x="899150" y="3741600"/>
            <a:ext cx="7734600" cy="72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'....' red.txt           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reef</a:t>
            </a:r>
            <a:b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reee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b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roof  </a:t>
            </a:r>
            <a:r>
              <a:rPr lang="en" sz="10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3272E2-571E-46B1-904C-FB804B32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3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 - The [ ] Character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5" name="Google Shape;525;p53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 panose="020B0703020202090204" pitchFamily="34" charset="0"/>
                <a:ea typeface="Helvetica Neue"/>
                <a:cs typeface="Helvetica Neue"/>
                <a:sym typeface="Helvetica Neue"/>
              </a:rPr>
              <a:t>In some cases, you want to specify exactly which characters you want to match, such as a lower-case alphabet character or a number character. </a:t>
            </a:r>
            <a:endParaRPr sz="1600" dirty="0">
              <a:solidFill>
                <a:schemeClr val="dk1"/>
              </a:solidFill>
              <a:latin typeface="Trebuchet MS" panose="020B0703020202090204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square brackets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match a single character from the list or range of possible characters contained within the brackets: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possible character can be listed out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provided as a range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[a-d]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 as long as the range is in the correct order.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match a character that is 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one of the listed characters, start the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set with a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symbol.</a:t>
            </a:r>
            <a:b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53"/>
          <p:cNvSpPr/>
          <p:nvPr/>
        </p:nvSpPr>
        <p:spPr>
          <a:xfrm>
            <a:off x="820650" y="2432525"/>
            <a:ext cx="7734600" cy="904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'[0-9]' profile.txt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 am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years old.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3121991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 have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dogs.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123456789101112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B2FC66-4590-4AA8-82E6-BEE8765BC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4"/>
          <p:cNvSpPr txBox="1">
            <a:spLocks noGrp="1"/>
          </p:cNvSpPr>
          <p:nvPr>
            <p:ph type="title" idx="4294967295"/>
          </p:nvPr>
        </p:nvSpPr>
        <p:spPr>
          <a:xfrm>
            <a:off x="311700" y="170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 - The * Character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9" name="Google Shape;539;p54"/>
          <p:cNvSpPr txBox="1">
            <a:spLocks noGrp="1"/>
          </p:cNvSpPr>
          <p:nvPr>
            <p:ph type="body" idx="4294967295"/>
          </p:nvPr>
        </p:nvSpPr>
        <p:spPr>
          <a:xfrm>
            <a:off x="311700" y="946513"/>
            <a:ext cx="8520600" cy="3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asterisk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is used to match zero or more occurrences of a character or pattern preceding it.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would match zero or more occurrences of the letter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also possible to match zero or more occurrences of a list of characters by utilizing square brackets. the following example matches zero or more occurrences of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or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make the asterisk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useful, create a pattern which includes more than just the one character preceding it (i.e.,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b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54"/>
          <p:cNvSpPr/>
          <p:nvPr/>
        </p:nvSpPr>
        <p:spPr>
          <a:xfrm>
            <a:off x="860450" y="2135700"/>
            <a:ext cx="7734600" cy="872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're*d' red.txt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b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reeed</a:t>
            </a:r>
            <a:b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54"/>
          <p:cNvSpPr/>
          <p:nvPr/>
        </p:nvSpPr>
        <p:spPr>
          <a:xfrm>
            <a:off x="865250" y="3983300"/>
            <a:ext cx="7725000" cy="29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'r[oe]*d' red.txt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95B518-BCDA-44D9-BCD8-D7BBF6F7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3" y="4834918"/>
            <a:ext cx="1979747" cy="1678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5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 - Anchor Characters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4" name="Google Shape;554;p55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performing a pattern match, the match could occur anywhere on the line.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Anchor characters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specify whether the match occurs at the beginning of the line or the end of the line.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circumflex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is used to ensure that a pattern appears at the beginning of the line: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second anchor character,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$,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can be used to ensure a pattern appears at the end of the line: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5" name="Google Shape;555;p55"/>
          <p:cNvSpPr/>
          <p:nvPr/>
        </p:nvSpPr>
        <p:spPr>
          <a:xfrm>
            <a:off x="870100" y="2830950"/>
            <a:ext cx="7442700" cy="562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'^root' passwd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:x:0:0:root:/root:/bin/bash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55"/>
          <p:cNvSpPr/>
          <p:nvPr/>
        </p:nvSpPr>
        <p:spPr>
          <a:xfrm>
            <a:off x="889450" y="4166925"/>
            <a:ext cx="7423200" cy="650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'r$' alpha-first.txt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 is for Bea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 is for Flowe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100">
              <a:solidFill>
                <a:srgbClr val="EF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3F0DB-E5C2-4F20-BB2E-D6E7B196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795" y="78252"/>
            <a:ext cx="2038205" cy="17283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6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Basic Regular Expressions - The \ Character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9" name="Google Shape;569;p56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backslash character \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match a character that happens to be a special Regular Expression character: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example below, the pattern re* matches an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(followed by zero or more of the letter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look for an actual asterisk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character, place a backslash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 before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879700" y="2459201"/>
            <a:ext cx="74427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're*' newhome.txt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**Bewa</a:t>
            </a:r>
            <a:r>
              <a:rPr lang="en" sz="10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** of the ghost in the bed</a:t>
            </a:r>
            <a:r>
              <a:rPr lang="en" sz="10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oom.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879700" y="3761313"/>
            <a:ext cx="7423200" cy="535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're\*' newhome.txt       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**Bewa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re*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 of the ghost in the bedroom.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CC4B7C-A07A-4001-9608-993AF3F2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7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Extended Regular Expressions 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84" name="Google Shape;584;p57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 of extended regular expressions often requires a special option be provided to the command to recognize them.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to 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understand extended regular expressions.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regular expressions are considered extended: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85" name="Google Shape;585;p57"/>
          <p:cNvGraphicFramePr/>
          <p:nvPr/>
        </p:nvGraphicFramePr>
        <p:xfrm>
          <a:off x="884800" y="270890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{B5E8F1AF-D4FE-40FE-8C7B-ACE63BA7ED49}</a:tableStyleId>
              </a:tblPr>
              <a:tblGrid>
                <a:gridCol w="1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Character 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Matches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Matches previous character zero or one time, so it is an optional character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Matches previous character repeated one or more times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Alternation or like a logical or operator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2BFCEBB-05FE-4093-8BE8-6EE5FCD7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8"/>
          <p:cNvSpPr txBox="1">
            <a:spLocks noGrp="1"/>
          </p:cNvSpPr>
          <p:nvPr>
            <p:ph type="title" idx="4294967295"/>
          </p:nvPr>
        </p:nvSpPr>
        <p:spPr>
          <a:xfrm>
            <a:off x="311700" y="267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Extended Regular Expressions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98" name="Google Shape;598;p58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to match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followed by zero or one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 followed by an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to match one or more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characters: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to match either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or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p58"/>
          <p:cNvSpPr/>
          <p:nvPr/>
        </p:nvSpPr>
        <p:spPr>
          <a:xfrm>
            <a:off x="850650" y="1680425"/>
            <a:ext cx="74427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-E 'colou?r' spelling.txt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American English: Do you consider gray to be a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or a shade?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British English: Do you consider grey to be a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colour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or a shade?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8"/>
          <p:cNvSpPr/>
          <p:nvPr/>
        </p:nvSpPr>
        <p:spPr>
          <a:xfrm>
            <a:off x="860400" y="2753760"/>
            <a:ext cx="7423200" cy="70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-E 'e+' red.txt          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                                                           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ee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                                                            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58"/>
          <p:cNvSpPr/>
          <p:nvPr/>
        </p:nvSpPr>
        <p:spPr>
          <a:xfrm>
            <a:off x="850650" y="3925864"/>
            <a:ext cx="73749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grep -E 'gray|grey' spelling.txt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American English: Do you consider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to be a color or a shade?                </a:t>
            </a:r>
            <a:b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British English: Do you consider </a:t>
            </a:r>
            <a:r>
              <a:rPr lang="en" sz="1100">
                <a:solidFill>
                  <a:srgbClr val="EF2929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to be a colour or a shade?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029A7D-8CE5-44FB-8DBD-85CA769F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Text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large number of the files in a typical file system are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 files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 files only contain text, no formatting features that you might see in a word processing file.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significant number of commands exist to help users manipulate text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There are also features available for the shell to control the output of commands.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the output displaying in the terminal window, the output can be </a:t>
            </a:r>
            <a:r>
              <a:rPr lang="en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redirected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into another file or another command.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8F918D-3CAD-4327-96E2-E9B53975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Files in the Terminal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</a:rPr>
              <a:t> command is a useful command that can be used to create and display text files, as well as combining copies of text files. 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display a file using the </a:t>
            </a:r>
            <a:r>
              <a:rPr lang="en" sz="16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</a:rPr>
              <a:t> command type the command followed by the filename: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default output of the </a:t>
            </a:r>
            <a:r>
              <a:rPr lang="en" sz="16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</a:rPr>
              <a:t> command is the terminal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chemeClr val="dk1"/>
                </a:solidFill>
              </a:rPr>
              <a:t> command can also be used to redirect file content to other files or input to another command by using redirection characters.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905625" y="2584925"/>
            <a:ext cx="7578900" cy="48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food.txt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Food is good.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3DA0E6-5EC4-454B-8DAD-5A57E7251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Files Using a Pager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good for viewing small files but is not ideal for large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larger files, use a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pager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commonly used pager commands: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provides advanced paging capability but is not included with all Linux distributions.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has fewer features than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but is available in Linux distributions.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commands allow users to move around a document using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keystroke commands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01B498-FD42-4D76-9C10-A8CE9C1D5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 idx="4294967295"/>
          </p:nvPr>
        </p:nvSpPr>
        <p:spPr>
          <a:xfrm>
            <a:off x="311700" y="181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Pager Movement Commands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4294967295"/>
          </p:nvPr>
        </p:nvSpPr>
        <p:spPr>
          <a:xfrm>
            <a:off x="270325" y="1010400"/>
            <a:ext cx="8520600" cy="3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a file with the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command, pass the filename as an argument: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viewing a file with the</a:t>
            </a:r>
            <a:r>
              <a:rPr lang="en" sz="16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6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command, use the </a:t>
            </a:r>
            <a:r>
              <a:rPr lang="en" sz="1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key or </a:t>
            </a:r>
            <a:r>
              <a:rPr lang="en" sz="1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Shift + H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display a help screen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Below are the most commonly used movement commands (identical in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 dirty="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  				Movement</a:t>
            </a:r>
            <a:endParaRPr sz="1400" b="1" u="sng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Spacebar				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forward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				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backward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				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 forward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				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Exit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457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				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Help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900925" y="1507450"/>
            <a:ext cx="7259400" cy="383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less words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3D3F3-D694-4D02-8BA8-E77F81DB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4294967295"/>
          </p:nvPr>
        </p:nvSpPr>
        <p:spPr>
          <a:xfrm>
            <a:off x="311700" y="311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Pager Searching Commands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4294967295"/>
          </p:nvPr>
        </p:nvSpPr>
        <p:spPr>
          <a:xfrm>
            <a:off x="311700" y="1076000"/>
            <a:ext cx="8520600" cy="3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ways to search in the </a:t>
            </a:r>
            <a:r>
              <a:rPr lang="en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 forward or backward from your current position.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start a search forward from your current position, use the slash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key then type the text to match and press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For example: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matches forward from your current position can be found, then the last line of the screen will report “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 not found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more than one match can be found by a search, then use the 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key to move the </a:t>
            </a: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match and use the 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Shift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key combination to go to a </a:t>
            </a: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match.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1318850" y="2539838"/>
            <a:ext cx="7286700" cy="32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/frog</a:t>
            </a:r>
            <a:endParaRPr sz="1100"/>
          </a:p>
        </p:txBody>
      </p:sp>
      <p:sp>
        <p:nvSpPr>
          <p:cNvPr id="213" name="Google Shape;213;p30"/>
          <p:cNvSpPr/>
          <p:nvPr/>
        </p:nvSpPr>
        <p:spPr>
          <a:xfrm>
            <a:off x="1318850" y="3011350"/>
            <a:ext cx="7286700" cy="79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bull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frog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bull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frog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's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bull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frog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 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bullheaded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4210C7-3143-4A99-8809-E55DDEED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848" y="67975"/>
            <a:ext cx="2109674" cy="17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 idx="4294967295"/>
          </p:nvPr>
        </p:nvSpPr>
        <p:spPr>
          <a:xfrm>
            <a:off x="311700" y="278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Head and Tail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4294967295"/>
          </p:nvPr>
        </p:nvSpPr>
        <p:spPr>
          <a:xfrm>
            <a:off x="311700" y="1123863"/>
            <a:ext cx="8520600" cy="3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 are used to display only the first or last few lines of a file.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 a number as an option will cause both 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 to output the specified number of lines instead of default ten.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can be used to indicate how many lines to output.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negative value option (i.e.,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means show -# lines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the positive value option, if the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is used with a number prefixed by the plus sign, then the</a:t>
            </a:r>
            <a:r>
              <a:rPr lang="en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recognizes this to mean to display the contents starting at the specified line and continuing all the way to the end.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0283C2-B1C0-4F98-A33E-3F8B439D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61" y="4018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2020</Words>
  <Application>Microsoft Macintosh PowerPoint</Application>
  <PresentationFormat>On-screen Show (16:9)</PresentationFormat>
  <Paragraphs>501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Trebuchet MS</vt:lpstr>
      <vt:lpstr>Hind Medium</vt:lpstr>
      <vt:lpstr>Hind</vt:lpstr>
      <vt:lpstr>Calibri</vt:lpstr>
      <vt:lpstr>Helvetica Neue</vt:lpstr>
      <vt:lpstr>Arial</vt:lpstr>
      <vt:lpstr>Courier New</vt:lpstr>
      <vt:lpstr>Roboto</vt:lpstr>
      <vt:lpstr>Simple Light</vt:lpstr>
      <vt:lpstr>Geometric</vt:lpstr>
      <vt:lpstr>Module 10 Working With Text</vt:lpstr>
      <vt:lpstr>Exam Objective 3.2 Searching and Extracting Data from Files  Objective Description Search and extract data from files in the home directory </vt:lpstr>
      <vt:lpstr>Text Files</vt:lpstr>
      <vt:lpstr>Text Files</vt:lpstr>
      <vt:lpstr>Viewing Files in the Terminal</vt:lpstr>
      <vt:lpstr>Viewing Files Using a Pager</vt:lpstr>
      <vt:lpstr>Pager Movement Commands</vt:lpstr>
      <vt:lpstr>Pager Searching Commands</vt:lpstr>
      <vt:lpstr>Head and Tail</vt:lpstr>
      <vt:lpstr>Command Line Pipes</vt:lpstr>
      <vt:lpstr>Command Line Pipes</vt:lpstr>
      <vt:lpstr>Input/Output Redirection</vt:lpstr>
      <vt:lpstr>Input/Output Redirection</vt:lpstr>
      <vt:lpstr>STDOUT</vt:lpstr>
      <vt:lpstr>STDOUT</vt:lpstr>
      <vt:lpstr>STDERR</vt:lpstr>
      <vt:lpstr>Redirecting Multiple Streams</vt:lpstr>
      <vt:lpstr>STDIN</vt:lpstr>
      <vt:lpstr>Sorting Files or Input</vt:lpstr>
      <vt:lpstr>Sorting Files for Input</vt:lpstr>
      <vt:lpstr>Fields and Sort Options</vt:lpstr>
      <vt:lpstr>Viewing File Statistics</vt:lpstr>
      <vt:lpstr>Viewing File Statistics</vt:lpstr>
      <vt:lpstr>Filtering Files</vt:lpstr>
      <vt:lpstr>Filter File Sections</vt:lpstr>
      <vt:lpstr>Filter File Contents</vt:lpstr>
      <vt:lpstr>Basic Regular Expressions</vt:lpstr>
      <vt:lpstr>Basic Regular Expressions</vt:lpstr>
      <vt:lpstr>Basic Regular Expressions</vt:lpstr>
      <vt:lpstr>Basic Regular Expressions - The . Character</vt:lpstr>
      <vt:lpstr>Basic Regular Expressions - The [ ] Character</vt:lpstr>
      <vt:lpstr>Basic Regular Expressions - The * Character</vt:lpstr>
      <vt:lpstr>Basic Regular Expressions - Anchor Characters</vt:lpstr>
      <vt:lpstr>Basic Regular Expressions - The \ Character</vt:lpstr>
      <vt:lpstr>Extended Regular Expressions </vt:lpstr>
      <vt:lpstr>Extended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 Working With Text</dc:title>
  <cp:lastModifiedBy>Madjida Garcia</cp:lastModifiedBy>
  <cp:revision>2</cp:revision>
  <dcterms:modified xsi:type="dcterms:W3CDTF">2019-03-01T02:17:55Z</dcterms:modified>
</cp:coreProperties>
</file>