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32"/>
      <p:bold r:id="rId33"/>
      <p:italic r:id="rId34"/>
      <p:boldItalic r:id="rId35"/>
    </p:embeddedFont>
    <p:embeddedFont>
      <p:font typeface="Helvetica Neue" panose="02000503000000020004" pitchFamily="2" charset="0"/>
      <p:regular r:id="rId36"/>
      <p:bold r:id="rId37"/>
      <p:italic r:id="rId38"/>
      <p:boldItalic r:id="rId39"/>
    </p:embeddedFont>
    <p:embeddedFont>
      <p:font typeface="Hind" panose="02000000000000000000" pitchFamily="2" charset="77"/>
      <p:regular r:id="rId40"/>
      <p:bold r:id="rId41"/>
    </p:embeddedFont>
    <p:embeddedFont>
      <p:font typeface="Hind Medium" panose="02000000000000000000" pitchFamily="2" charset="77"/>
      <p:regular r:id="rId42"/>
      <p:bold r:id="rId43"/>
    </p:embeddedFont>
    <p:embeddedFont>
      <p:font typeface="Quattrocento Sans" panose="020B0502050000020003" pitchFamily="34" charset="0"/>
      <p:regular r:id="rId44"/>
      <p:bold r:id="rId45"/>
      <p:italic r:id="rId46"/>
      <p:boldItalic r:id="rId47"/>
    </p:embeddedFont>
    <p:embeddedFont>
      <p:font typeface="Roboto" panose="02000000000000000000" pitchFamily="2" charset="0"/>
      <p:regular r:id="rId48"/>
      <p:bold r:id="rId49"/>
      <p:italic r:id="rId50"/>
      <p:boldItalic r:id="rId51"/>
    </p:embeddedFont>
    <p:embeddedFont>
      <p:font typeface="Trebuchet MS" panose="020B0703020202090204" pitchFamily="3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font" Target="fonts/font19.fntdata"/><Relationship Id="rId55" Type="http://schemas.openxmlformats.org/officeDocument/2006/relationships/font" Target="fonts/font24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font" Target="fonts/font22.fntdata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font" Target="fonts/font20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10.fntdata"/><Relationship Id="rId54" Type="http://schemas.openxmlformats.org/officeDocument/2006/relationships/font" Target="fonts/font2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49" Type="http://schemas.openxmlformats.org/officeDocument/2006/relationships/font" Target="fonts/font18.fntdata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e84c090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4e84c090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e84c0904d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g4e84c0904d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e84c0904d_0_7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4e84c0904d_0_7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e84c0904d_0_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4e84c0904d_0_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e84c0904d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4e84c0904d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e84c0904d_0_1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g4e84c0904d_0_1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e84c0904d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g4e84c0904d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e84c0904d_0_1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g4e84c0904d_0_1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e84c0904d_0_1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4e84c0904d_0_1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e84c0904d_0_1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g4e84c0904d_0_1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e84c0904d_0_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g4e84c0904d_0_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e84c0904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4e84c0904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4e84c0904d_0_1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g4e84c0904d_0_1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e84c0904d_0_1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Google Shape;372;g4e84c0904d_0_1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4e84c0904d_0_1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g4e84c0904d_0_1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e84c0904d_0_1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Google Shape;402;g4e84c0904d_0_1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4e84c0904d_0_18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7" name="Google Shape;417;g4e84c0904d_0_18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e84c0904d_0_1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g4e84c0904d_0_19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4e84c0904d_0_2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g4e84c0904d_0_2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4e84c0904d_0_2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0" name="Google Shape;460;g4e84c0904d_0_2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4e84c0904d_0_2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4" name="Google Shape;474;g4e84c0904d_0_2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e84c0904d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4e84c0904d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e84c0904d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4e84c0904d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e84c0904d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4e84c0904d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e84c0904d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4e84c0904d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e84c0904d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4e84c0904d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e84c0904d_0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4e84c0904d_0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e84c0904d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4e84c0904d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DG Themed_Geo" type="title">
  <p:cSld name="TITLE">
    <p:bg>
      <p:bgPr>
        <a:solidFill>
          <a:srgbClr val="005B99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63" name="Google Shape;63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82" name="Google Shape;82;p1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9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2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01" name="Google Shape;101;p2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22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ctrTitle"/>
          </p:nvPr>
        </p:nvSpPr>
        <p:spPr>
          <a:xfrm>
            <a:off x="0" y="1629074"/>
            <a:ext cx="9144000" cy="1567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latin typeface="Hind"/>
                <a:ea typeface="Hind"/>
                <a:cs typeface="Hind"/>
                <a:sym typeface="Hind"/>
              </a:rPr>
              <a:t>Module 14</a:t>
            </a:r>
            <a:endParaRPr b="1" dirty="0">
              <a:latin typeface="Hind"/>
              <a:ea typeface="Hind"/>
              <a:cs typeface="Hind"/>
              <a:sym typeface="Hi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latin typeface="Hind"/>
                <a:ea typeface="Hind"/>
                <a:cs typeface="Hind"/>
                <a:sym typeface="Hind"/>
              </a:rPr>
              <a:t>Network Configuration</a:t>
            </a:r>
            <a:endParaRPr b="1" dirty="0"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14" name="Google Shape;11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3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3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3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3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F0EF08-6B1B-42AE-96B9-01033C480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>
            <a:spLocks noGrp="1"/>
          </p:cNvSpPr>
          <p:nvPr>
            <p:ph type="ctrTitle"/>
          </p:nvPr>
        </p:nvSpPr>
        <p:spPr>
          <a:xfrm>
            <a:off x="0" y="1872450"/>
            <a:ext cx="91440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b="1" dirty="0">
              <a:latin typeface="Hind"/>
              <a:ea typeface="Hind"/>
              <a:cs typeface="Hind"/>
              <a:sym typeface="Hi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latin typeface="Hind"/>
                <a:ea typeface="Hind"/>
                <a:cs typeface="Hind"/>
                <a:sym typeface="Hind"/>
              </a:rPr>
              <a:t>Network Configuration</a:t>
            </a:r>
            <a:endParaRPr sz="4400" b="1" dirty="0"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27" name="Google Shape;22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3325" y="4386350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2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2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2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2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2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2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C4CCB1-79F9-4778-B4CC-2E10D132D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3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3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3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3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3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3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3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Configuring Network Devices</a:t>
            </a:r>
            <a:endParaRPr sz="3600"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6" name="Google Shape;246;p33"/>
          <p:cNvSpPr txBox="1">
            <a:spLocks noGrp="1"/>
          </p:cNvSpPr>
          <p:nvPr>
            <p:ph type="body" idx="4294967295"/>
          </p:nvPr>
        </p:nvSpPr>
        <p:spPr>
          <a:xfrm>
            <a:off x="243550" y="1157063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Two important questions to consider when configuring network devices: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Wired or wireless?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■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Wireless includes additional security features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DHCP or static?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■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DHCP will provide an IP address and subnet mask (a number used to identify what subnetwork an IP address belongs to).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■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Static means to manually provide network information to the host.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■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Wireless uses DHCP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C4FBE1-1834-44B2-8220-3C34BA75B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4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4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4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4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4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4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4"/>
          <p:cNvSpPr txBox="1">
            <a:spLocks noGrp="1"/>
          </p:cNvSpPr>
          <p:nvPr>
            <p:ph type="ctrTitle"/>
          </p:nvPr>
        </p:nvSpPr>
        <p:spPr>
          <a:xfrm>
            <a:off x="127600" y="4497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Using Configuration Files to Configure the Network</a:t>
            </a:r>
            <a:endParaRPr sz="2200"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59" name="Google Shape;259;p34"/>
          <p:cNvSpPr txBox="1">
            <a:spLocks noGrp="1"/>
          </p:cNvSpPr>
          <p:nvPr>
            <p:ph type="body" idx="4294967295"/>
          </p:nvPr>
        </p:nvSpPr>
        <p:spPr>
          <a:xfrm>
            <a:off x="243550" y="990375"/>
            <a:ext cx="7636800" cy="39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 will be times when no GUI-based tool will be available. In those cases, it is helpful to know the configuration files that are used to store and modify network data.</a:t>
            </a:r>
            <a:endParaRPr sz="140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Helvetica Neue"/>
              <a:buChar char="●"/>
            </a:pPr>
            <a:r>
              <a:rPr lang="en" sz="140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Primary IPv4 Configuration File: </a:t>
            </a:r>
            <a:r>
              <a:rPr lang="en" sz="14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/etc/sysconfig/network-scripts/ifcfg-eth0</a:t>
            </a:r>
            <a:endParaRPr sz="140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200"/>
              <a:buFont typeface="Helvetica Neue"/>
              <a:buChar char="○"/>
            </a:pPr>
            <a:r>
              <a:rPr lang="en" sz="120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configure as DHCP, change </a:t>
            </a:r>
            <a:r>
              <a:rPr lang="en" sz="12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BOOTPROTO</a:t>
            </a:r>
            <a:r>
              <a:rPr lang="en" sz="120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value to </a:t>
            </a:r>
            <a:r>
              <a:rPr lang="en" sz="12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dhcp</a:t>
            </a:r>
            <a:r>
              <a:rPr lang="en" sz="12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2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0" name="Google Shape;260;p34"/>
          <p:cNvSpPr/>
          <p:nvPr/>
        </p:nvSpPr>
        <p:spPr>
          <a:xfrm>
            <a:off x="1267450" y="3075400"/>
            <a:ext cx="5942400" cy="1400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root@localhost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cat /etc/sysconfig/network-scripts/ifcfg-eth0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‌</a:t>
            </a:r>
            <a:r>
              <a:rPr lang="en" sz="1000">
                <a:solidFill>
                  <a:srgbClr val="EEEEE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⁠</a:t>
            </a:r>
            <a:r>
              <a:rPr lang="en" sz="1000">
                <a:solidFill>
                  <a:srgbClr val="EEEEEE"/>
                </a:solidFill>
                <a:latin typeface="Cambria"/>
                <a:ea typeface="Cambria"/>
                <a:cs typeface="Cambria"/>
                <a:sym typeface="Cambria"/>
              </a:rPr>
              <a:t>​​</a:t>
            </a:r>
            <a:r>
              <a:rPr lang="en" sz="1000">
                <a:solidFill>
                  <a:srgbClr val="EEEEE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⁠</a:t>
            </a:r>
            <a:r>
              <a:rPr lang="en" sz="1000">
                <a:solidFill>
                  <a:srgbClr val="EEEEEE"/>
                </a:solidFill>
                <a:latin typeface="Cambria"/>
                <a:ea typeface="Cambria"/>
                <a:cs typeface="Cambria"/>
                <a:sym typeface="Cambria"/>
              </a:rPr>
              <a:t>​ 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DEVICE="eth0"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BOOTPROTO=none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NM_CONTROLLED="yes"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75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Output Omitted...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C282FF-2BCE-42E5-A8BE-81ED8CAFF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5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5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5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5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5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5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5"/>
          <p:cNvSpPr txBox="1">
            <a:spLocks noGrp="1"/>
          </p:cNvSpPr>
          <p:nvPr>
            <p:ph type="ctrTitle"/>
          </p:nvPr>
        </p:nvSpPr>
        <p:spPr>
          <a:xfrm>
            <a:off x="127600" y="4497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Using Configuration Files to Configure the Network</a:t>
            </a:r>
            <a:endParaRPr sz="2200"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73" name="Google Shape;273;p35"/>
          <p:cNvSpPr txBox="1">
            <a:spLocks noGrp="1"/>
          </p:cNvSpPr>
          <p:nvPr>
            <p:ph type="body" idx="4294967295"/>
          </p:nvPr>
        </p:nvSpPr>
        <p:spPr>
          <a:xfrm>
            <a:off x="243550" y="990375"/>
            <a:ext cx="7636800" cy="39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Primary IPv6 Configuration File: </a:t>
            </a:r>
            <a:r>
              <a:rPr lang="en" sz="14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/etc/sysconfig/network-scripts/ifcfg-eth0</a:t>
            </a:r>
            <a:endParaRPr sz="140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200"/>
              <a:buFont typeface="Trebuchet MS"/>
              <a:buChar char="○"/>
            </a:pPr>
            <a:r>
              <a:rPr lang="en" sz="12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Same file as IPv4 on CentOS</a:t>
            </a:r>
            <a:endParaRPr sz="12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200"/>
              <a:buFont typeface="Trebuchet MS"/>
              <a:buChar char="○"/>
            </a:pPr>
            <a:r>
              <a:rPr lang="en" sz="12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To configure IPv6 on your system the following would need to be added to the file:</a:t>
            </a:r>
            <a:endParaRPr sz="12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4" name="Google Shape;274;p35"/>
          <p:cNvSpPr/>
          <p:nvPr/>
        </p:nvSpPr>
        <p:spPr>
          <a:xfrm>
            <a:off x="1267450" y="2799625"/>
            <a:ext cx="5942400" cy="738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IPV6INIT=yes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IPV6ADDR=&lt;IPv6 IP Address&gt;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750"/>
              </a:spcAft>
              <a:buNone/>
            </a:pPr>
            <a:r>
              <a:rPr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IPV6_DEFAULTGW=&lt;IPv6 IP Gateway Address&gt;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D895E2-49A2-4E24-9D77-8DACA3ED7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6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6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6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6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6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6"/>
          <p:cNvSpPr txBox="1">
            <a:spLocks noGrp="1"/>
          </p:cNvSpPr>
          <p:nvPr>
            <p:ph type="ctrTitle"/>
          </p:nvPr>
        </p:nvSpPr>
        <p:spPr>
          <a:xfrm>
            <a:off x="127600" y="4497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Domain Name Service (DNS)</a:t>
            </a:r>
            <a:endParaRPr sz="3600"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87" name="Google Shape;287;p36"/>
          <p:cNvSpPr txBox="1">
            <a:spLocks noGrp="1"/>
          </p:cNvSpPr>
          <p:nvPr>
            <p:ph type="body" idx="4294967295"/>
          </p:nvPr>
        </p:nvSpPr>
        <p:spPr>
          <a:xfrm>
            <a:off x="243550" y="990375"/>
            <a:ext cx="7636800" cy="39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In order for the computer to associate an IP address with the URL or hostname request, the computer relies upon the DNS service of another computer.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 address of the DNS server is stored in the </a:t>
            </a:r>
            <a:r>
              <a:rPr lang="en" sz="14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/etc/resolv.conf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 file.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For example this server is associated with the IP address 192.168.1.2 by the DNS server: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2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8" name="Google Shape;288;p36"/>
          <p:cNvSpPr/>
          <p:nvPr/>
        </p:nvSpPr>
        <p:spPr>
          <a:xfrm>
            <a:off x="791950" y="3346850"/>
            <a:ext cx="6618900" cy="956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host example.com                      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example.com has address 192.168.1.2                        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75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9AE7C-20F2-4F56-88BA-4FFC3924E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7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7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7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7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7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7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7"/>
          <p:cNvSpPr txBox="1">
            <a:spLocks noGrp="1"/>
          </p:cNvSpPr>
          <p:nvPr>
            <p:ph type="ctrTitle"/>
          </p:nvPr>
        </p:nvSpPr>
        <p:spPr>
          <a:xfrm>
            <a:off x="127600" y="4497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Domain Name Service (DNS)</a:t>
            </a:r>
            <a:endParaRPr sz="3600"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01" name="Google Shape;301;p37"/>
          <p:cNvSpPr txBox="1">
            <a:spLocks noGrp="1"/>
          </p:cNvSpPr>
          <p:nvPr>
            <p:ph type="body" idx="4294967295"/>
          </p:nvPr>
        </p:nvSpPr>
        <p:spPr>
          <a:xfrm>
            <a:off x="266475" y="757325"/>
            <a:ext cx="7636800" cy="39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Name resolution on a Linux host is accomplished by 3 critical files: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/etc/hosts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- </a:t>
            </a:r>
            <a:r>
              <a:rPr lang="en" sz="105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Contains a table of hostnames to IP addresses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/etc/resolv.conf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- </a:t>
            </a:r>
            <a:r>
              <a:rPr lang="en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Contains the IP addresses of the name servers the system uses 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to resolve names to IP addresses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/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etc/nsswitch.conf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- </a:t>
            </a:r>
            <a:r>
              <a:rPr lang="en" sz="105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Used to modify where hostname lookups occur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Commands or programs on the system, (i.e., browser) will request a connection with a remote computer by DNS name. </a:t>
            </a:r>
            <a:endParaRPr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system will consult various files in a particular order to attempt to resolve that name into a usable IP address.</a:t>
            </a:r>
            <a:endParaRPr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2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52D32C-2484-4AA9-9CA8-3E0F6AF3A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>
            <a:spLocks noGrp="1"/>
          </p:cNvSpPr>
          <p:nvPr>
            <p:ph type="ctrTitle"/>
          </p:nvPr>
        </p:nvSpPr>
        <p:spPr>
          <a:xfrm>
            <a:off x="0" y="2101750"/>
            <a:ext cx="9090660" cy="7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latin typeface="Hind"/>
                <a:ea typeface="Hind"/>
                <a:cs typeface="Hind"/>
                <a:sym typeface="Hind"/>
              </a:rPr>
              <a:t>Network Tools</a:t>
            </a:r>
            <a:endParaRPr sz="4400" b="1" dirty="0"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307" name="Google Shape;30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8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8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8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8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8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8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F56FC9-B138-4BB9-B72F-AB1D15147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9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9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9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9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9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9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9"/>
          <p:cNvSpPr txBox="1">
            <a:spLocks noGrp="1"/>
          </p:cNvSpPr>
          <p:nvPr>
            <p:ph type="ctrTitle"/>
          </p:nvPr>
        </p:nvSpPr>
        <p:spPr>
          <a:xfrm>
            <a:off x="127600" y="4497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Network Tools</a:t>
            </a:r>
            <a:endParaRPr sz="3600"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26" name="Google Shape;326;p39"/>
          <p:cNvSpPr txBox="1">
            <a:spLocks noGrp="1"/>
          </p:cNvSpPr>
          <p:nvPr>
            <p:ph type="body" idx="4294967295"/>
          </p:nvPr>
        </p:nvSpPr>
        <p:spPr>
          <a:xfrm>
            <a:off x="329700" y="817875"/>
            <a:ext cx="7636800" cy="3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There are several commands that you can use to view network information and troubleshoot network issues: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ifconfig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ip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route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ping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netstat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ss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dig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host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ssh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2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02AED8-2A54-4924-8903-6605C52A4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0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0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0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40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0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0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0"/>
          <p:cNvSpPr txBox="1">
            <a:spLocks noGrp="1"/>
          </p:cNvSpPr>
          <p:nvPr>
            <p:ph type="ctrTitle"/>
          </p:nvPr>
        </p:nvSpPr>
        <p:spPr>
          <a:xfrm>
            <a:off x="127600" y="4497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The ifconfig Command</a:t>
            </a:r>
            <a:endParaRPr sz="3600"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39" name="Google Shape;339;p40"/>
          <p:cNvSpPr txBox="1">
            <a:spLocks noGrp="1"/>
          </p:cNvSpPr>
          <p:nvPr>
            <p:ph type="body" idx="4294967295"/>
          </p:nvPr>
        </p:nvSpPr>
        <p:spPr>
          <a:xfrm>
            <a:off x="242925" y="810825"/>
            <a:ext cx="7636800" cy="39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</a:t>
            </a:r>
            <a:r>
              <a:rPr lang="en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ifconfig</a:t>
            </a:r>
            <a:r>
              <a:rPr lang="en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command stands for "interface configuration".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Used to display network configuration information: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In the output above, the IP address of the primary network device (</a:t>
            </a:r>
            <a:r>
              <a:rPr lang="en" sz="14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eth0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) is </a:t>
            </a:r>
            <a:r>
              <a:rPr lang="en" sz="14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192.168.1.2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 and the device is currently active (UP)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2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0" name="Google Shape;340;p40"/>
          <p:cNvSpPr/>
          <p:nvPr/>
        </p:nvSpPr>
        <p:spPr>
          <a:xfrm>
            <a:off x="889875" y="2036238"/>
            <a:ext cx="6480900" cy="1814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root@localhost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ifconfig                                  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eth0      Link encap:Ethernet  HWaddr b6:84:ab:e9:8f:0a 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000">
                <a:solidFill>
                  <a:srgbClr val="EF2929"/>
                </a:solidFill>
                <a:highlight>
                  <a:srgbClr val="FFFF99"/>
                </a:highlight>
                <a:latin typeface="Courier New"/>
                <a:ea typeface="Courier New"/>
                <a:cs typeface="Courier New"/>
                <a:sym typeface="Courier New"/>
              </a:rPr>
              <a:t>inet addr:192.168.1.2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Bcast:0.0.0.0  Mask:255.255.255.0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inet6 addr: fe80::b484:abff:fee9:8f0a/64 Scope:Link    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000">
                <a:solidFill>
                  <a:srgbClr val="EF2929"/>
                </a:solidFill>
                <a:highlight>
                  <a:srgbClr val="FFFF99"/>
                </a:highlight>
                <a:latin typeface="Courier New"/>
                <a:ea typeface="Courier New"/>
                <a:cs typeface="Courier New"/>
                <a:sym typeface="Courier New"/>
              </a:rPr>
              <a:t>UP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BROADCAST RUNNING MULTICAST  MTU:1500  Metric:1     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RX packets:95 errors:0 dropped:4 overruns:0 frame:0    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TX packets:9 errors:0 dropped:0 overruns:0 carrier:0   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collisions:0 txqueuelen:1000                           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RX bytes:25306 (25.3 KB)  TX bytes:690 (690.0 B)       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C45476-12E4-4EC7-A984-AF97DD463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1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1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1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1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1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1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1"/>
          <p:cNvSpPr txBox="1">
            <a:spLocks noGrp="1"/>
          </p:cNvSpPr>
          <p:nvPr>
            <p:ph type="ctrTitle"/>
          </p:nvPr>
        </p:nvSpPr>
        <p:spPr>
          <a:xfrm>
            <a:off x="127600" y="4497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The ip Command</a:t>
            </a:r>
            <a:endParaRPr sz="3600"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53" name="Google Shape;353;p41"/>
          <p:cNvSpPr txBox="1">
            <a:spLocks noGrp="1"/>
          </p:cNvSpPr>
          <p:nvPr>
            <p:ph type="body" idx="4294967295"/>
          </p:nvPr>
        </p:nvSpPr>
        <p:spPr>
          <a:xfrm>
            <a:off x="210575" y="990375"/>
            <a:ext cx="7636800" cy="39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ip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 is replacing the</a:t>
            </a:r>
            <a:r>
              <a:rPr lang="en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ifconfig</a:t>
            </a:r>
            <a:r>
              <a:rPr lang="en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command.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ip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 </a:t>
            </a:r>
            <a:r>
              <a:rPr lang="en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 increased functionality and set of options.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The format for the </a:t>
            </a:r>
            <a:r>
              <a:rPr lang="en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ip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 is as follows: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Both (</a:t>
            </a:r>
            <a:r>
              <a:rPr lang="en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ip</a:t>
            </a:r>
            <a:r>
              <a:rPr lang="en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and </a:t>
            </a:r>
            <a:r>
              <a:rPr lang="en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ifconfig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) show the type of interface, protocols, hardware and IP addresses, network masks and other various information about each of the active interfaces on the system.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14166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2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4" name="Google Shape;354;p41"/>
          <p:cNvSpPr/>
          <p:nvPr/>
        </p:nvSpPr>
        <p:spPr>
          <a:xfrm>
            <a:off x="906975" y="2918825"/>
            <a:ext cx="4699800" cy="297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ip [</a:t>
            </a:r>
            <a:r>
              <a:rPr lang="en" sz="1050" i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OPTIONS</a:t>
            </a:r>
            <a:r>
              <a:rPr lang="en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50" i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sz="105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 i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endParaRPr sz="1100" i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BB6CC6-B5B4-40F3-9E6F-FB15004BC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ctrTitle"/>
          </p:nvPr>
        </p:nvSpPr>
        <p:spPr>
          <a:xfrm>
            <a:off x="539725" y="36113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Hind Medium"/>
                <a:ea typeface="Hind Medium"/>
                <a:cs typeface="Hind Medium"/>
                <a:sym typeface="Hind Medium"/>
              </a:rPr>
              <a:t>Exam Objective</a:t>
            </a:r>
            <a:endParaRPr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Hind Medium"/>
                <a:ea typeface="Hind Medium"/>
                <a:cs typeface="Hind Medium"/>
                <a:sym typeface="Hind Medium"/>
              </a:rPr>
              <a:t>4.4 Your Computer on the Network</a:t>
            </a:r>
            <a:endParaRPr sz="2400"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latin typeface="Hind Medium"/>
                <a:ea typeface="Hind Medium"/>
                <a:cs typeface="Hind Medium"/>
                <a:sym typeface="Hind Medium"/>
              </a:rPr>
              <a:t>Objective Description</a:t>
            </a:r>
            <a:endParaRPr sz="3000"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latin typeface="Hind Medium"/>
                <a:ea typeface="Hind Medium"/>
                <a:cs typeface="Hind Medium"/>
                <a:sym typeface="Hind Medium"/>
              </a:rPr>
              <a:t>Querying vital networking configuration and determining the basic requirements for a computer on a Local Area Network (LAN).</a:t>
            </a:r>
            <a:endParaRPr sz="2000">
              <a:latin typeface="Hind Medium"/>
              <a:ea typeface="Hind Medium"/>
              <a:cs typeface="Hind Medium"/>
              <a:sym typeface="Hind Medi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endParaRPr sz="4400" b="1"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26" name="Google Shape;12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6825" y="44501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4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4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4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C8F38E-8CE1-41FB-9775-344BE8BFB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2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42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2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2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2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2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2"/>
          <p:cNvSpPr txBox="1">
            <a:spLocks noGrp="1"/>
          </p:cNvSpPr>
          <p:nvPr>
            <p:ph type="ctrTitle"/>
          </p:nvPr>
        </p:nvSpPr>
        <p:spPr>
          <a:xfrm>
            <a:off x="127600" y="4497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The ifconfig v.s. ip Commands</a:t>
            </a:r>
            <a:endParaRPr sz="3600"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67" name="Google Shape;367;p42"/>
          <p:cNvSpPr txBox="1">
            <a:spLocks noGrp="1"/>
          </p:cNvSpPr>
          <p:nvPr>
            <p:ph type="body" idx="4294967295"/>
          </p:nvPr>
        </p:nvSpPr>
        <p:spPr>
          <a:xfrm>
            <a:off x="210575" y="990375"/>
            <a:ext cx="7636800" cy="39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14166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2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8" name="Google Shape;368;p42"/>
          <p:cNvSpPr/>
          <p:nvPr/>
        </p:nvSpPr>
        <p:spPr>
          <a:xfrm>
            <a:off x="326025" y="1056550"/>
            <a:ext cx="6839100" cy="1743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root@localhost</a:t>
            </a:r>
            <a:r>
              <a:rPr lang="en" sz="9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9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ifconfig</a:t>
            </a:r>
            <a:endParaRPr sz="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eth0      Link encap:Ethernet  HWaddr 00:0c:29:71:f0:bb  </a:t>
            </a:r>
            <a:endParaRPr sz="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inet addr:172.16.241.140  Bcast:172.16.241.255  Mask:255.255.255.0</a:t>
            </a:r>
            <a:endParaRPr sz="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inet6 addr:          RX packets:8506  fe80::20c:29ff:fe71:f0bb/64 Scope:Link</a:t>
            </a:r>
            <a:endParaRPr sz="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UP BROADCAST RUNNING MULTICAST  MTU:1500  Metric:1</a:t>
            </a:r>
            <a:endParaRPr sz="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errors:0 dropped:0 overruns:0 frame:0</a:t>
            </a:r>
            <a:endParaRPr sz="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TX packets:1201 errors:0 dropped:0 overruns:0 carrier:0</a:t>
            </a:r>
            <a:endParaRPr sz="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collisions:0 txqueuelen:1000 </a:t>
            </a:r>
            <a:endParaRPr sz="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RX bytes:8933700 (8.9 MB)  TX bytes:117237 (117.2 KB)</a:t>
            </a:r>
            <a:endParaRPr sz="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37 (117.2 KB)</a:t>
            </a:r>
            <a:endParaRPr sz="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9" name="Google Shape;369;p42"/>
          <p:cNvSpPr/>
          <p:nvPr/>
        </p:nvSpPr>
        <p:spPr>
          <a:xfrm>
            <a:off x="326025" y="3082625"/>
            <a:ext cx="6839100" cy="1637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root@localhost</a:t>
            </a:r>
            <a:r>
              <a:rPr lang="en" sz="9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9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ip addr show</a:t>
            </a:r>
            <a:endParaRPr sz="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2: eth0: &lt;BROADCAST,MULTICAST,UP,LOWER_UP&gt; mtu 1500 qdisc pfifo_fast state UP group default qlen 1000</a:t>
            </a:r>
            <a:endParaRPr sz="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link/ether 00:0c:29:71:f0:bb brd ff:ff:ff:ff:ff:ff</a:t>
            </a:r>
            <a:endParaRPr sz="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inet 172.16.241.140/24 brd 172.16.241.255 scope global eth0</a:t>
            </a:r>
            <a:endParaRPr sz="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valid_lft forever preferred_lft forever</a:t>
            </a:r>
            <a:endParaRPr sz="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inet6 fe80::20c:29ff:fe71:f0bb/64 scope link </a:t>
            </a:r>
            <a:endParaRPr sz="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valid_lft forever preferred_lft forever</a:t>
            </a:r>
            <a:endParaRPr sz="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9B7B46-8B9C-4C87-9F1D-FF1700481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3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43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43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3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3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3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3"/>
          <p:cNvSpPr txBox="1">
            <a:spLocks noGrp="1"/>
          </p:cNvSpPr>
          <p:nvPr>
            <p:ph type="ctrTitle"/>
          </p:nvPr>
        </p:nvSpPr>
        <p:spPr>
          <a:xfrm>
            <a:off x="127600" y="4497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The route Command</a:t>
            </a:r>
            <a:endParaRPr sz="3600"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82" name="Google Shape;382;p43"/>
          <p:cNvSpPr txBox="1">
            <a:spLocks noGrp="1"/>
          </p:cNvSpPr>
          <p:nvPr>
            <p:ph type="body" idx="4294967295"/>
          </p:nvPr>
        </p:nvSpPr>
        <p:spPr>
          <a:xfrm>
            <a:off x="210575" y="1506975"/>
            <a:ext cx="7636800" cy="3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</a:t>
            </a:r>
            <a:r>
              <a:rPr lang="en" sz="105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 can be used to view a table that describes where network packages are sent.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Any network package sent to a machine in the 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192.168.1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network is not sent to a gateway machine (the 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 indicates "no gateway").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All other network packets are sent to the host with the IP address of 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192.168.1.1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 (the router).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2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3" name="Google Shape;383;p43"/>
          <p:cNvSpPr/>
          <p:nvPr/>
        </p:nvSpPr>
        <p:spPr>
          <a:xfrm>
            <a:off x="766725" y="1018400"/>
            <a:ext cx="6117900" cy="4548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Remember</a:t>
            </a:r>
            <a:r>
              <a:rPr lang="en" sz="11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: A router (or gateway) is a machine that will allow hosts from one network to communicate with another network.</a:t>
            </a:r>
            <a:endParaRPr sz="110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4" name="Google Shape;384;p43"/>
          <p:cNvSpPr/>
          <p:nvPr/>
        </p:nvSpPr>
        <p:spPr>
          <a:xfrm>
            <a:off x="766725" y="2248575"/>
            <a:ext cx="6738300" cy="1129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root@localhost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route                                          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Kernel IP routing table                                          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Destination     Gateway         Genmask         Flags Metric Ref    Use Iface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F2929"/>
                </a:solidFill>
                <a:highlight>
                  <a:srgbClr val="FFFF99"/>
                </a:highlight>
                <a:latin typeface="Courier New"/>
                <a:ea typeface="Courier New"/>
                <a:cs typeface="Courier New"/>
                <a:sym typeface="Courier New"/>
              </a:rPr>
              <a:t>192.168.1.0     *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255.255.255.0   U     0      0        0 eth0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F2929"/>
                </a:solidFill>
                <a:highlight>
                  <a:srgbClr val="FFFF99"/>
                </a:highlight>
                <a:latin typeface="Courier New"/>
                <a:ea typeface="Courier New"/>
                <a:cs typeface="Courier New"/>
                <a:sym typeface="Courier New"/>
              </a:rPr>
              <a:t>default         192.168.1.1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0.0.0.0        UG     0      0        0 eth0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379AF9-87D3-4CAA-945E-0A754D526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4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4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4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4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4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4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4"/>
          <p:cNvSpPr txBox="1">
            <a:spLocks noGrp="1"/>
          </p:cNvSpPr>
          <p:nvPr>
            <p:ph type="ctrTitle"/>
          </p:nvPr>
        </p:nvSpPr>
        <p:spPr>
          <a:xfrm>
            <a:off x="127600" y="4497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The ping Command</a:t>
            </a:r>
            <a:endParaRPr sz="3600"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97" name="Google Shape;397;p44"/>
          <p:cNvSpPr txBox="1">
            <a:spLocks noGrp="1"/>
          </p:cNvSpPr>
          <p:nvPr>
            <p:ph type="body" idx="4294967295"/>
          </p:nvPr>
        </p:nvSpPr>
        <p:spPr>
          <a:xfrm>
            <a:off x="210575" y="990375"/>
            <a:ext cx="7636800" cy="39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" sz="14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ping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 can be used to determine if another machine is "reachable".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default, the </a:t>
            </a:r>
            <a:r>
              <a:rPr lang="en" sz="14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ping</a:t>
            </a:r>
            <a:r>
              <a:rPr lang="en" sz="14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" sz="140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 will continue sending packages endlessly.</a:t>
            </a:r>
            <a:endParaRPr sz="140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the</a:t>
            </a:r>
            <a:r>
              <a:rPr lang="en" sz="14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" sz="14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-c</a:t>
            </a:r>
            <a:r>
              <a:rPr lang="en" sz="14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" sz="140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option followed by a number to limit how many pings to send. </a:t>
            </a:r>
            <a:endParaRPr sz="140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Helvetica Neue"/>
              <a:buChar char="●"/>
            </a:pPr>
            <a:r>
              <a:rPr lang="en" sz="140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successful ping looks like:</a:t>
            </a:r>
            <a:endParaRPr sz="140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Helvetica Neue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If the</a:t>
            </a:r>
            <a:r>
              <a:rPr lang="en" sz="14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" sz="14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ping</a:t>
            </a:r>
            <a:r>
              <a:rPr lang="en" sz="14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command fails, a message stating, </a:t>
            </a:r>
            <a:r>
              <a:rPr lang="en" sz="14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Destination Host Unreachable</a:t>
            </a:r>
            <a:r>
              <a:rPr lang="en" sz="140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will display: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14166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2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8" name="Google Shape;398;p44"/>
          <p:cNvSpPr/>
          <p:nvPr/>
        </p:nvSpPr>
        <p:spPr>
          <a:xfrm>
            <a:off x="783300" y="2984775"/>
            <a:ext cx="6678600" cy="2976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75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64 bytes from 192.168.1.2: icmp_req=1 ttl=64 time=0.051 ms </a:t>
            </a:r>
            <a:endParaRPr/>
          </a:p>
        </p:txBody>
      </p:sp>
      <p:sp>
        <p:nvSpPr>
          <p:cNvPr id="399" name="Google Shape;399;p44"/>
          <p:cNvSpPr/>
          <p:nvPr/>
        </p:nvSpPr>
        <p:spPr>
          <a:xfrm>
            <a:off x="766800" y="4089650"/>
            <a:ext cx="6695100" cy="3546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750"/>
              </a:spcAft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From 192.168.1.2 icmp_seq=1 Destination Host Unreachable </a:t>
            </a: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F61D5E-6F30-42EE-A9C2-D769D90B5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45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5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45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45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5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45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45"/>
          <p:cNvSpPr txBox="1">
            <a:spLocks noGrp="1"/>
          </p:cNvSpPr>
          <p:nvPr>
            <p:ph type="ctrTitle"/>
          </p:nvPr>
        </p:nvSpPr>
        <p:spPr>
          <a:xfrm>
            <a:off x="127600" y="4497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The netstat Command</a:t>
            </a:r>
            <a:endParaRPr sz="3600"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12" name="Google Shape;412;p45"/>
          <p:cNvSpPr txBox="1">
            <a:spLocks noGrp="1"/>
          </p:cNvSpPr>
          <p:nvPr>
            <p:ph type="body" idx="4294967295"/>
          </p:nvPr>
        </p:nvSpPr>
        <p:spPr>
          <a:xfrm>
            <a:off x="225850" y="883775"/>
            <a:ext cx="7636800" cy="39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" sz="14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netstat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 is </a:t>
            </a:r>
            <a:r>
              <a:rPr lang="en" sz="140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used to display information about network connections as well as display the routing table similar to the </a:t>
            </a:r>
            <a:r>
              <a:rPr lang="en" sz="14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lang="en" sz="14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" sz="140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command:</a:t>
            </a:r>
            <a:endParaRPr sz="140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 </a:t>
            </a:r>
            <a:r>
              <a:rPr lang="en" sz="14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netstat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 is also commonly used to display open </a:t>
            </a:r>
            <a:r>
              <a:rPr lang="en" sz="1400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ports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14166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2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3" name="Google Shape;413;p45"/>
          <p:cNvSpPr/>
          <p:nvPr/>
        </p:nvSpPr>
        <p:spPr>
          <a:xfrm>
            <a:off x="775050" y="1759613"/>
            <a:ext cx="6678600" cy="1180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root@localhost</a:t>
            </a:r>
            <a:r>
              <a:rPr lang="en" sz="9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9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9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netstat -r                                                  </a:t>
            </a:r>
            <a:endParaRPr sz="9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Kernel IP routing table                                                       </a:t>
            </a:r>
            <a:endParaRPr sz="9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Destination     Gateway         Genmask         Flags   MSS Window  irtt Iface</a:t>
            </a:r>
            <a:endParaRPr sz="9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192.168.1.0     *               255.255.255.0   U         0 0          0 eth0 </a:t>
            </a:r>
            <a:endParaRPr sz="9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750"/>
              </a:spcAft>
              <a:buNone/>
            </a:pPr>
            <a:r>
              <a:rPr lang="en" sz="9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default         192.168.1.1     0.0.0.0        UG         0 0          0 eth0 </a:t>
            </a:r>
            <a:endParaRPr sz="9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4" name="Google Shape;414;p45"/>
          <p:cNvSpPr/>
          <p:nvPr/>
        </p:nvSpPr>
        <p:spPr>
          <a:xfrm>
            <a:off x="766800" y="3425000"/>
            <a:ext cx="6695100" cy="1228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root@localhost</a:t>
            </a:r>
            <a:r>
              <a:rPr lang="en" sz="9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9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9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netstat -tln                                                </a:t>
            </a:r>
            <a:endParaRPr sz="9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Active Internet connections (only servers)                                    </a:t>
            </a:r>
            <a:endParaRPr sz="9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Proto Recv-Q Send-Q Local Address           Foreign Address         State     </a:t>
            </a:r>
            <a:endParaRPr sz="9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tcp        0      0 192.168.1.2:53          0.0.0.0:*               LISTEN    </a:t>
            </a:r>
            <a:endParaRPr sz="9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tcp        0      0 127.0.0.1:53            0.0.0.0:*               LISTEN    </a:t>
            </a:r>
            <a:endParaRPr sz="9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750"/>
              </a:spcAft>
              <a:buNone/>
            </a:pPr>
            <a:endParaRPr sz="9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9C3894E-EC96-4B9F-98EC-334173370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6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6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6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46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6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6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6"/>
          <p:cNvSpPr txBox="1">
            <a:spLocks noGrp="1"/>
          </p:cNvSpPr>
          <p:nvPr>
            <p:ph type="ctrTitle"/>
          </p:nvPr>
        </p:nvSpPr>
        <p:spPr>
          <a:xfrm>
            <a:off x="127600" y="4497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The ss Command</a:t>
            </a:r>
            <a:endParaRPr sz="3600"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27" name="Google Shape;427;p46"/>
          <p:cNvSpPr txBox="1">
            <a:spLocks noGrp="1"/>
          </p:cNvSpPr>
          <p:nvPr>
            <p:ph type="body" idx="4294967295"/>
          </p:nvPr>
        </p:nvSpPr>
        <p:spPr>
          <a:xfrm>
            <a:off x="210575" y="990375"/>
            <a:ext cx="7636800" cy="39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</a:t>
            </a:r>
            <a:r>
              <a:rPr lang="en" sz="140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4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ss</a:t>
            </a:r>
            <a:r>
              <a:rPr lang="en" sz="140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command is designed to show socket statistics and supports all the major packet and socket types. 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Used to view connections currently established between their local machine and remote machines, as well as statistics about those connections.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This output is very similar to the output of the </a:t>
            </a:r>
            <a:r>
              <a:rPr lang="en" sz="14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netstat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 with no options.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14166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2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8" name="Google Shape;428;p46"/>
          <p:cNvSpPr/>
          <p:nvPr/>
        </p:nvSpPr>
        <p:spPr>
          <a:xfrm>
            <a:off x="681425" y="2531300"/>
            <a:ext cx="6695100" cy="1228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root@localhost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lang="en" sz="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ss</a:t>
            </a:r>
            <a:endParaRPr sz="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Netid  State      Recv-Q Send-Q   	Local Address:Port       		Peer Address:Port   </a:t>
            </a:r>
            <a:endParaRPr sz="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u_str  ESTAB      0      0                    * 104741                	* 104740 </a:t>
            </a:r>
            <a:endParaRPr sz="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u_str  ESTAB      0      0      /var/run/dbus/system_bus_socket 14623      * 14606  </a:t>
            </a:r>
            <a:endParaRPr sz="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u_str  ESTAB      0      0      /var/run/dbus/system_bus_socket 13582      * 13581  </a:t>
            </a:r>
            <a:endParaRPr sz="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750"/>
              </a:spcAft>
              <a:buNone/>
            </a:pPr>
            <a:endParaRPr sz="900" b="1">
              <a:solidFill>
                <a:srgbClr val="8AE23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07BBA7-7AE9-4627-963D-010CD7101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7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47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47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47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47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47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7"/>
          <p:cNvSpPr txBox="1">
            <a:spLocks noGrp="1"/>
          </p:cNvSpPr>
          <p:nvPr>
            <p:ph type="ctrTitle"/>
          </p:nvPr>
        </p:nvSpPr>
        <p:spPr>
          <a:xfrm>
            <a:off x="127600" y="4497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The dig Command</a:t>
            </a:r>
            <a:endParaRPr sz="3600"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41" name="Google Shape;441;p47"/>
          <p:cNvSpPr txBox="1">
            <a:spLocks noGrp="1"/>
          </p:cNvSpPr>
          <p:nvPr>
            <p:ph type="body" idx="4294967295"/>
          </p:nvPr>
        </p:nvSpPr>
        <p:spPr>
          <a:xfrm>
            <a:off x="210575" y="990375"/>
            <a:ext cx="7636800" cy="39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</a:t>
            </a:r>
            <a:r>
              <a:rPr lang="en" sz="140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4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dig</a:t>
            </a:r>
            <a:r>
              <a:rPr lang="en" sz="140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command will perform queries on the DNS server to determine if the information needed is available on the server.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For example, the </a:t>
            </a:r>
            <a:r>
              <a:rPr lang="en" sz="14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dig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 is used to determine the IP address of the example.com host: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 DNS server has the IP address (</a:t>
            </a:r>
            <a:r>
              <a:rPr lang="en" sz="14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192.168.1.2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) to hostname (</a:t>
            </a:r>
            <a:r>
              <a:rPr lang="en" sz="14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example.com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) translation information in its database.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14166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2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2" name="Google Shape;442;p47"/>
          <p:cNvSpPr/>
          <p:nvPr/>
        </p:nvSpPr>
        <p:spPr>
          <a:xfrm>
            <a:off x="681425" y="2583325"/>
            <a:ext cx="6695100" cy="1228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root@localhost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dig example.com                                           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; &lt;&lt;&gt;&gt; DiG 9.8.1-P1 &lt;&lt;&gt;&gt; example.com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Output omitted...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F2929"/>
                </a:solidFill>
                <a:highlight>
                  <a:srgbClr val="FFFF99"/>
                </a:highlight>
                <a:latin typeface="Courier New"/>
                <a:ea typeface="Courier New"/>
                <a:cs typeface="Courier New"/>
                <a:sym typeface="Courier New"/>
              </a:rPr>
              <a:t>example.com.            86400   IN      A       192.168.1.2</a:t>
            </a:r>
            <a:endParaRPr sz="1000">
              <a:solidFill>
                <a:srgbClr val="EF2929"/>
              </a:solidFill>
              <a:highlight>
                <a:srgbClr val="FFFF9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750"/>
              </a:spcAft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Output omitted...</a:t>
            </a:r>
            <a:endParaRPr sz="1000">
              <a:solidFill>
                <a:srgbClr val="EF2929"/>
              </a:solidFill>
              <a:highlight>
                <a:srgbClr val="FFFF9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F43FD2-E7D5-4CC7-A1B9-52C0C6651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48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8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48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48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48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8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48"/>
          <p:cNvSpPr txBox="1">
            <a:spLocks noGrp="1"/>
          </p:cNvSpPr>
          <p:nvPr>
            <p:ph type="ctrTitle"/>
          </p:nvPr>
        </p:nvSpPr>
        <p:spPr>
          <a:xfrm>
            <a:off x="127600" y="4497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The host Command</a:t>
            </a:r>
            <a:endParaRPr sz="3600"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55" name="Google Shape;455;p48"/>
          <p:cNvSpPr txBox="1">
            <a:spLocks noGrp="1"/>
          </p:cNvSpPr>
          <p:nvPr>
            <p:ph type="body" idx="4294967295"/>
          </p:nvPr>
        </p:nvSpPr>
        <p:spPr>
          <a:xfrm>
            <a:off x="210575" y="990375"/>
            <a:ext cx="7636800" cy="39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</a:t>
            </a:r>
            <a:r>
              <a:rPr lang="en" sz="140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4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" sz="140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command works with DNS to associate a hostname with an IP address: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</a:t>
            </a:r>
            <a:r>
              <a:rPr lang="en" sz="14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" sz="14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" sz="14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command can also be used in reverse if an IP address is known, but the domain name is not: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Other options exist to query the various aspects of a DNS such as CNAME (canonical name) and SOA (Start of Authority).  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14166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2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6" name="Google Shape;456;p48"/>
          <p:cNvSpPr/>
          <p:nvPr/>
        </p:nvSpPr>
        <p:spPr>
          <a:xfrm>
            <a:off x="763875" y="1731500"/>
            <a:ext cx="6695100" cy="577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root@localhost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host example.com                                         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750"/>
              </a:spcAft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example.com has address 192.168.1.2       </a:t>
            </a:r>
            <a:endParaRPr sz="1000" b="1">
              <a:solidFill>
                <a:srgbClr val="8AE23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7" name="Google Shape;457;p48"/>
          <p:cNvSpPr/>
          <p:nvPr/>
        </p:nvSpPr>
        <p:spPr>
          <a:xfrm>
            <a:off x="763875" y="3050725"/>
            <a:ext cx="6695100" cy="709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root@localhost</a:t>
            </a:r>
            <a:r>
              <a:rPr lang="en" sz="9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9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9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host 192.168.1.2                                            </a:t>
            </a:r>
            <a:endParaRPr sz="9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2.1.168.192.in-addr.arpa domain name pointer example.com.                     </a:t>
            </a:r>
            <a:endParaRPr sz="9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75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2.1.168.192.in-addr.arpa domain name pointer cserver.example.com.  </a:t>
            </a:r>
            <a:endParaRPr sz="9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B9DBCD-48E8-4190-81D6-C71CEC329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49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49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49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49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49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49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49"/>
          <p:cNvSpPr txBox="1">
            <a:spLocks noGrp="1"/>
          </p:cNvSpPr>
          <p:nvPr>
            <p:ph type="ctrTitle"/>
          </p:nvPr>
        </p:nvSpPr>
        <p:spPr>
          <a:xfrm>
            <a:off x="127600" y="4497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The ssh Command</a:t>
            </a:r>
            <a:endParaRPr sz="3600"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70" name="Google Shape;470;p49"/>
          <p:cNvSpPr txBox="1">
            <a:spLocks noGrp="1"/>
          </p:cNvSpPr>
          <p:nvPr>
            <p:ph type="body" idx="4294967295"/>
          </p:nvPr>
        </p:nvSpPr>
        <p:spPr>
          <a:xfrm>
            <a:off x="210575" y="990375"/>
            <a:ext cx="7636800" cy="39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</a:t>
            </a:r>
            <a:r>
              <a:rPr lang="en" sz="140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4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ssh</a:t>
            </a:r>
            <a:r>
              <a:rPr lang="en" sz="1400">
                <a:solidFill>
                  <a:srgbClr val="005B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command will allow you to connect to another machine across the network, log in and then perform tasks on the remote machine: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To return back to the local machine, use the </a:t>
            </a:r>
            <a:r>
              <a:rPr lang="en" sz="14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lang="en" sz="14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command.</a:t>
            </a: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14166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2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1" name="Google Shape;471;p49"/>
          <p:cNvSpPr/>
          <p:nvPr/>
        </p:nvSpPr>
        <p:spPr>
          <a:xfrm>
            <a:off x="796650" y="1948464"/>
            <a:ext cx="6695100" cy="2082847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err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root@localhost</a:t>
            </a:r>
            <a:r>
              <a:rPr lang="en" sz="1000" b="1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 b="1" dirty="0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000" b="1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10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ssh</a:t>
            </a:r>
            <a:r>
              <a:rPr lang="en" sz="10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bob@test</a:t>
            </a:r>
            <a:r>
              <a:rPr lang="en" sz="10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</a:t>
            </a:r>
            <a:endParaRPr sz="1000" dirty="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‌</a:t>
            </a:r>
            <a:r>
              <a:rPr lang="en" sz="1000" dirty="0">
                <a:solidFill>
                  <a:srgbClr val="EEEEE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⁠</a:t>
            </a:r>
            <a:r>
              <a:rPr lang="en" sz="1000" dirty="0">
                <a:solidFill>
                  <a:srgbClr val="EEEEEE"/>
                </a:solidFill>
                <a:latin typeface="Cambria"/>
                <a:ea typeface="Cambria"/>
                <a:cs typeface="Cambria"/>
                <a:sym typeface="Cambria"/>
              </a:rPr>
              <a:t>​​</a:t>
            </a:r>
            <a:r>
              <a:rPr lang="en" sz="1000" dirty="0">
                <a:solidFill>
                  <a:srgbClr val="EEEEE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⁠</a:t>
            </a:r>
            <a:r>
              <a:rPr lang="en" sz="1000" dirty="0">
                <a:solidFill>
                  <a:srgbClr val="EEEEEE"/>
                </a:solidFill>
                <a:latin typeface="Cambria"/>
                <a:ea typeface="Cambria"/>
                <a:cs typeface="Cambria"/>
                <a:sym typeface="Cambria"/>
              </a:rPr>
              <a:t>​ </a:t>
            </a:r>
            <a:endParaRPr sz="1000" dirty="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The authenticity of host ‘test (127.0.0.1)’ can’t be established.</a:t>
            </a:r>
            <a:endParaRPr sz="1000" dirty="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RSA key fingerprint is c2:0d:ff:27:4c:f8:69:a9:c6:3e:13:da:2f:47:e4:c9.</a:t>
            </a:r>
            <a:endParaRPr sz="1000" dirty="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Are you sure you want to continue connection (yes/no)? yes</a:t>
            </a:r>
            <a:endParaRPr sz="1000" dirty="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Warning: Permanently added ‘test’ (RSA) to the list of known hosts.</a:t>
            </a:r>
            <a:endParaRPr sz="1000" dirty="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0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bob@test’s</a:t>
            </a:r>
            <a:r>
              <a:rPr lang="en" sz="10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password:</a:t>
            </a:r>
            <a:endParaRPr sz="1000" dirty="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000" b="1" dirty="0" err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bob@test</a:t>
            </a:r>
            <a:r>
              <a:rPr lang="en" sz="1000" b="1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 b="1" dirty="0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000" b="1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endParaRPr sz="1000" dirty="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750"/>
              </a:spcAft>
              <a:buNone/>
            </a:pPr>
            <a:endParaRPr sz="1000" b="1" dirty="0">
              <a:solidFill>
                <a:srgbClr val="8AE23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109AAE-9273-418E-9CE0-E85868DBF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50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50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50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50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50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50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50"/>
          <p:cNvSpPr txBox="1">
            <a:spLocks noGrp="1"/>
          </p:cNvSpPr>
          <p:nvPr>
            <p:ph type="ctrTitle"/>
          </p:nvPr>
        </p:nvSpPr>
        <p:spPr>
          <a:xfrm>
            <a:off x="127600" y="4497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The ssh Command</a:t>
            </a:r>
            <a:endParaRPr sz="3600"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84" name="Google Shape;484;p50"/>
          <p:cNvSpPr txBox="1">
            <a:spLocks noGrp="1"/>
          </p:cNvSpPr>
          <p:nvPr>
            <p:ph type="body" idx="4294967295"/>
          </p:nvPr>
        </p:nvSpPr>
        <p:spPr>
          <a:xfrm>
            <a:off x="210575" y="883775"/>
            <a:ext cx="7721400" cy="39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RSA key fingerprint </a:t>
            </a: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If you answer </a:t>
            </a:r>
            <a:r>
              <a:rPr lang="en" dirty="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yes</a:t>
            </a:r>
            <a:r>
              <a:rPr lang="en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at the prompt (asking to verify the machine’s identity), the </a:t>
            </a:r>
            <a:r>
              <a:rPr lang="en" i="1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RSA key fingerprint </a:t>
            </a:r>
            <a:r>
              <a:rPr lang="en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of the remote machine will be stored on your local system:</a:t>
            </a: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When you attempt to </a:t>
            </a:r>
            <a:r>
              <a:rPr lang="en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ssh</a:t>
            </a:r>
            <a:r>
              <a:rPr lang="en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to the same machine in the future, the RSA key fingerprint </a:t>
            </a:r>
            <a:r>
              <a:rPr lang="en" u="sng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provided by the remote machine</a:t>
            </a:r>
            <a:r>
              <a:rPr lang="en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is compared to the </a:t>
            </a:r>
            <a:r>
              <a:rPr lang="en" u="sng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copy stored on the local machine</a:t>
            </a:r>
            <a:r>
              <a:rPr lang="en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 dirty="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If they don't match, you will see an error message.</a:t>
            </a: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 dirty="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14166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4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2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dirty="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 dirty="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5" name="Google Shape;485;p50"/>
          <p:cNvSpPr/>
          <p:nvPr/>
        </p:nvSpPr>
        <p:spPr>
          <a:xfrm>
            <a:off x="1210850" y="2290050"/>
            <a:ext cx="6414900" cy="906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RSA key fingerprint is c2:0d:ff:27:4c:f8:69:a9:c6:3e:13:da:2f:47:e4:c9.</a:t>
            </a:r>
            <a:endParaRPr sz="9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Are you sure you want to continue connection (yes/no)? yes</a:t>
            </a:r>
            <a:endParaRPr sz="9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75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Warning: Permanently added ‘test’ (RSA) to the list of known hosts.</a:t>
            </a:r>
            <a:endParaRPr sz="9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733C916-887C-4B2C-8BD0-D2ADC27E6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ctrTitle"/>
          </p:nvPr>
        </p:nvSpPr>
        <p:spPr>
          <a:xfrm>
            <a:off x="0" y="1960522"/>
            <a:ext cx="91440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latin typeface="Hind"/>
                <a:ea typeface="Hind"/>
                <a:cs typeface="Hind"/>
                <a:sym typeface="Hind"/>
              </a:rPr>
              <a:t>Introduction</a:t>
            </a:r>
            <a:endParaRPr sz="4400" b="1" i="0" u="none" strike="noStrike" cap="none" dirty="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D383EB-046A-4789-B6F4-1DE491EE2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6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6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6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6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6"/>
          <p:cNvSpPr txBox="1">
            <a:spLocks noGrp="1"/>
          </p:cNvSpPr>
          <p:nvPr>
            <p:ph type="body" idx="4294967295"/>
          </p:nvPr>
        </p:nvSpPr>
        <p:spPr>
          <a:xfrm>
            <a:off x="243550" y="1293675"/>
            <a:ext cx="78333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Linux provides several tools to configure your network and monitor how it is performing.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This module will cover how to use both GUI-based tools as well as command line tools.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26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Introduction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662F79-45DA-44A5-BF3E-2A584BDD1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ctrTitle"/>
          </p:nvPr>
        </p:nvSpPr>
        <p:spPr>
          <a:xfrm>
            <a:off x="152942" y="2793567"/>
            <a:ext cx="8838115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latin typeface="Hind"/>
                <a:ea typeface="Hind"/>
                <a:cs typeface="Hind"/>
                <a:sym typeface="Hind"/>
              </a:rPr>
              <a:t>Network Terminology</a:t>
            </a:r>
            <a:endParaRPr b="1" dirty="0">
              <a:latin typeface="Hind"/>
              <a:ea typeface="Hind"/>
              <a:cs typeface="Hind"/>
              <a:sym typeface="Hi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endParaRPr sz="4400" b="1" dirty="0"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63" name="Google Shape;16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E77D5F-9379-49D0-952F-6FBDCB48A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Network Terminology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4294967295"/>
          </p:nvPr>
        </p:nvSpPr>
        <p:spPr>
          <a:xfrm>
            <a:off x="243550" y="1157063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Host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- A computer or device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Network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- Two or more computers that communicate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Internet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- Publicly accessible network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Wi-Fi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- A wireless network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Server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- A host that provides a service to another host.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- A feature being provided from a host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Client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- A host that is accessing a server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Router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- A machine that connects hosts from one network to another network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A0B59C-0FFE-4D8F-8D33-51631874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9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9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9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Networking Features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95" name="Google Shape;195;p29"/>
          <p:cNvSpPr txBox="1">
            <a:spLocks noGrp="1"/>
          </p:cNvSpPr>
          <p:nvPr>
            <p:ph type="body" idx="4294967295"/>
          </p:nvPr>
        </p:nvSpPr>
        <p:spPr>
          <a:xfrm>
            <a:off x="243550" y="1157063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Network packet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- A data delivery method used to send network communication between hosts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IP address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- An </a:t>
            </a:r>
            <a:r>
              <a:rPr lang="en" sz="1600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Internet Protocol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address is a unique number assigned to a host on a network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Network mask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- A numbering system that defines which IP addresses are part of a network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Hostnames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- A name given to a host on a network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DHCP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- The </a:t>
            </a:r>
            <a:r>
              <a:rPr lang="en" sz="1600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Dynamic Host Configuration Protocol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assigns hosts hostnames, IP addresses and other network-related information 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9090F3-4906-4580-9EE3-447D5F589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0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0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0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0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0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0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Networking Features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body" idx="4294967295"/>
          </p:nvPr>
        </p:nvSpPr>
        <p:spPr>
          <a:xfrm>
            <a:off x="243550" y="1157063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DNS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- A </a:t>
            </a:r>
            <a:r>
              <a:rPr lang="en" sz="1600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Domain Name Server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translates domain names into IP addresses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Ethernet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- Common method of physically connecting hosts into a network by using cables and devices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TCP/IP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- </a:t>
            </a:r>
            <a:r>
              <a:rPr lang="en" sz="1600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Transmission Control Protocol/Internet Protocol 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is a collection of protocols that are used to define how network communication should take place between hosts.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B76738-3CE1-4C6C-B379-C151A4A77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1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1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1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1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1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1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IP Addresses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4294967295"/>
          </p:nvPr>
        </p:nvSpPr>
        <p:spPr>
          <a:xfrm>
            <a:off x="243550" y="1157063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Hosts use IP addresses to send and receive network packets from other hosts.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There are two types of IP addresses: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IPv4 - Uses four 8-bit numbers. For example, 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192.168.10.120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■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Size limits number of addresses that are available for everyone on the internet.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IPv6 - 128-bit address. For example, 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2001:0db8:85a3:0042:1000:8a2e:0370:7334</a:t>
            </a:r>
            <a:endParaRPr>
              <a:solidFill>
                <a:srgbClr val="005B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■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Much larger address size result in more addresses available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2C32D5-FABC-498E-B85C-1A435C272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ometric">
  <a:themeElements>
    <a:clrScheme name="Custom 1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1638</Words>
  <Application>Microsoft Macintosh PowerPoint</Application>
  <PresentationFormat>On-screen Show (16:9)</PresentationFormat>
  <Paragraphs>484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Trebuchet MS</vt:lpstr>
      <vt:lpstr>Cambria</vt:lpstr>
      <vt:lpstr>Hind Medium</vt:lpstr>
      <vt:lpstr>Quattrocento Sans</vt:lpstr>
      <vt:lpstr>Hind</vt:lpstr>
      <vt:lpstr>Helvetica Neue</vt:lpstr>
      <vt:lpstr>Arial</vt:lpstr>
      <vt:lpstr>Courier New</vt:lpstr>
      <vt:lpstr>Roboto</vt:lpstr>
      <vt:lpstr>Simple Light</vt:lpstr>
      <vt:lpstr>Geometric</vt:lpstr>
      <vt:lpstr>Module 14 Network Configuration</vt:lpstr>
      <vt:lpstr>Exam Objective 4.4 Your Computer on the Network  Objective Description Querying vital networking configuration and determining the basic requirements for a computer on a Local Area Network (LAN). </vt:lpstr>
      <vt:lpstr>Introduction</vt:lpstr>
      <vt:lpstr>Introduction</vt:lpstr>
      <vt:lpstr>Network Terminology </vt:lpstr>
      <vt:lpstr>Network Terminology</vt:lpstr>
      <vt:lpstr>Networking Features</vt:lpstr>
      <vt:lpstr>Networking Features</vt:lpstr>
      <vt:lpstr>IP Addresses</vt:lpstr>
      <vt:lpstr> Network Configuration</vt:lpstr>
      <vt:lpstr>Configuring Network Devices</vt:lpstr>
      <vt:lpstr>Using Configuration Files to Configure the Network</vt:lpstr>
      <vt:lpstr>Using Configuration Files to Configure the Network</vt:lpstr>
      <vt:lpstr>Domain Name Service (DNS)</vt:lpstr>
      <vt:lpstr>Domain Name Service (DNS)</vt:lpstr>
      <vt:lpstr>Network Tools</vt:lpstr>
      <vt:lpstr>Network Tools</vt:lpstr>
      <vt:lpstr>The ifconfig Command</vt:lpstr>
      <vt:lpstr>The ip Command</vt:lpstr>
      <vt:lpstr>The ifconfig v.s. ip Commands</vt:lpstr>
      <vt:lpstr>The route Command</vt:lpstr>
      <vt:lpstr>The ping Command</vt:lpstr>
      <vt:lpstr>The netstat Command</vt:lpstr>
      <vt:lpstr>The ss Command</vt:lpstr>
      <vt:lpstr>The dig Command</vt:lpstr>
      <vt:lpstr>The host Command</vt:lpstr>
      <vt:lpstr>The ssh Command</vt:lpstr>
      <vt:lpstr>The ssh Command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14 Network Configuration</dc:title>
  <cp:lastModifiedBy>Madjida Garcia</cp:lastModifiedBy>
  <cp:revision>2</cp:revision>
  <dcterms:modified xsi:type="dcterms:W3CDTF">2019-03-01T02:20:24Z</dcterms:modified>
</cp:coreProperties>
</file>