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4"/>
      <p:bold r:id="rId25"/>
      <p:italic r:id="rId26"/>
      <p:boldItalic r:id="rId27"/>
    </p:embeddedFont>
    <p:embeddedFont>
      <p:font typeface="Hind" panose="02000000000000000000" pitchFamily="2" charset="77"/>
      <p:regular r:id="rId28"/>
      <p:bold r:id="rId29"/>
    </p:embeddedFont>
    <p:embeddedFont>
      <p:font typeface="Hind Medium" panose="02000000000000000000" pitchFamily="2" charset="77"/>
      <p:regular r:id="rId30"/>
      <p:bold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Trebuchet MS" panose="020B070302020209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9b53d5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4e9b53d5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e9b53d565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4e9b53d565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e9b53d565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4e9b53d565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e9b53d565_0_1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4e9b53d565_0_1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e9b53d565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4e9b53d565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e9b53d565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4e9b53d565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e9b53d565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4e9b53d565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e9b53d565_0_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4e9b53d565_0_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e9b53d565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g4e9b53d565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e9b53d565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4e9b53d565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e9b53d565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4e9b53d565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9b53d56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e9b53d56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e9b53d565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4e9b53d565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9b53d56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e9b53d56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9b53d56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4e9b53d56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9b53d565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4e9b53d565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9b53d565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4e9b53d565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e9b53d565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4e9b53d565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e9b53d565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4e9b53d565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e9b53d565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4e9b53d565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63" name="Google Shape;63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2" name="Google Shape;8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://www.pathname.com/fh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347330" y="1960522"/>
            <a:ext cx="844507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 b="1" dirty="0">
                <a:latin typeface="Hind"/>
                <a:ea typeface="Hind"/>
                <a:cs typeface="Hind"/>
                <a:sym typeface="Hind"/>
              </a:rPr>
              <a:t>Module 18</a:t>
            </a:r>
            <a:endParaRPr sz="4000" b="1"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000" b="1" dirty="0">
                <a:latin typeface="Hind"/>
                <a:ea typeface="Hind"/>
                <a:cs typeface="Hind"/>
                <a:sym typeface="Hind"/>
              </a:rPr>
              <a:t>Special Directories and Files </a:t>
            </a:r>
            <a:endParaRPr sz="40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8AB854-EC74-4682-BB0B-AE6819F64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ctrTitle"/>
          </p:nvPr>
        </p:nvSpPr>
        <p:spPr>
          <a:xfrm>
            <a:off x="107950" y="79050"/>
            <a:ext cx="8222100" cy="7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Sticky Bit Permission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6" name="Google Shape;246;p32"/>
          <p:cNvSpPr txBox="1">
            <a:spLocks noGrp="1"/>
          </p:cNvSpPr>
          <p:nvPr>
            <p:ph type="body" idx="4294967295"/>
          </p:nvPr>
        </p:nvSpPr>
        <p:spPr>
          <a:xfrm>
            <a:off x="146925" y="1007175"/>
            <a:ext cx="7950300" cy="3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sticky bit permission allows for files in a directory to be shared but only owner of file or 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can </a:t>
            </a:r>
            <a:r>
              <a:rPr lang="en" sz="1600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delete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Without this permission, users would be able to delete any files in this directory, including those that belong to other users.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Sticky bit permission is displayed as a 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in the execute part of other’s permissions:</a:t>
            </a:r>
            <a:r>
              <a:rPr lang="en" sz="1600">
                <a:solidFill>
                  <a:srgbClr val="005B99"/>
                </a:solidFill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>
                <a:solidFill>
                  <a:srgbClr val="005B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drwxrwxrw</a:t>
            </a:r>
            <a:r>
              <a:rPr lang="en" sz="1600">
                <a:solidFill>
                  <a:srgbClr val="005B99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Lowercase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means both sticky bit and execute is set.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Uppercase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means only sticky bit is set.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DC3E77-69C7-4A34-B4A0-C34484653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"/>
          <p:cNvSpPr txBox="1">
            <a:spLocks noGrp="1"/>
          </p:cNvSpPr>
          <p:nvPr>
            <p:ph type="ctrTitle"/>
          </p:nvPr>
        </p:nvSpPr>
        <p:spPr>
          <a:xfrm>
            <a:off x="107950" y="79050"/>
            <a:ext cx="8222100" cy="7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Sticky Bit Permission</a:t>
            </a:r>
            <a:endParaRPr sz="30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9" name="Google Shape;259;p33"/>
          <p:cNvSpPr txBox="1">
            <a:spLocks noGrp="1"/>
          </p:cNvSpPr>
          <p:nvPr>
            <p:ph type="body" idx="4294967295"/>
          </p:nvPr>
        </p:nvSpPr>
        <p:spPr>
          <a:xfrm>
            <a:off x="118975" y="914000"/>
            <a:ext cx="8222100" cy="3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add the sticky bit permission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symbolically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use: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add sticky bit permission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numerically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add 1000 to the directory’s existing permissions (assume the directory below originally had 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775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for its permission):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remove sticky bit permission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symbolically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remove the setgid permission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numerically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subtract 1000 from the directory’s existing permissions: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683875" y="1367725"/>
            <a:ext cx="7092300" cy="36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chmod o+t &lt;directory&gt;</a:t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672850" y="2426625"/>
            <a:ext cx="7092300" cy="36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chmod 1775 &lt;file|directory&gt;</a:t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700450" y="3264925"/>
            <a:ext cx="7037100" cy="36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chmod o-t &lt;directory&gt;</a:t>
            </a:r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700450" y="4317325"/>
            <a:ext cx="7037100" cy="36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chmod 0775 &lt;directory&gt;</a:t>
            </a: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4EE56F-BD51-4D33-9078-B0508CBFA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ctrTitle"/>
          </p:nvPr>
        </p:nvSpPr>
        <p:spPr>
          <a:xfrm>
            <a:off x="391886" y="1960522"/>
            <a:ext cx="8400514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Links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69" name="Google Shape;26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105258-2933-4E5C-A42B-F8E01E311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5"/>
          <p:cNvSpPr txBox="1">
            <a:spLocks noGrp="1"/>
          </p:cNvSpPr>
          <p:nvPr>
            <p:ph type="ctrTitle"/>
          </p:nvPr>
        </p:nvSpPr>
        <p:spPr>
          <a:xfrm>
            <a:off x="107950" y="79050"/>
            <a:ext cx="8222100" cy="7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Hard Links and Symbolic Links</a:t>
            </a:r>
            <a:endParaRPr sz="30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body" idx="4294967295"/>
          </p:nvPr>
        </p:nvSpPr>
        <p:spPr>
          <a:xfrm>
            <a:off x="118975" y="987700"/>
            <a:ext cx="8222100" cy="3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files that reside deep in the file system and have long pathnames.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Some files cannot be copied into another directory because other users update the file. 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create a file that will be linked to the one that is "deeply buried" and place the link in your directory.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p35"/>
          <p:cNvSpPr txBox="1"/>
          <p:nvPr/>
        </p:nvSpPr>
        <p:spPr>
          <a:xfrm>
            <a:off x="708150" y="1863575"/>
            <a:ext cx="6913800" cy="503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/usr/share/doc/superbigsoftwarepackage/data/2013/october/tenth/valuable-information.txt</a:t>
            </a: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E337A6-839A-4F5E-8030-70BA3B0CB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6"/>
          <p:cNvSpPr txBox="1">
            <a:spLocks noGrp="1"/>
          </p:cNvSpPr>
          <p:nvPr>
            <p:ph type="ctrTitle"/>
          </p:nvPr>
        </p:nvSpPr>
        <p:spPr>
          <a:xfrm>
            <a:off x="107950" y="79050"/>
            <a:ext cx="8222100" cy="7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Creating Hard Links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2" name="Google Shape;302;p36"/>
          <p:cNvSpPr txBox="1">
            <a:spLocks noGrp="1"/>
          </p:cNvSpPr>
          <p:nvPr>
            <p:ph type="body" idx="4294967295"/>
          </p:nvPr>
        </p:nvSpPr>
        <p:spPr>
          <a:xfrm>
            <a:off x="118975" y="987700"/>
            <a:ext cx="8222100" cy="3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Every file on a partition has a unique identification number called an 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inode number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display the inode number of a file, use the </a:t>
            </a:r>
            <a:r>
              <a:rPr lang="en" sz="1400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ls -i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Hard links are two file names that point to the same inode. Take the 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mypasswd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file names: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0" indent="0" algn="l" rtl="0">
              <a:lnSpc>
                <a:spcPct val="11416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File Name						Inode Number</a:t>
            </a:r>
            <a:endParaRPr sz="1200" u="sng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0" indent="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r>
              <a:rPr lang="en" sz="12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</a:t>
            </a:r>
            <a:r>
              <a:rPr lang="en" sz="1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123</a:t>
            </a: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0" indent="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Mypasswd</a:t>
            </a:r>
            <a:r>
              <a:rPr lang="en" sz="12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	</a:t>
            </a:r>
            <a:r>
              <a:rPr lang="en" sz="1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123</a:t>
            </a: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access the file data using either name because they have the same inode number. 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721825" y="1882225"/>
            <a:ext cx="7016400" cy="55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$ ls -i /tmp/file.txt                        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215220874 /tmp/file.txt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5C84BE-A413-474A-8472-F7FA1D00B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39" y="39386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7"/>
          <p:cNvSpPr txBox="1">
            <a:spLocks noGrp="1"/>
          </p:cNvSpPr>
          <p:nvPr>
            <p:ph type="ctrTitle"/>
          </p:nvPr>
        </p:nvSpPr>
        <p:spPr>
          <a:xfrm>
            <a:off x="107950" y="79050"/>
            <a:ext cx="8222100" cy="7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Creating Hard Links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16" name="Google Shape;316;p37"/>
          <p:cNvSpPr txBox="1">
            <a:spLocks noGrp="1"/>
          </p:cNvSpPr>
          <p:nvPr>
            <p:ph type="body" idx="4294967295"/>
          </p:nvPr>
        </p:nvSpPr>
        <p:spPr>
          <a:xfrm>
            <a:off x="118975" y="987700"/>
            <a:ext cx="8222100" cy="3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view the link count number of a file by executing the </a:t>
            </a:r>
            <a:r>
              <a:rPr lang="en" sz="1400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ls -li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command: 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create a hard link, use the </a:t>
            </a:r>
            <a:r>
              <a:rPr lang="en" sz="1400">
                <a:solidFill>
                  <a:srgbClr val="C7254E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ln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with two arguments: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When a hard link is created, the link count will increase by one: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717475" y="1397675"/>
            <a:ext cx="7230600" cy="540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-li file.*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278772 -rw-rw-r--. </a:t>
            </a:r>
            <a:r>
              <a:rPr lang="en" sz="1000">
                <a:solidFill>
                  <a:srgbClr val="EF2929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sysadmin sysadmin 5 Oct 25 15:42 file.original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7"/>
          <p:cNvSpPr txBox="1"/>
          <p:nvPr/>
        </p:nvSpPr>
        <p:spPr>
          <a:xfrm>
            <a:off x="717475" y="2394738"/>
            <a:ext cx="7230600" cy="354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ln </a:t>
            </a:r>
            <a:r>
              <a:rPr lang="en" sz="1000" i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target link_name</a:t>
            </a:r>
            <a:endParaRPr sz="1050" i="1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7"/>
          <p:cNvSpPr txBox="1"/>
          <p:nvPr/>
        </p:nvSpPr>
        <p:spPr>
          <a:xfrm>
            <a:off x="717475" y="3205225"/>
            <a:ext cx="7230600" cy="939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ln file.original file.hard.1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-li file.*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278772 -rw-rw-r--. </a:t>
            </a:r>
            <a:r>
              <a:rPr lang="en" sz="1000">
                <a:solidFill>
                  <a:srgbClr val="EF2929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sysadmin sysadmin 5 Oct 25 15:53 file.hard.1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278772 -rw-rw-r--. </a:t>
            </a:r>
            <a:r>
              <a:rPr lang="en" sz="1000">
                <a:solidFill>
                  <a:srgbClr val="EF2929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sysadmin sysadmin 5 Oct 25 15:53 file.original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EDCB5F-0463-4CCE-BF23-6CC92D1E2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 txBox="1">
            <a:spLocks noGrp="1"/>
          </p:cNvSpPr>
          <p:nvPr>
            <p:ph type="ctrTitle"/>
          </p:nvPr>
        </p:nvSpPr>
        <p:spPr>
          <a:xfrm>
            <a:off x="107950" y="79050"/>
            <a:ext cx="8222100" cy="7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Creating a Symbolic Link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2" name="Google Shape;332;p38"/>
          <p:cNvSpPr txBox="1">
            <a:spLocks noGrp="1"/>
          </p:cNvSpPr>
          <p:nvPr>
            <p:ph type="body" idx="4294967295"/>
          </p:nvPr>
        </p:nvSpPr>
        <p:spPr>
          <a:xfrm>
            <a:off x="118975" y="987700"/>
            <a:ext cx="8222100" cy="3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" sz="1400" i="1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symbolic link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also called a </a:t>
            </a:r>
            <a:r>
              <a:rPr lang="en" sz="1400" i="1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 link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is a file that points to another file. Take the 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directory for example: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above example, the file 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/etc/grub.conf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"points to" the 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../boot/grub/grub.conf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file.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create a symbolic link, use the </a:t>
            </a:r>
            <a:r>
              <a:rPr lang="en" sz="1400">
                <a:solidFill>
                  <a:srgbClr val="C7254E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-s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with the </a:t>
            </a:r>
            <a:r>
              <a:rPr lang="en" sz="1400">
                <a:solidFill>
                  <a:srgbClr val="C7254E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ln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38"/>
          <p:cNvSpPr txBox="1"/>
          <p:nvPr/>
        </p:nvSpPr>
        <p:spPr>
          <a:xfrm>
            <a:off x="721825" y="1639950"/>
            <a:ext cx="7016400" cy="60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-l /etc/grub.conf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lrwxrwxrwx. 1 root root 22 Feb 15  2011 /etc/grub.conf -&gt; ../boot/grub/grub.conf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endParaRPr/>
          </a:p>
        </p:txBody>
      </p:sp>
      <p:sp>
        <p:nvSpPr>
          <p:cNvPr id="334" name="Google Shape;334;p38"/>
          <p:cNvSpPr txBox="1"/>
          <p:nvPr/>
        </p:nvSpPr>
        <p:spPr>
          <a:xfrm>
            <a:off x="705625" y="3298550"/>
            <a:ext cx="7048800" cy="95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ln -s /etc/passwd mypasswd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ls -l mypasswd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lrwxrwxrwx. 1 sysadmin sysadmin 11 Oct 31 13:17 mypasswd -&gt; /etc/passwd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10092B-16ED-4B5F-B71D-5EA60F928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9"/>
          <p:cNvSpPr txBox="1">
            <a:spLocks noGrp="1"/>
          </p:cNvSpPr>
          <p:nvPr>
            <p:ph type="ctrTitle"/>
          </p:nvPr>
        </p:nvSpPr>
        <p:spPr>
          <a:xfrm>
            <a:off x="107950" y="79050"/>
            <a:ext cx="8222100" cy="7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Comparing Hard and Symbolic Links</a:t>
            </a:r>
            <a:endParaRPr sz="30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39"/>
          <p:cNvSpPr txBox="1">
            <a:spLocks noGrp="1"/>
          </p:cNvSpPr>
          <p:nvPr>
            <p:ph type="body" idx="4294967295"/>
          </p:nvPr>
        </p:nvSpPr>
        <p:spPr>
          <a:xfrm>
            <a:off x="118975" y="987700"/>
            <a:ext cx="8222100" cy="3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Although they have the same result, each produces different results and have advantages and disadvantages.</a:t>
            </a: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Hard Links vs Soft Links Advantages</a:t>
            </a: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b="1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Hard Link Advantage</a:t>
            </a: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If there are multiple files with the same hard link, </a:t>
            </a:r>
            <a:r>
              <a:rPr lang="en" dirty="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deleting any four of these files would not result in deleting the actual file contents. </a:t>
            </a: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With a soft link; if the original file is removed, then any files linked to it, will fail.</a:t>
            </a: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b="1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Soft Link Advantage</a:t>
            </a: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Soft links are easier to see. </a:t>
            </a: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b="1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Soft Link Advantage</a:t>
            </a: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Soft links can link to any file because it uses a pathname. Hard links cannot be created that attempt to cross file systems because each file system has a unique set of inodes.</a:t>
            </a: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b="1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Soft Link Advantage</a:t>
            </a: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Soft links can link to a directory. </a:t>
            </a: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5B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 dirty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D96EF9-799A-4351-B8E0-E5D563B6D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>
            <a:spLocks noGrp="1"/>
          </p:cNvSpPr>
          <p:nvPr>
            <p:ph type="ctrTitle"/>
          </p:nvPr>
        </p:nvSpPr>
        <p:spPr>
          <a:xfrm>
            <a:off x="424543" y="1960522"/>
            <a:ext cx="8367857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File Locations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53" name="Google Shape;35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5C5D3C-2FCC-4074-9F1E-E45A567B4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1"/>
          <p:cNvSpPr txBox="1">
            <a:spLocks noGrp="1"/>
          </p:cNvSpPr>
          <p:nvPr>
            <p:ph type="ctrTitle"/>
          </p:nvPr>
        </p:nvSpPr>
        <p:spPr>
          <a:xfrm>
            <a:off x="107950" y="79050"/>
            <a:ext cx="8222100" cy="7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Filesystem Hierarchy Standard</a:t>
            </a:r>
            <a:endParaRPr sz="30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2" name="Google Shape;372;p41"/>
          <p:cNvSpPr txBox="1">
            <a:spLocks noGrp="1"/>
          </p:cNvSpPr>
          <p:nvPr>
            <p:ph type="body" idx="4294967295"/>
          </p:nvPr>
        </p:nvSpPr>
        <p:spPr>
          <a:xfrm>
            <a:off x="118975" y="987700"/>
            <a:ext cx="8222100" cy="3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 dirty="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en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 u="sng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Filesystem Hierarchy Standard (FHS</a:t>
            </a:r>
            <a:r>
              <a:rPr lang="en" sz="1400" u="sng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 dirty="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set of guidelines for Linux directories and their contents.</a:t>
            </a:r>
            <a:endParaRPr sz="1400" dirty="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Helvetica Neue"/>
              <a:buChar char="●"/>
            </a:pPr>
            <a:r>
              <a:rPr lang="en" sz="1400" dirty="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" sz="1400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FHS standard categorizes each system directory in a couple of ways:</a:t>
            </a: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200"/>
              <a:buFont typeface="Trebuchet MS"/>
              <a:buChar char="○"/>
            </a:pPr>
            <a:r>
              <a:rPr lang="en" sz="1200" dirty="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directory can be categorized as either shareable or not, meaning if the directory could be shared on a network and used by multiple machines.</a:t>
            </a:r>
            <a:endParaRPr sz="1200" dirty="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200"/>
              <a:buFont typeface="Trebuchet MS"/>
              <a:buChar char="○"/>
            </a:pPr>
            <a:r>
              <a:rPr lang="en" sz="1200" dirty="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directory is put into a category of having either static files (file contents won't change) or variable files (file contents can change).</a:t>
            </a:r>
            <a:endParaRPr sz="1200" dirty="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0" lvl="0" indent="457200" algn="l" rtl="0">
              <a:lnSpc>
                <a:spcPct val="11416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Shareable</a:t>
            </a:r>
            <a:r>
              <a:rPr lang="en" sz="1050" dirty="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" sz="1050" b="1" dirty="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Shareable</a:t>
            </a:r>
            <a:endParaRPr sz="1050" dirty="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457200" algn="l" rtl="0">
              <a:lnSpc>
                <a:spcPct val="114166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</a:t>
            </a:r>
            <a:r>
              <a:rPr lang="en" sz="1050" dirty="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" sz="1050" dirty="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/var/lock</a:t>
            </a:r>
            <a:r>
              <a:rPr lang="en" sz="1050" dirty="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" sz="1050" dirty="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/var/mail</a:t>
            </a:r>
            <a:endParaRPr sz="1050" dirty="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457200" algn="l" rtl="0">
              <a:lnSpc>
                <a:spcPct val="114166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Static</a:t>
            </a:r>
            <a:r>
              <a:rPr lang="en" sz="1050" dirty="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" sz="1050" dirty="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</a:t>
            </a:r>
            <a:r>
              <a:rPr lang="en" sz="1050" dirty="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" sz="1050" dirty="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/opt</a:t>
            </a:r>
            <a:endParaRPr sz="1050" dirty="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5B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 dirty="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2616D1-2BE0-406C-B218-4B94D5376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139" y="790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xfrm>
            <a:off x="585575" y="1184606"/>
            <a:ext cx="8222100" cy="26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Hind Medium"/>
                <a:ea typeface="Hind Medium"/>
                <a:cs typeface="Hind Medium"/>
                <a:sym typeface="Hind Medium"/>
              </a:rPr>
              <a:t>5.4 Special Directories and Files</a:t>
            </a: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Hind Medium"/>
                <a:ea typeface="Hind Medium"/>
                <a:cs typeface="Hind Medium"/>
                <a:sym typeface="Hind Medium"/>
              </a:rPr>
              <a:t>Special directories and files on a Linux system including special permissions. </a:t>
            </a: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4852ED-0789-4463-B3BF-406048000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2"/>
          <p:cNvSpPr txBox="1">
            <a:spLocks noGrp="1"/>
          </p:cNvSpPr>
          <p:nvPr>
            <p:ph type="ctrTitle"/>
          </p:nvPr>
        </p:nvSpPr>
        <p:spPr>
          <a:xfrm>
            <a:off x="107950" y="76425"/>
            <a:ext cx="8222100" cy="7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Organization Within the Filesystem</a:t>
            </a:r>
            <a:endParaRPr sz="30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5" name="Google Shape;385;p42"/>
          <p:cNvSpPr txBox="1">
            <a:spLocks noGrp="1"/>
          </p:cNvSpPr>
          <p:nvPr>
            <p:ph type="body" idx="4294967295"/>
          </p:nvPr>
        </p:nvSpPr>
        <p:spPr>
          <a:xfrm>
            <a:off x="107950" y="933225"/>
            <a:ext cx="8222100" cy="3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 following provides a generalized description of the layout of directories as they actually exist on a typical Linux distribution.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Helvetica Neue"/>
              <a:buChar char="○"/>
            </a:pPr>
            <a:r>
              <a:rPr lang="en" sz="1200" b="1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home directory</a:t>
            </a:r>
            <a:r>
              <a:rPr lang="en" sz="12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The </a:t>
            </a:r>
            <a:r>
              <a:rPr lang="en" sz="12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/home</a:t>
            </a:r>
            <a:r>
              <a:rPr lang="en" sz="12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directory will typically have a directory underneath it for each user account (i.e., </a:t>
            </a:r>
            <a:r>
              <a:rPr lang="en" sz="12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/home/bob</a:t>
            </a:r>
            <a:r>
              <a:rPr lang="en" sz="12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 sz="12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200"/>
              <a:buFont typeface="Helvetica Neue"/>
              <a:buChar char="○"/>
            </a:pPr>
            <a:r>
              <a:rPr lang="en" sz="1200" b="1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directories</a:t>
            </a:r>
            <a:r>
              <a:rPr lang="en" sz="12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Contain programs that users and admins </a:t>
            </a:r>
            <a:r>
              <a:rPr lang="en" sz="1200" u="sng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execute to start processes or applications</a:t>
            </a:r>
            <a:r>
              <a:rPr lang="en" sz="12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12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200"/>
              <a:buFont typeface="Helvetica Neue"/>
              <a:buChar char="○"/>
            </a:pPr>
            <a:r>
              <a:rPr lang="en" sz="1200" b="1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application directories</a:t>
            </a:r>
            <a:r>
              <a:rPr lang="en" sz="12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Applications in Linux may have their files in multiple directories spread throughout the the Linux filesystem. </a:t>
            </a:r>
            <a:endParaRPr sz="12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200"/>
              <a:buFont typeface="Helvetica Neue"/>
              <a:buChar char="○"/>
            </a:pPr>
            <a:r>
              <a:rPr lang="en" sz="1200" b="1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Library directories</a:t>
            </a:r>
            <a:r>
              <a:rPr lang="en" sz="12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Libraries are files which contain code that is shared between multiple programs. </a:t>
            </a:r>
            <a:r>
              <a:rPr lang="en" sz="1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Most library file names will end in a file extension of </a:t>
            </a:r>
            <a:r>
              <a:rPr lang="en" sz="12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.so</a:t>
            </a:r>
            <a:r>
              <a:rPr lang="en" sz="1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which means </a:t>
            </a:r>
            <a:r>
              <a:rPr lang="en" sz="12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shared object</a:t>
            </a:r>
            <a:r>
              <a:rPr lang="en" sz="1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200"/>
              <a:buFont typeface="Helvetica Neue"/>
              <a:buChar char="○"/>
            </a:pPr>
            <a:r>
              <a:rPr lang="en" sz="12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 data directories</a:t>
            </a:r>
            <a:r>
              <a:rPr lang="en" sz="12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1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2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</a:t>
            </a:r>
            <a:r>
              <a:rPr lang="en" sz="1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directory and many of its subdirectories can contain data that will change frequently (i.e., </a:t>
            </a:r>
            <a:r>
              <a:rPr lang="en" sz="12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/var/mail</a:t>
            </a:r>
            <a:r>
              <a:rPr lang="en" sz="1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2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/var/log</a:t>
            </a:r>
            <a:r>
              <a:rPr lang="en" sz="1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B21C31-7FBC-4C78-ADC3-743BF5F1B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570300" y="19605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Special Permissions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E94E0D-D3F4-40CB-BA14-533CB07F0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Setuid Permissions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4294967295"/>
          </p:nvPr>
        </p:nvSpPr>
        <p:spPr>
          <a:xfrm>
            <a:off x="127600" y="1023838"/>
            <a:ext cx="8222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This permission is set on system utilities so they can be </a:t>
            </a:r>
            <a:r>
              <a:rPr lang="en" sz="1400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run by normal users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but executed with the </a:t>
            </a:r>
            <a:r>
              <a:rPr lang="en" sz="1400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permissions of </a:t>
            </a:r>
            <a:r>
              <a:rPr lang="en" sz="1400" u="sng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Gives access to system files that a normal user doesn’t have access to.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the user 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sysadmin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attempts to view the contents of the 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/etc/shadow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How is a regular user able to modify the 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/etc/shadow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 when executing the </a:t>
            </a:r>
            <a:r>
              <a:rPr lang="en" sz="1400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command?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400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has the special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setuid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17475" y="2497225"/>
            <a:ext cx="7216200" cy="57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more /etc/shadow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/etc/shadow: Permission denied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717475" y="4155800"/>
            <a:ext cx="7216200" cy="57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-l /usr/bin/passwd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-rwsr-xr-x 1 root root 31768 Jan 28 2010 /usr/bin/passwd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15C163-3A3D-403D-9955-45B2DF55C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Setuid Permissions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4294967295"/>
          </p:nvPr>
        </p:nvSpPr>
        <p:spPr>
          <a:xfrm>
            <a:off x="127600" y="1137476"/>
            <a:ext cx="8222100" cy="3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setuid permission is represented by an 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 in user execute permissions.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An uppercase 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means that only the setuid is set and not the user execute permission. 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637300" y="1548325"/>
            <a:ext cx="7202700" cy="375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-rw</a:t>
            </a:r>
            <a:r>
              <a:rPr lang="en" sz="10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r-xr-x 1 root root 31768 Jan 28 2010 /usr/bin/passwd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620800" y="2502500"/>
            <a:ext cx="7235700" cy="375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-rw</a:t>
            </a:r>
            <a:r>
              <a:rPr lang="en" sz="10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r-xr-x 1 root root 31768 Jan 28 2010 /usr/bin/passwd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66FF1D-083F-40E6-8512-0AC75779F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Setuid Permissions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4294967295"/>
          </p:nvPr>
        </p:nvSpPr>
        <p:spPr>
          <a:xfrm>
            <a:off x="127600" y="969151"/>
            <a:ext cx="8222100" cy="3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 permissions can be set with the </a:t>
            </a:r>
            <a:r>
              <a:rPr lang="en" sz="1400">
                <a:solidFill>
                  <a:srgbClr val="C7254E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command, using either the symbolic and octal methods.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add the setuid permission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symbolically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run: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add the setuid permission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numerically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add 4000 to the file's existing permissions (assume the file below originally had 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775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for its permission):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remove the setuid permission symbolically, run: </a:t>
            </a:r>
            <a:r>
              <a:rPr lang="en" sz="14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chmod u-s file</a:t>
            </a:r>
            <a:endParaRPr sz="14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remove the setuid permission numerically, subtract 4000 from the file's existing permissions: </a:t>
            </a:r>
            <a:r>
              <a:rPr lang="en" sz="14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chmod 0775 file</a:t>
            </a:r>
            <a:endParaRPr sz="14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711400" y="2062650"/>
            <a:ext cx="7202700" cy="375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chmod u+s file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694900" y="3154625"/>
            <a:ext cx="7235700" cy="375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chmod 4775 file</a:t>
            </a: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B5D58-161D-4EE7-9487-ECC1E541E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Setgid Permissions On a File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4294967295"/>
          </p:nvPr>
        </p:nvSpPr>
        <p:spPr>
          <a:xfrm>
            <a:off x="127600" y="969151"/>
            <a:ext cx="8222100" cy="3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setgid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permission is similar to setuid, but for group permissions.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two types of setgid permissions; setgid on files and setgid on directories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Setgid on a file allows user to run executable binary file by providing temporary group access.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Represented by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in group permissions: </a:t>
            </a:r>
            <a:r>
              <a:rPr lang="en">
                <a:solidFill>
                  <a:srgbClr val="005B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-rwxr-</a:t>
            </a:r>
            <a:r>
              <a:rPr lang="en">
                <a:solidFill>
                  <a:srgbClr val="005B99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rgbClr val="005B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r-x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 the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usr/bin/wall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file group ownership: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5B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-rwxr-sr-x. 1 root </a:t>
            </a:r>
            <a:r>
              <a:rPr lang="en" sz="1200">
                <a:solidFill>
                  <a:srgbClr val="005B99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tty</a:t>
            </a:r>
            <a:r>
              <a:rPr lang="en" sz="1200">
                <a:solidFill>
                  <a:srgbClr val="005B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10996 Jul 19  2011 /usr/bin/wall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This executable file is owned by the 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tty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group, when a user executes this command they will be able to access files that are group owned by the 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tty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group.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957095-69CB-40C4-8F5D-D0D2D7F61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0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Setgid Permissions On a Directory</a:t>
            </a:r>
            <a:endParaRPr sz="30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4294967295"/>
          </p:nvPr>
        </p:nvSpPr>
        <p:spPr>
          <a:xfrm>
            <a:off x="127600" y="969151"/>
            <a:ext cx="8222100" cy="3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Setgid on a directory causes files created in the directory to automatically be owned by the </a:t>
            </a:r>
            <a:r>
              <a:rPr lang="en" sz="1400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group that owns the directory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Remember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Normally,</a:t>
            </a: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new files are group owned by the</a:t>
            </a:r>
            <a:r>
              <a:rPr lang="en" sz="1400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primary group of the user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who created the file.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directory is setgid, any directories created within that directory will inherit the setgid permission.</a:t>
            </a: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view permissions information on a directory use </a:t>
            </a:r>
            <a:r>
              <a:rPr lang="en" sz="1200">
                <a:solidFill>
                  <a:srgbClr val="43434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ls -ld </a:t>
            </a:r>
            <a:r>
              <a:rPr lang="en" sz="1200" i="1">
                <a:solidFill>
                  <a:srgbClr val="43434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two ways the setuid permission can be set:</a:t>
            </a: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Helvetica Neue"/>
              <a:buChar char="○"/>
            </a:pP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lowercase s (</a:t>
            </a:r>
            <a:r>
              <a:rPr lang="en">
                <a:solidFill>
                  <a:srgbClr val="005B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drwxrw</a:t>
            </a:r>
            <a:r>
              <a:rPr lang="en">
                <a:solidFill>
                  <a:srgbClr val="005B99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rgbClr val="005B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rwx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) means that both setgid and group execute permissions are set.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An uppercase 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(</a:t>
            </a:r>
            <a:r>
              <a:rPr lang="en">
                <a:solidFill>
                  <a:srgbClr val="005B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drwxrw</a:t>
            </a:r>
            <a:r>
              <a:rPr lang="en">
                <a:solidFill>
                  <a:srgbClr val="005B99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rgbClr val="005B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r-x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)means that only setgid and not group execute permission is set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2261200" y="3099475"/>
            <a:ext cx="60114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8F3648-5D80-458B-AD79-B8F8C8629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1"/>
          <p:cNvSpPr txBox="1">
            <a:spLocks noGrp="1"/>
          </p:cNvSpPr>
          <p:nvPr>
            <p:ph type="ctrTitle"/>
          </p:nvPr>
        </p:nvSpPr>
        <p:spPr>
          <a:xfrm>
            <a:off x="107950" y="79050"/>
            <a:ext cx="8222100" cy="7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Setgid Permissions On a Directory</a:t>
            </a:r>
            <a:endParaRPr sz="30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9" name="Google Shape;229;p31"/>
          <p:cNvSpPr txBox="1">
            <a:spLocks noGrp="1"/>
          </p:cNvSpPr>
          <p:nvPr>
            <p:ph type="body" idx="4294967295"/>
          </p:nvPr>
        </p:nvSpPr>
        <p:spPr>
          <a:xfrm>
            <a:off x="118975" y="914000"/>
            <a:ext cx="8222100" cy="3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add the setgid permission on a directory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symbolically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use: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add the setgid permission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numerically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add 2000 to the file's existing permissions (assume the file below originally had 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775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for its permission):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remove the setgid permission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symbolically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remove the setgid permission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numerically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subtract 2000 from the file's existing permissions: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683875" y="1367725"/>
            <a:ext cx="7092300" cy="36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chmod g+s &lt;file|directory&gt;</a:t>
            </a: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672850" y="2426625"/>
            <a:ext cx="7092300" cy="36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chmod 2775 &lt;file|directory&gt;</a:t>
            </a:r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700450" y="3264925"/>
            <a:ext cx="7037100" cy="36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chmod g-s &lt;file|directory&gt;</a:t>
            </a:r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700450" y="4317325"/>
            <a:ext cx="7037100" cy="364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chmod 0775 &lt;file|directory&gt;</a:t>
            </a: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D3FD03-C03C-47FD-9B09-66542FCF9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Custom 1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1271</Words>
  <Application>Microsoft Macintosh PowerPoint</Application>
  <PresentationFormat>On-screen Show (16:9)</PresentationFormat>
  <Paragraphs>351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Trebuchet MS</vt:lpstr>
      <vt:lpstr>Hind Medium</vt:lpstr>
      <vt:lpstr>Hind</vt:lpstr>
      <vt:lpstr>Helvetica Neue</vt:lpstr>
      <vt:lpstr>Arial</vt:lpstr>
      <vt:lpstr>Courier New</vt:lpstr>
      <vt:lpstr>Roboto</vt:lpstr>
      <vt:lpstr>Simple Light</vt:lpstr>
      <vt:lpstr>Geometric</vt:lpstr>
      <vt:lpstr>Module 18 Special Directories and Files </vt:lpstr>
      <vt:lpstr>Exam Objective 5.4 Special Directories and Files  Objective Description Special directories and files on a Linux system including special permissions. </vt:lpstr>
      <vt:lpstr>Special Permissions</vt:lpstr>
      <vt:lpstr>Setuid Permissions</vt:lpstr>
      <vt:lpstr>Setuid Permissions</vt:lpstr>
      <vt:lpstr>Setuid Permissions</vt:lpstr>
      <vt:lpstr>Setgid Permissions On a File</vt:lpstr>
      <vt:lpstr>Setgid Permissions On a Directory</vt:lpstr>
      <vt:lpstr>Setgid Permissions On a Directory</vt:lpstr>
      <vt:lpstr>Sticky Bit Permission</vt:lpstr>
      <vt:lpstr>Sticky Bit Permission</vt:lpstr>
      <vt:lpstr>Links</vt:lpstr>
      <vt:lpstr>Hard Links and Symbolic Links</vt:lpstr>
      <vt:lpstr>Creating Hard Links</vt:lpstr>
      <vt:lpstr>Creating Hard Links</vt:lpstr>
      <vt:lpstr>Creating a Symbolic Link</vt:lpstr>
      <vt:lpstr>Comparing Hard and Symbolic Links</vt:lpstr>
      <vt:lpstr>File Locations</vt:lpstr>
      <vt:lpstr>Filesystem Hierarchy Standard</vt:lpstr>
      <vt:lpstr>Organization Within the Filesystem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18 Special Directories and Files </dc:title>
  <cp:lastModifiedBy>Madjida Garcia</cp:lastModifiedBy>
  <cp:revision>4</cp:revision>
  <dcterms:modified xsi:type="dcterms:W3CDTF">2019-03-01T02:25:19Z</dcterms:modified>
</cp:coreProperties>
</file>