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Hind" panose="02000000000000000000" pitchFamily="50" charset="0"/>
      <p:regular r:id="rId25"/>
      <p:bold r:id="rId26"/>
    </p:embeddedFont>
    <p:embeddedFont>
      <p:font typeface="Hind Medium" panose="02000000000000000000" pitchFamily="50" charset="0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4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7a804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4e7a804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e7a8049ce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4e7a8049ce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e7a8049ce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4e7a8049ce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e7a8049ce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4e7a8049ce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766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e7a8049ce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4e7a8049ce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e7a8049ce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4e7a8049ce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e7a8049ce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4e7a8049ce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e7a8049ce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4e7a8049ce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e7a8049ce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g4e7a8049ce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e7a8049ce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4e7a8049ce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e7a8049c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4e7a8049c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e7a8049c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4e7a8049ce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e7a8049c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4e7a8049c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e7a8049ce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4e7a8049ce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e7a8049c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4e7a8049c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e7a8049ce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4e7a8049ce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e7a8049ce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4e7a8049ce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e7a8049ce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4e7a8049ce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39" name="Google Shape;139;p2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58" name="Google Shape;158;p3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3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7" name="Google Shape;177;p3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34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5"/>
          <p:cNvSpPr txBox="1">
            <a:spLocks noGrp="1"/>
          </p:cNvSpPr>
          <p:nvPr>
            <p:ph type="ctrTitle"/>
          </p:nvPr>
        </p:nvSpPr>
        <p:spPr>
          <a:xfrm>
            <a:off x="460950" y="2152350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Module 02</a:t>
            </a:r>
            <a:endParaRPr b="1"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Operating Systems</a:t>
            </a:r>
            <a:endParaRPr b="1" dirty="0"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4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Apple macOS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4294967295"/>
          </p:nvPr>
        </p:nvSpPr>
        <p:spPr>
          <a:xfrm>
            <a:off x="59900" y="118771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200"/>
              <a:buFont typeface="Trebuchet MS"/>
              <a:buChar char="●"/>
            </a:pPr>
            <a:r>
              <a:rPr lang="en" sz="2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Runs only on Apple hardware</a:t>
            </a:r>
            <a:endParaRPr sz="2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200"/>
              <a:buFont typeface="Trebuchet MS"/>
              <a:buChar char="●"/>
            </a:pPr>
            <a:r>
              <a:rPr lang="en" sz="2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version adds packages to the desktop version to aid in management and sharing.</a:t>
            </a:r>
            <a:endParaRPr sz="2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2200"/>
              <a:buFont typeface="Trebuchet MS"/>
              <a:buChar char="●"/>
            </a:pPr>
            <a:r>
              <a:rPr lang="en" sz="2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UNIX certified</a:t>
            </a:r>
            <a:endParaRPr sz="2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2200"/>
              <a:buFont typeface="Trebuchet MS"/>
              <a:buChar char="●"/>
            </a:pPr>
            <a:r>
              <a:rPr lang="en" sz="2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New major releases every 18-24 months</a:t>
            </a:r>
            <a:endParaRPr sz="2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CD5091-144F-4E0E-B503-C3CD9FD92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5614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5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Linux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body" idx="4294967295"/>
          </p:nvPr>
        </p:nvSpPr>
        <p:spPr>
          <a:xfrm>
            <a:off x="59900" y="1029788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200"/>
              <a:buFont typeface="Trebuchet MS"/>
              <a:buChar char="●"/>
            </a:pPr>
            <a:r>
              <a:rPr lang="en" sz="22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Unique in that after choosing Linux you must choose a distribution</a:t>
            </a:r>
            <a:endParaRPr sz="22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2200"/>
              <a:buFont typeface="Trebuchet MS"/>
              <a:buChar char="●"/>
            </a:pPr>
            <a:r>
              <a:rPr lang="en" sz="22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distributions focus on different use cases, e.g. desktop, server, scientific, network</a:t>
            </a:r>
            <a:endParaRPr sz="22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2200"/>
              <a:buFont typeface="Trebuchet MS"/>
              <a:buChar char="●"/>
            </a:pPr>
            <a:r>
              <a:rPr lang="en" sz="22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Some distributions offer commercial support, most is volunteer based</a:t>
            </a:r>
            <a:endParaRPr sz="22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2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2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0DE962-9E8E-432C-AC3E-51F31D690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5614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0DE962-9E8E-432C-AC3E-51F31D690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56141"/>
            <a:ext cx="1994505" cy="169134"/>
          </a:xfrm>
          <a:prstGeom prst="rect">
            <a:avLst/>
          </a:prstGeom>
        </p:spPr>
      </p:pic>
      <p:sp>
        <p:nvSpPr>
          <p:cNvPr id="14" name="Google Shape;330;p46">
            <a:extLst>
              <a:ext uri="{FF2B5EF4-FFF2-40B4-BE49-F238E27FC236}">
                <a16:creationId xmlns:a16="http://schemas.microsoft.com/office/drawing/2014/main" id="{74ADF2D0-FE82-4E0D-A381-9EBE1D51D605}"/>
              </a:ext>
            </a:extLst>
          </p:cNvPr>
          <p:cNvSpPr txBox="1">
            <a:spLocks/>
          </p:cNvSpPr>
          <p:nvPr/>
        </p:nvSpPr>
        <p:spPr>
          <a:xfrm>
            <a:off x="194688" y="233531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Linux Decision Points </a:t>
            </a:r>
            <a:endParaRPr lang="en-US" b="1" dirty="0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" name="Google Shape;333;p46">
            <a:extLst>
              <a:ext uri="{FF2B5EF4-FFF2-40B4-BE49-F238E27FC236}">
                <a16:creationId xmlns:a16="http://schemas.microsoft.com/office/drawing/2014/main" id="{BEF47667-0F72-4FF0-8227-E39AFFA2DE4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4676" y="1174222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sz="1600" b="1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Role</a:t>
            </a:r>
            <a:r>
              <a:rPr lang="en" sz="16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Distributions available for variety of systems; commercial for servers and desktop, specialized to repurpose computers, embedded systems, etc.</a:t>
            </a: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sz="1600" b="1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r>
              <a:rPr lang="en" sz="16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Distributions can be chosen based on purpose of usage or security needed.</a:t>
            </a: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sz="1600" b="1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Life Cycle</a:t>
            </a:r>
            <a:r>
              <a:rPr lang="en" sz="16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Most distributions have major and minor update cycles. Some Linux releases have </a:t>
            </a:r>
            <a:r>
              <a:rPr lang="en" sz="1600" i="1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long-term support (LTS)</a:t>
            </a:r>
            <a:r>
              <a:rPr lang="en" sz="16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(5+ years, 13yrs for SUSE LTS ).</a:t>
            </a: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sz="1600" b="1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Stability</a:t>
            </a:r>
            <a:r>
              <a:rPr lang="en" sz="16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Some distributions offer </a:t>
            </a:r>
            <a:r>
              <a:rPr lang="en" sz="1600" i="1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stable</a:t>
            </a:r>
            <a:r>
              <a:rPr lang="en" sz="16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600" i="1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r>
              <a:rPr lang="en" sz="16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and </a:t>
            </a:r>
            <a:r>
              <a:rPr lang="en" sz="1600" i="1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unstable</a:t>
            </a:r>
            <a:r>
              <a:rPr lang="en" sz="16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releases.</a:t>
            </a: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sz="1600" b="1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Compatibility</a:t>
            </a:r>
            <a:r>
              <a:rPr lang="en" sz="16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Distributions are zero cost. Depending on need, paying for support may be worthwhile. Enterprise users can pay for support or attempt self-support.</a:t>
            </a: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9503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>
            <a:spLocks noGrp="1"/>
          </p:cNvSpPr>
          <p:nvPr>
            <p:ph type="ctrTitle"/>
          </p:nvPr>
        </p:nvSpPr>
        <p:spPr>
          <a:xfrm>
            <a:off x="547350" y="27400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Linux Distributions</a:t>
            </a:r>
            <a:endParaRPr b="1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8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Red Hat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58" name="Google Shape;358;p48"/>
          <p:cNvSpPr txBox="1">
            <a:spLocks noGrp="1"/>
          </p:cNvSpPr>
          <p:nvPr>
            <p:ph type="body" idx="4294967295"/>
          </p:nvPr>
        </p:nvSpPr>
        <p:spPr>
          <a:xfrm>
            <a:off x="59900" y="118771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Focuses on server applications like web and file serving.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Releases </a:t>
            </a: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Red Hat Enterprise Linux (RHEL)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a stable distribution with long release cycles.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Sponsors the </a:t>
            </a: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Fedora Project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a personal desktop with latest software.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CentOS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is a free version of RHEL software which does not offer support.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Scientific Linux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is a specific use distribution based on Red Hat.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1B6ED3-CB7C-4196-99EA-D0393799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5614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9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SUSE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1" name="Google Shape;371;p49"/>
          <p:cNvSpPr txBox="1">
            <a:spLocks noGrp="1"/>
          </p:cNvSpPr>
          <p:nvPr>
            <p:ph type="body" idx="4294967295"/>
          </p:nvPr>
        </p:nvSpPr>
        <p:spPr>
          <a:xfrm>
            <a:off x="59900" y="118771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One of the first distributions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Originally derived from Slackware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Contains proprietary code and is sold as a server product. Some modules or addons may contain proprietary code.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Sold as a server product although a Workstation version exists.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OpenSUSE 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is a completely open, free version with multiple desktop packages.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E4BA77-2B04-4981-B3D9-D1CBA1E92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5614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Debian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4" name="Google Shape;384;p50"/>
          <p:cNvSpPr txBox="1">
            <a:spLocks noGrp="1"/>
          </p:cNvSpPr>
          <p:nvPr>
            <p:ph type="body" idx="4294967295"/>
          </p:nvPr>
        </p:nvSpPr>
        <p:spPr>
          <a:xfrm>
            <a:off x="59900" y="1187725"/>
            <a:ext cx="86430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Community effort that promotes use of open source software.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Invented its own package management system (apt) based on the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.deb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 format.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Ubuntu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is its most popular derived distribution, which has variants for desktop, server, and applications. Ubuntu also offers an LTS version.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Linux Mint 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is a derivative of Ubuntu with various free versions, some have license restrictions.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CF4237-657A-41F3-98E8-7B9F2D33D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5614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1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Android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7" name="Google Shape;397;p51"/>
          <p:cNvSpPr txBox="1">
            <a:spLocks noGrp="1"/>
          </p:cNvSpPr>
          <p:nvPr>
            <p:ph type="body" idx="4294967295"/>
          </p:nvPr>
        </p:nvSpPr>
        <p:spPr>
          <a:xfrm>
            <a:off x="59900" y="1187725"/>
            <a:ext cx="86430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a platform for mobile users.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Lacks traditional GNU/Linux packages to make it compatible with desktop.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Sponsored by Google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227E8A-F7E1-4D89-B45E-7F9DA0A23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5614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2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Other Linux Distributions 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10" name="Google Shape;410;p52"/>
          <p:cNvSpPr txBox="1">
            <a:spLocks noGrp="1"/>
          </p:cNvSpPr>
          <p:nvPr>
            <p:ph type="body" idx="4294967295"/>
          </p:nvPr>
        </p:nvSpPr>
        <p:spPr>
          <a:xfrm>
            <a:off x="59900" y="1295400"/>
            <a:ext cx="86430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Raspbian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is a Linux distribution designed to run on </a:t>
            </a: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Raspberry Pi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hardware.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Linux From Scratch (LFS)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consists of an online book, source code, and instructions for building a custom Linux distribution.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Can be used as learning tools.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2BA4D1-4D47-4FBD-9777-84CC12866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5614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ctrTitle"/>
          </p:nvPr>
        </p:nvSpPr>
        <p:spPr>
          <a:xfrm>
            <a:off x="608525" y="35196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1.1 Linux Evolution and Popular Operating Systems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Knowledge of Linux development and major distributions</a:t>
            </a:r>
            <a:endParaRPr sz="2000">
              <a:latin typeface="Hind Medium"/>
              <a:ea typeface="Hind Medium"/>
              <a:cs typeface="Hind Medium"/>
              <a:sym typeface="Hind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2BE270-6AA9-44D0-AC70-4A12BD9E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5614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ctrTitle"/>
          </p:nvPr>
        </p:nvSpPr>
        <p:spPr>
          <a:xfrm>
            <a:off x="539725" y="328269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4.1 Choosing an Operating System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Knowledge of major operating systems and Linux distributions</a:t>
            </a:r>
            <a:endParaRPr sz="2000">
              <a:latin typeface="Hind Medium"/>
              <a:ea typeface="Hind Medium"/>
              <a:cs typeface="Hind Medium"/>
              <a:sym typeface="Hind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3728DB-55C8-4DDA-B9BA-8C08F1AB7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5614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ctrTitle"/>
          </p:nvPr>
        </p:nvSpPr>
        <p:spPr>
          <a:xfrm>
            <a:off x="562650" y="340499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Introduction to Operating Systems</a:t>
            </a:r>
            <a:endParaRPr b="1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33F89-E69A-41B0-B12F-36CC4B85A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5614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ctrTitle"/>
          </p:nvPr>
        </p:nvSpPr>
        <p:spPr>
          <a:xfrm>
            <a:off x="280000" y="2827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Operating System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5" name="Google Shape;245;p39"/>
          <p:cNvSpPr txBox="1">
            <a:spLocks noGrp="1"/>
          </p:cNvSpPr>
          <p:nvPr>
            <p:ph type="body" idx="4294967295"/>
          </p:nvPr>
        </p:nvSpPr>
        <p:spPr>
          <a:xfrm>
            <a:off x="464100" y="1328775"/>
            <a:ext cx="528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that runs on a computing device and manages the hardware and software components that make up the system.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It also schedules programs to run and provides services to users or programs (i.e., print). 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Commonly abbreviated as OS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175" y="1436150"/>
            <a:ext cx="2836800" cy="2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E86648-B9E0-48E9-BE1B-327141A6F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234" y="4784493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0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Operating Systems 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4294967295"/>
          </p:nvPr>
        </p:nvSpPr>
        <p:spPr>
          <a:xfrm>
            <a:off x="59900" y="118771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Users today have a choice between three major operating systems: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Microsoft Windows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Apple macOS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Linux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Only Microsoft Windows is based on proprietary code that is not Unix or Linux based. 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4250" y="3258425"/>
            <a:ext cx="5068948" cy="183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2C57E1-DC43-4295-A4EC-D1DEA0C99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26" y="475614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1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Decision Points 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73" name="Google Shape;273;p41"/>
          <p:cNvSpPr txBox="1">
            <a:spLocks noGrp="1"/>
          </p:cNvSpPr>
          <p:nvPr>
            <p:ph type="body" idx="4294967295"/>
          </p:nvPr>
        </p:nvSpPr>
        <p:spPr>
          <a:xfrm>
            <a:off x="67525" y="10173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Role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Accessed by one user directly (desktop) or many users remotely (server)?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Does it need to run specific software? What is the skill set of users?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Life Cycle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What is the service lifetime? OS types have different release cycles and maintenance cycles for support and updates.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Stability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Are OS releases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beta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(not tested “in the wild”) or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stable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(tested)?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Compatibility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Is it backwards compatible as in is it compatible with software made for earlier versions?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788D33-4EB9-49D0-A4F9-2112F479F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861" y="4784493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2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Decision Points 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6" name="Google Shape;286;p42"/>
          <p:cNvSpPr txBox="1">
            <a:spLocks noGrp="1"/>
          </p:cNvSpPr>
          <p:nvPr>
            <p:ph type="body" idx="4294967295"/>
          </p:nvPr>
        </p:nvSpPr>
        <p:spPr>
          <a:xfrm>
            <a:off x="59900" y="1057788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Cost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Important factor for new systems.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Microsoft has annual license fees.  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Apple does not charge annual fees but only works on Apple hardware.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multiple Linux providers who offer enterprise support and although the software is free, support is not. 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3A3355-A25F-46B4-A7C3-E6CCEC1FF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5614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3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Microsoft Windows 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9" name="Google Shape;299;p43"/>
          <p:cNvSpPr txBox="1">
            <a:spLocks noGrp="1"/>
          </p:cNvSpPr>
          <p:nvPr>
            <p:ph type="body" idx="4294967295"/>
          </p:nvPr>
        </p:nvSpPr>
        <p:spPr>
          <a:xfrm>
            <a:off x="127600" y="10784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200"/>
              <a:buFont typeface="Trebuchet MS"/>
              <a:buChar char="●"/>
            </a:pPr>
            <a:r>
              <a:rPr lang="en" sz="2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Offers desktop and server versions.</a:t>
            </a:r>
            <a:endParaRPr sz="2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200"/>
              <a:buFont typeface="Trebuchet MS"/>
              <a:buChar char="●"/>
            </a:pPr>
            <a:r>
              <a:rPr lang="en" sz="2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Slow release cycle (3-5 years), long maintenance cycle</a:t>
            </a:r>
            <a:endParaRPr sz="2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200"/>
              <a:buFont typeface="Trebuchet MS"/>
              <a:buChar char="●"/>
            </a:pPr>
            <a:r>
              <a:rPr lang="en" sz="2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Emphasis on backward compatibility</a:t>
            </a:r>
            <a:endParaRPr sz="2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200"/>
              <a:buFont typeface="Trebuchet MS"/>
              <a:buChar char="●"/>
            </a:pPr>
            <a:r>
              <a:rPr lang="en" sz="2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Runs a Graphical User Interface (GUI)</a:t>
            </a:r>
            <a:endParaRPr sz="2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200"/>
              <a:buFont typeface="Trebuchet MS"/>
              <a:buChar char="●"/>
            </a:pPr>
            <a:r>
              <a:rPr lang="en" sz="2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Improved scripting and management abilities are being developed to compete with Linux.</a:t>
            </a:r>
            <a:endParaRPr sz="2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B92851-6486-4591-8072-23B558E6E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5614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On-screen Show (16:9)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Hind</vt:lpstr>
      <vt:lpstr>Trebuchet MS</vt:lpstr>
      <vt:lpstr>Arial</vt:lpstr>
      <vt:lpstr>Courier New</vt:lpstr>
      <vt:lpstr>Helvetica Neue</vt:lpstr>
      <vt:lpstr>Roboto</vt:lpstr>
      <vt:lpstr>Hind Medium</vt:lpstr>
      <vt:lpstr>Geometric</vt:lpstr>
      <vt:lpstr>Module 02 Operating Systems</vt:lpstr>
      <vt:lpstr>Exam Objective 1.1 Linux Evolution and Popular Operating Systems  Objective Description Knowledge of Linux development and major distributions </vt:lpstr>
      <vt:lpstr>Exam Objective 4.1 Choosing an Operating System  Objective Description Knowledge of major operating systems and Linux distributions </vt:lpstr>
      <vt:lpstr>Introduction to Operating Systems  </vt:lpstr>
      <vt:lpstr>Operating System</vt:lpstr>
      <vt:lpstr>Operating Systems </vt:lpstr>
      <vt:lpstr>Decision Points </vt:lpstr>
      <vt:lpstr>Decision Points </vt:lpstr>
      <vt:lpstr>Microsoft Windows </vt:lpstr>
      <vt:lpstr>Apple macOS</vt:lpstr>
      <vt:lpstr>Linux</vt:lpstr>
      <vt:lpstr>PowerPoint Presentation</vt:lpstr>
      <vt:lpstr>Linux Distributions </vt:lpstr>
      <vt:lpstr>Red Hat</vt:lpstr>
      <vt:lpstr>SUSE</vt:lpstr>
      <vt:lpstr>Debian</vt:lpstr>
      <vt:lpstr>Android</vt:lpstr>
      <vt:lpstr>Other Linux Distributions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 Operating Systems</dc:title>
  <cp:lastModifiedBy>Laura Dutra</cp:lastModifiedBy>
  <cp:revision>1</cp:revision>
  <dcterms:modified xsi:type="dcterms:W3CDTF">2019-02-25T19:42:06Z</dcterms:modified>
</cp:coreProperties>
</file>