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9"/>
      <p:bold r:id="rId20"/>
      <p:italic r:id="rId21"/>
      <p:boldItalic r:id="rId22"/>
    </p:embeddedFont>
    <p:embeddedFont>
      <p:font typeface="Hind" panose="02000000000000000000" pitchFamily="2" charset="77"/>
      <p:regular r:id="rId23"/>
      <p:bold r:id="rId24"/>
    </p:embeddedFont>
    <p:embeddedFont>
      <p:font typeface="Hind Medium" panose="02000000000000000000" pitchFamily="2" charset="77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Trebuchet MS" panose="020B070302020209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e7e75d3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4e7e75d3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e7e75d323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4e7e75d323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e7e75d323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4e7e75d323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e7e75d323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4e7e75d323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e7e75d323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4e7e75d323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e7e75d323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4e7e75d323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e7e75d323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4e7e75d323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e7e75d32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4e7e75d32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e7e75d32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4e7e75d32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7e75d32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4e7e75d323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7e75d323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4e7e75d323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7e75d323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4e7e75d323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e7e75d323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4e7e75d323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e7e75d323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4e7e75d323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e7e75d32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4e7e75d32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3C7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639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rgbClr val="AC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3C7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AC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94" name="Google Shape;94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3" name="Google Shape;113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2" name="Google Shape;132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ctrTitle"/>
          </p:nvPr>
        </p:nvSpPr>
        <p:spPr>
          <a:xfrm>
            <a:off x="0" y="271717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 dirty="0">
                <a:latin typeface="Hind"/>
                <a:ea typeface="Hind"/>
                <a:cs typeface="Hind"/>
                <a:sym typeface="Hind"/>
              </a:rPr>
              <a:t>Module 12</a:t>
            </a:r>
            <a:endParaRPr sz="3600" b="1"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 dirty="0">
                <a:latin typeface="Hind"/>
                <a:ea typeface="Hind"/>
                <a:cs typeface="Hind"/>
                <a:sym typeface="Hind"/>
              </a:rPr>
              <a:t>Understanding Computer Hardware</a:t>
            </a:r>
            <a:endParaRPr sz="3600" b="1" dirty="0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endParaRPr sz="36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12F607-CFC6-4D21-BBA3-C0B1B4645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 txBox="1">
            <a:spLocks noGrp="1"/>
          </p:cNvSpPr>
          <p:nvPr>
            <p:ph type="ctrTitle"/>
          </p:nvPr>
        </p:nvSpPr>
        <p:spPr>
          <a:xfrm>
            <a:off x="127600" y="844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Boot Records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4294967295"/>
          </p:nvPr>
        </p:nvSpPr>
        <p:spPr>
          <a:xfrm>
            <a:off x="311700" y="9232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MBR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Older technology but still commonly used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Tools to view and modify MBR partitions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fdisk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cfdisk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fsdisk</a:t>
            </a:r>
            <a:endParaRPr>
              <a:solidFill>
                <a:schemeClr val="accent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GPT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Newer technology and allows for larger partitions than MBR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Tools to view and modify GPT partitions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gdisk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cdisk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sdisk</a:t>
            </a:r>
            <a:endParaRPr>
              <a:solidFill>
                <a:schemeClr val="accent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516242-618B-4EBA-ADF8-E2A08635B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Solid State Disks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2" name="Google Shape;282;p33"/>
          <p:cNvSpPr txBox="1">
            <a:spLocks noGrp="1"/>
          </p:cNvSpPr>
          <p:nvPr>
            <p:ph type="body" idx="4294967295"/>
          </p:nvPr>
        </p:nvSpPr>
        <p:spPr>
          <a:xfrm>
            <a:off x="311700" y="10999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Type of hard disk that has no moving parts or spinning disks, is effectively RAM or memory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Advantages: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Lower power usage, less heat and vibration, and less time system booting and loading programs.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Disadvantages: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○"/>
            </a:pPr>
            <a:r>
              <a:rPr lang="en" sz="18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Lower capacity due to higher cost and no ability to upgrade if soldered onto the motherboard.</a:t>
            </a:r>
            <a:endParaRPr sz="18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B92BD0-E3AF-4F1F-8504-5AE4E5544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4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Optical Drives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5" name="Google Shape;295;p34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Removable storage media often referred to as CD-Roms, DVDs, or Blu-Ray.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Removable drives are mounted on the Linux file system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○"/>
            </a:pPr>
            <a:r>
              <a:rPr lang="en" sz="18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Older distributions mount drives on </a:t>
            </a:r>
            <a:r>
              <a:rPr lang="en" sz="18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/mnt</a:t>
            </a:r>
            <a:endParaRPr sz="1800"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○"/>
            </a:pPr>
            <a:r>
              <a:rPr lang="en" sz="18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Newer distributions mount drives on </a:t>
            </a:r>
            <a:r>
              <a:rPr lang="en" sz="18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/media or /var/run/media</a:t>
            </a:r>
            <a:endParaRPr sz="1800"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146C77-3B7E-4E9F-89ED-CE6E3FD4A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5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Managing Devices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8" name="Google Shape;308;p35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How do Linux distributions manage devices? Are the devices compatible?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devices need software, called </a:t>
            </a:r>
            <a:r>
              <a:rPr lang="en" sz="20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drivers</a:t>
            </a: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that allows them to communicate with the operating system (OS).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2D6AAC-C985-4114-9DF2-95711B23F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6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Video Display Devices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21" name="Google Shape;321;p36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Computers need a video display device to display output to an attached monitor.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Video display devices can be built into or attached to the motherboard, as well as connected through PCI bus. 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9BF057-D1C1-4B21-A676-0451D9FAE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Power Supplies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4" name="Google Shape;334;p37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Devices that convert alternating current (120v, 240v) into direct current that computer uses at various voltages (3.3v, 5v, 12v).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These devices protect the computer from fluctuations in voltage coming from power source. 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Desktop and servers are more vulnerable to power fluctuations than laptop computers, which have an internal battery.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83C0EC-F881-4BF3-B722-F5DAB1999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ctrTitle"/>
          </p:nvPr>
        </p:nvSpPr>
        <p:spPr>
          <a:xfrm>
            <a:off x="570300" y="355409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Hind Medium"/>
                <a:ea typeface="Hind Medium"/>
                <a:cs typeface="Hind Medium"/>
                <a:sym typeface="Hind Medium"/>
              </a:rPr>
              <a:t>4.2 Understanding Computer Hardware</a:t>
            </a: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Hind Medium"/>
                <a:ea typeface="Hind Medium"/>
                <a:cs typeface="Hind Medium"/>
                <a:sym typeface="Hind Medium"/>
              </a:rPr>
              <a:t>Familiarity with the components that go into building desktop and server computers </a:t>
            </a:r>
            <a:endParaRPr sz="2000">
              <a:latin typeface="Hind Medium"/>
              <a:ea typeface="Hind Medium"/>
              <a:cs typeface="Hind Medium"/>
              <a:sym typeface="Hind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3E0FF9-7677-4AF0-A721-76D26FDFE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ctrTitle"/>
          </p:nvPr>
        </p:nvSpPr>
        <p:spPr>
          <a:xfrm>
            <a:off x="0" y="225857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Identifying Hardware and Viewing CPU Information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508C54-86C4-4058-B43B-56D085667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Motherboards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main hardware board in the computer that connects the central processing unit (CPU), random-access memory (RAM) and other components.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communicates via the motherboard or via system buses.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89E2CC-2423-4811-9E5A-A76CD2308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ctrTitle"/>
          </p:nvPr>
        </p:nvSpPr>
        <p:spPr>
          <a:xfrm>
            <a:off x="164850" y="1955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Processors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7962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100"/>
              <a:buFont typeface="Trebuchet MS"/>
              <a:buChar char="●"/>
            </a:pPr>
            <a:r>
              <a:rPr lang="en" sz="2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Central Processing Unit (also known as the CPU or processor) performs the decision and calculations for the Operating System.</a:t>
            </a:r>
            <a:endParaRPr sz="2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99"/>
              </a:buClr>
              <a:buSzPts val="2100"/>
              <a:buFont typeface="Trebuchet MS"/>
              <a:buChar char="●"/>
            </a:pPr>
            <a:r>
              <a:rPr lang="en" sz="2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Connected to other hardware via the motherboard.</a:t>
            </a:r>
            <a:endParaRPr sz="2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99"/>
              </a:buClr>
              <a:buSzPts val="2100"/>
              <a:buFont typeface="Trebuchet MS"/>
              <a:buChar char="●"/>
            </a:pPr>
            <a:r>
              <a:rPr lang="en" sz="2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Multiprocessor = system with more than one CPU.</a:t>
            </a:r>
            <a:endParaRPr sz="2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99"/>
              </a:buClr>
              <a:buSzPts val="2100"/>
              <a:buFont typeface="Trebuchet MS"/>
              <a:buChar char="●"/>
            </a:pPr>
            <a:r>
              <a:rPr lang="en" sz="2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Multi-core = more than one processor on a single chip. </a:t>
            </a:r>
            <a:endParaRPr sz="2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0694" y="2456799"/>
            <a:ext cx="1278074" cy="12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E9DDDC-4D20-4651-ADF6-D44887A00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 txBox="1">
            <a:spLocks noGrp="1"/>
          </p:cNvSpPr>
          <p:nvPr>
            <p:ph type="ctrTitle"/>
          </p:nvPr>
        </p:nvSpPr>
        <p:spPr>
          <a:xfrm>
            <a:off x="164850" y="1955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Processors 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7729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Two main processor types: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x86 (32 bit)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x86_64 (64 bit)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x86 invented in 1978, x86_64 invented in 2000.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X86 is limited to 4GB RAM.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574557-0559-4B38-A954-CE8146BB8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9"/>
          <p:cNvSpPr txBox="1">
            <a:spLocks noGrp="1"/>
          </p:cNvSpPr>
          <p:nvPr>
            <p:ph type="ctrTitle"/>
          </p:nvPr>
        </p:nvSpPr>
        <p:spPr>
          <a:xfrm>
            <a:off x="158400" y="651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Random Access Memory (RAM)</a:t>
            </a:r>
            <a:endParaRPr sz="34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4294967295"/>
          </p:nvPr>
        </p:nvSpPr>
        <p:spPr>
          <a:xfrm>
            <a:off x="235475" y="984324"/>
            <a:ext cx="7021500" cy="376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100"/>
              <a:buFont typeface="Trebuchet MS"/>
              <a:buChar char="●"/>
            </a:pPr>
            <a:r>
              <a:rPr lang="en" sz="21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Access Memory (RAM) is where program and system data is stored.</a:t>
            </a:r>
            <a:endParaRPr sz="21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1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99"/>
              </a:buClr>
              <a:buSzPts val="2100"/>
              <a:buFont typeface="Trebuchet MS"/>
              <a:buChar char="●"/>
            </a:pPr>
            <a:r>
              <a:rPr lang="en" sz="21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Virtual memory (swap space) is a filesystem type or file that is used when available RAM is low.</a:t>
            </a:r>
            <a:endParaRPr sz="21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1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99"/>
              </a:buClr>
              <a:buSzPts val="2100"/>
              <a:buFont typeface="Trebuchet MS"/>
              <a:buChar char="●"/>
            </a:pPr>
            <a:r>
              <a:rPr lang="en" sz="21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2100" dirty="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" sz="21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can display memory utilization. </a:t>
            </a:r>
            <a:endParaRPr sz="21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8AE23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 b="1" dirty="0">
              <a:solidFill>
                <a:srgbClr val="8AE23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 dirty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1425" y="2334175"/>
            <a:ext cx="1562199" cy="156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/>
        </p:nvSpPr>
        <p:spPr>
          <a:xfrm>
            <a:off x="814218" y="3685775"/>
            <a:ext cx="6254491" cy="94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err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dirty="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 dirty="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dirty="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$ free -m                                                   </a:t>
            </a:r>
            <a:endParaRPr sz="1000" dirty="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total       used       free     shared    buffers     cached       </a:t>
            </a:r>
            <a:endParaRPr sz="1000" dirty="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Mem:        128920      56000      72919          0       1181      12110       </a:t>
            </a:r>
            <a:endParaRPr sz="1000" dirty="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-/+ buffers/cache:      42709      86211                                        </a:t>
            </a:r>
            <a:endParaRPr sz="1000" dirty="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Swap:       131050          3     131047      </a:t>
            </a:r>
            <a:endParaRPr sz="1000" dirty="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A6EA43-8FBA-4AA2-A0BF-BC9766CA6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Buses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4294967295"/>
          </p:nvPr>
        </p:nvSpPr>
        <p:spPr>
          <a:xfrm>
            <a:off x="311700" y="913150"/>
            <a:ext cx="7813500" cy="3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 high-speed connection that allows communication between computers or internal components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Peripheral Devices: Devices not directly attached to motherboard 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○"/>
            </a:pPr>
            <a:r>
              <a:rPr lang="en" sz="18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Two common types:</a:t>
            </a:r>
            <a:endParaRPr sz="18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■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Peripheral Component Interconnect (PCI) 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lspci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■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Universal Serial Bus (USB) 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lsusb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8A7BC0-5B33-466F-A9A3-732063FCF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Hard Drives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6" name="Google Shape;256;p31"/>
          <p:cNvSpPr txBox="1">
            <a:spLocks noGrp="1"/>
          </p:cNvSpPr>
          <p:nvPr>
            <p:ph type="body" idx="4294967295"/>
          </p:nvPr>
        </p:nvSpPr>
        <p:spPr>
          <a:xfrm>
            <a:off x="311700" y="1014988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Also called </a:t>
            </a:r>
            <a:r>
              <a:rPr lang="en" sz="20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disk devices</a:t>
            </a:r>
            <a:endParaRPr sz="2000" i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Can be connected directly to motherboard, to PCI or USB.</a:t>
            </a:r>
            <a:endParaRPr sz="2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100"/>
              <a:buFont typeface="Trebuchet MS"/>
              <a:buChar char="●"/>
            </a:pPr>
            <a:r>
              <a:rPr lang="en" sz="2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Are divided into </a:t>
            </a:r>
            <a:r>
              <a:rPr lang="en" sz="21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partitions</a:t>
            </a:r>
            <a:r>
              <a:rPr lang="en" sz="2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which are logical divisions of a hard drive that take large storage space and break it up into smaller chunks. </a:t>
            </a:r>
            <a:endParaRPr sz="2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Two partitioning types: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■"/>
            </a:pPr>
            <a:r>
              <a:rPr lang="en" sz="18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Master Boot Record (MBR) </a:t>
            </a:r>
            <a:endParaRPr sz="18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■"/>
            </a:pPr>
            <a:r>
              <a:rPr lang="en" sz="18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GUID Partitioning Table (GPT)  </a:t>
            </a:r>
            <a:endParaRPr sz="18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A50DED-B6D3-4B32-A57B-12CB8FAC4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Custom 1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Macintosh PowerPoint</Application>
  <PresentationFormat>On-screen Show (16:9)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Trebuchet MS</vt:lpstr>
      <vt:lpstr>Hind Medium</vt:lpstr>
      <vt:lpstr>Hind</vt:lpstr>
      <vt:lpstr>Helvetica Neue</vt:lpstr>
      <vt:lpstr>Arial</vt:lpstr>
      <vt:lpstr>Courier New</vt:lpstr>
      <vt:lpstr>Roboto</vt:lpstr>
      <vt:lpstr>Geometric</vt:lpstr>
      <vt:lpstr>Geometric</vt:lpstr>
      <vt:lpstr>Module 12 Understanding Computer Hardware </vt:lpstr>
      <vt:lpstr>Exam Objective 4.2 Understanding Computer Hardware  Objective Description Familiarity with the components that go into building desktop and server computers  </vt:lpstr>
      <vt:lpstr>Identifying Hardware and Viewing CPU Information</vt:lpstr>
      <vt:lpstr>Motherboards</vt:lpstr>
      <vt:lpstr>Processors</vt:lpstr>
      <vt:lpstr>Processors </vt:lpstr>
      <vt:lpstr>Random Access Memory (RAM)</vt:lpstr>
      <vt:lpstr>Buses</vt:lpstr>
      <vt:lpstr>Hard Drives</vt:lpstr>
      <vt:lpstr>Boot Records</vt:lpstr>
      <vt:lpstr>Solid State Disks</vt:lpstr>
      <vt:lpstr>Optical Drives</vt:lpstr>
      <vt:lpstr>Managing Devices</vt:lpstr>
      <vt:lpstr>Video Display Devices</vt:lpstr>
      <vt:lpstr>Power Supplies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12 Understanding Computer Hardware </dc:title>
  <cp:lastModifiedBy>Madjida Garcia</cp:lastModifiedBy>
  <cp:revision>2</cp:revision>
  <dcterms:modified xsi:type="dcterms:W3CDTF">2019-03-01T02:18:44Z</dcterms:modified>
</cp:coreProperties>
</file>