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Helvetica Neue" panose="02000503000000020004" pitchFamily="2" charset="0"/>
      <p:regular r:id="rId29"/>
      <p:bold r:id="rId30"/>
      <p:italic r:id="rId31"/>
      <p:boldItalic r:id="rId32"/>
    </p:embeddedFont>
    <p:embeddedFont>
      <p:font typeface="Hind" panose="02000000000000000000" pitchFamily="2" charset="77"/>
      <p:regular r:id="rId33"/>
      <p:bold r:id="rId34"/>
    </p:embeddedFont>
    <p:embeddedFont>
      <p:font typeface="Hind Medium" panose="02000000000000000000" pitchFamily="2" charset="77"/>
      <p:regular r:id="rId35"/>
      <p:bold r:id="rId36"/>
    </p:embeddedFont>
    <p:embeddedFont>
      <p:font typeface="Quattrocento Sans" panose="020B0502050000020003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Trebuchet MS" panose="020B070302020209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97ea1f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a97ea1f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e72f157d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4de72f157d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de72f157d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4de72f157d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de72f157d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4de72f157d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de72f157d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4de72f157d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de72f157d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4de72f157d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de72f157d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4de72f157d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e72f157d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4de72f157d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de72f157d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4de72f157d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de72f157d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4de72f157d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de72f157d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4de72f157d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e72f15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de72f15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de72f157d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4de72f157d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de72f157d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4de72f157d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97ea1f1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a97ea1f1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97ea1f1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a97ea1f1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e72f157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4de72f157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e72f157d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4de72f157d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de72f157d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4de72f157d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de72f157d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4de72f157d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e72f157d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4de72f157d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0" y="23796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Module 13</a:t>
            </a: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Where Data is Stored</a:t>
            </a: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317C0B-1F2D-41F9-9584-72184D854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Process Hierarchy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4294967295"/>
          </p:nvPr>
        </p:nvSpPr>
        <p:spPr>
          <a:xfrm>
            <a:off x="127600" y="1290713"/>
            <a:ext cx="8520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Processes can be mapped into a “tree” which can be viewed with 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pstree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672850" y="2346850"/>
            <a:ext cx="7430100" cy="203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pstree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init-+-cron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‌</a:t>
            </a:r>
            <a:r>
              <a:rPr lang="en" sz="1000">
                <a:solidFill>
                  <a:srgbClr val="EEEEE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⁠</a:t>
            </a:r>
            <a:r>
              <a:rPr lang="en" sz="10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​​</a:t>
            </a:r>
            <a:r>
              <a:rPr lang="en" sz="1000">
                <a:solidFill>
                  <a:srgbClr val="EEEEE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⁠</a:t>
            </a:r>
            <a:r>
              <a:rPr lang="en" sz="10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​ 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|-login---bash---pstree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|-named---18*[{named}]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|-rsyslogd---2*[{rsyslogd}]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`-sshd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6905D4-E579-4A88-947D-FEEF05C74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 txBox="1">
            <a:spLocks noGrp="1"/>
          </p:cNvSpPr>
          <p:nvPr>
            <p:ph type="ctrTitle"/>
          </p:nvPr>
        </p:nvSpPr>
        <p:spPr>
          <a:xfrm>
            <a:off x="59425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Viewing Process Snapshot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4294967295"/>
          </p:nvPr>
        </p:nvSpPr>
        <p:spPr>
          <a:xfrm>
            <a:off x="127600" y="1290713"/>
            <a:ext cx="8520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Another way of viewing processes is with the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By default,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will only show running processes.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can also be used with 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commands to filter processes displayed: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635950" y="3317275"/>
            <a:ext cx="7201800" cy="618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ps -e | grep firefox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6090 pts/0    00:00:07 firefox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A14E17-3DD0-42F3-B3F4-B874F496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 txBox="1">
            <a:spLocks noGrp="1"/>
          </p:cNvSpPr>
          <p:nvPr>
            <p:ph type="ctrTitle"/>
          </p:nvPr>
        </p:nvSpPr>
        <p:spPr>
          <a:xfrm>
            <a:off x="74150" y="768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Viewing Processes in Real Time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4294967295"/>
          </p:nvPr>
        </p:nvSpPr>
        <p:spPr>
          <a:xfrm>
            <a:off x="118025" y="1110200"/>
            <a:ext cx="8337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has a dynamic, screen-based interface that will </a:t>
            </a:r>
            <a:r>
              <a:rPr lang="en" sz="1400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regularly update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the output of running processes.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584300" y="2191425"/>
            <a:ext cx="7201800" cy="2615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top - 16:58:13 up 26 days, 19:15,  1 user,  load average: 0.60, 0.74, 0.60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Tasks:   8 total,   1 running,   7 sleeping,   0 stopped,   0 zombie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Cpu(s):  6.0%us,  2.5%sy,  0.0%ni, 90.2%id,  0.0%wa,  1.1%hi,  0.2%si,  0.0%st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Mem:  32953528k total, 28126272k used,  4827256k free,     4136k buffers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Swap:        0k total,        0k used,        0k free, 22941192k cached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NI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VIRT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SHR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%CPU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%MEM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TIME+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1 root      20   0 17872 2892 2640 S    0  0.0   0:00.02 init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17 syslog    20   0  171m 2768 2392 S    0  0.0   0:00.20 rsyslogd       </a:t>
            </a:r>
            <a:endParaRPr sz="10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584300" y="1801625"/>
            <a:ext cx="7201800" cy="29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top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17819-029C-47B5-9450-67E31BA0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840589"/>
            <a:ext cx="1534843" cy="1301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 txBox="1">
            <a:spLocks noGrp="1"/>
          </p:cNvSpPr>
          <p:nvPr>
            <p:ph type="ctrTitle"/>
          </p:nvPr>
        </p:nvSpPr>
        <p:spPr>
          <a:xfrm>
            <a:off x="97050" y="791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Viewing Memory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475" y="4475500"/>
            <a:ext cx="1478599" cy="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575" y="4635200"/>
            <a:ext cx="959499" cy="2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>
            <a:spLocks noGrp="1"/>
          </p:cNvSpPr>
          <p:nvPr>
            <p:ph type="body" idx="4294967295"/>
          </p:nvPr>
        </p:nvSpPr>
        <p:spPr>
          <a:xfrm>
            <a:off x="174025" y="1078700"/>
            <a:ext cx="8520600" cy="3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view a snapshot of the memory used at that moment, use the </a:t>
            </a:r>
            <a:r>
              <a:rPr lang="en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command: 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output above explained: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■"/>
            </a:pPr>
            <a:r>
              <a:rPr lang="en" dirty="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Mem: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the statistics for physical memory on the system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■"/>
            </a:pPr>
            <a:r>
              <a:rPr lang="en" dirty="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-/+ buffers/cache: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the physical memory minus memory used by the kernel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■"/>
            </a:pPr>
            <a:r>
              <a:rPr lang="en" dirty="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virtual memory		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808975" y="1884138"/>
            <a:ext cx="7250700" cy="137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free         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total       used       free     shared    buffers     cached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Mem:      32953528   26171772    6781756          0       4136   22660364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-/+ buffers/cache:    3507272   29446256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Swap:            0          0          0  </a:t>
            </a: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726E9F-9388-453E-B253-CA25D2A65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8" y="4799289"/>
            <a:ext cx="1859720" cy="1577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Log Files 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5" name="Google Shape;295;p36"/>
          <p:cNvSpPr txBox="1">
            <a:spLocks noGrp="1"/>
          </p:cNvSpPr>
          <p:nvPr>
            <p:ph type="body" idx="4294967295"/>
          </p:nvPr>
        </p:nvSpPr>
        <p:spPr>
          <a:xfrm>
            <a:off x="127600" y="1290713"/>
            <a:ext cx="8520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Processes running on a system produce output that describes what the process is doing.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Some output goes to the terminal, however other output is not seen in the terminal and gets written to files as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log messages (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log data)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instead.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Some processes log data by default, while others use a daemon to log data.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 of daemons include;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syslogd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klogd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rsyslogd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journald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Log files are placed under 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/var/log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directory.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307E70-4D32-409A-ACD4-4C5D6262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Log Files 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4294967295"/>
          </p:nvPr>
        </p:nvSpPr>
        <p:spPr>
          <a:xfrm>
            <a:off x="127600" y="1071013"/>
            <a:ext cx="8520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view log files: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or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journalctl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files are </a:t>
            </a:r>
            <a:r>
              <a:rPr lang="en" i="1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rotated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meaning older log files are renamed and replaced with newer log files.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log files contain text, which can be viewed safely with many tools. Other files such as the 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/var/log/btmp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 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/var/log/wtmp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files contain binary. Use 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to view binary log files. 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B4234B-0B5B-4472-88C1-FD9966EDA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 txBox="1">
            <a:spLocks noGrp="1"/>
          </p:cNvSpPr>
          <p:nvPr>
            <p:ph type="ctrTitle"/>
          </p:nvPr>
        </p:nvSpPr>
        <p:spPr>
          <a:xfrm>
            <a:off x="127600" y="491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Kernel Messages 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1" name="Google Shape;321;p38"/>
          <p:cNvSpPr txBox="1">
            <a:spLocks noGrp="1"/>
          </p:cNvSpPr>
          <p:nvPr>
            <p:ph type="body" idx="4294967295"/>
          </p:nvPr>
        </p:nvSpPr>
        <p:spPr>
          <a:xfrm>
            <a:off x="127600" y="963250"/>
            <a:ext cx="8520600" cy="3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Kernel messages can be found in the following files: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/var/log/dmesg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- contains the kernel messages that were produced during system startup.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/var/log/messages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- will contain kernel messages that are produced as the system is running.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view messages generated by the kernel, use 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dmesg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command. To filter the output, use a pipe with 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command: 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736600" y="3557850"/>
            <a:ext cx="7004100" cy="1085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dmesg | grep -i usb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usbcore: registered new interface driver usbfs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usbcore: registered new interface driver hub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usbcore: registered new device driver usb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BAB886-98C2-416E-904A-F44B97994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ctrTitle"/>
          </p:nvPr>
        </p:nvSpPr>
        <p:spPr>
          <a:xfrm>
            <a:off x="0" y="2762997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Filesystem Hierarchy Standard</a:t>
            </a: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28" name="Google Shape;3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CB2636-828A-4EA5-BB18-F23ACB7D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 txBox="1">
            <a:spLocks noGrp="1"/>
          </p:cNvSpPr>
          <p:nvPr>
            <p:ph type="ctrTitle"/>
          </p:nvPr>
        </p:nvSpPr>
        <p:spPr>
          <a:xfrm>
            <a:off x="127600" y="873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Filesystem Hierarchy Standard</a:t>
            </a:r>
            <a:endParaRPr sz="32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40"/>
          <p:cNvSpPr txBox="1">
            <a:spLocks noGrp="1"/>
          </p:cNvSpPr>
          <p:nvPr>
            <p:ph type="body" idx="4294967295"/>
          </p:nvPr>
        </p:nvSpPr>
        <p:spPr>
          <a:xfrm>
            <a:off x="127600" y="1028600"/>
            <a:ext cx="8397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Filesystem Hierarchy Standard (FHS)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a set of standards supported by the Linux Foundation.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FHS categorizes system directories as: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Shareable / Not shareable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Static / Variable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FHS standard defines four hierarchies of directories used in organizing the files of the filesystem: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Top-level hierarchy: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Second-level hierarchy: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/usr</a:t>
            </a:r>
            <a:endParaRPr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Third-level hierarchy: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/usr/local</a:t>
            </a:r>
            <a:endParaRPr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Fourth-level hierarchy: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</a:t>
            </a:r>
            <a:endParaRPr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B9901-5956-4EE1-903D-24672370A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94042"/>
            <a:ext cx="1921597" cy="1629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 txBox="1">
            <a:spLocks noGrp="1"/>
          </p:cNvSpPr>
          <p:nvPr>
            <p:ph type="ctrTitle"/>
          </p:nvPr>
        </p:nvSpPr>
        <p:spPr>
          <a:xfrm>
            <a:off x="127600" y="568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Organization Within the Filesystem Hierarchy </a:t>
            </a:r>
            <a:endParaRPr sz="24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0" name="Google Shape;360;p41"/>
          <p:cNvSpPr txBox="1">
            <a:spLocks noGrp="1"/>
          </p:cNvSpPr>
          <p:nvPr>
            <p:ph type="body" idx="4294967295"/>
          </p:nvPr>
        </p:nvSpPr>
        <p:spPr>
          <a:xfrm>
            <a:off x="127600" y="1028600"/>
            <a:ext cx="83976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 and Home Directories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directory will typically have a directory underneath it for each user account.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Directories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Contains the programs that users and administrators execute to start processes or applications running on the system.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Includes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/bin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/usr/bin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/usr/local/bin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other non-user specific directories.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Root Restricted Binaries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sbin directories are primarily intended to be used by the system administrator (the root user) and include: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Courier New"/>
              <a:buChar char="○"/>
            </a:pP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/sbin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/usr/sbin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and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/usr/local/sbin</a:t>
            </a:r>
            <a:b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C2B96-34B6-44D0-83D3-A5A2EC14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570300" y="281649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4.3 Where Data is Stored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Where various types of information are stored on a Linux system.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8C93F8-E831-43AA-8ED5-B1934EF1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2"/>
          <p:cNvSpPr txBox="1">
            <a:spLocks noGrp="1"/>
          </p:cNvSpPr>
          <p:nvPr>
            <p:ph type="ctrTitle"/>
          </p:nvPr>
        </p:nvSpPr>
        <p:spPr>
          <a:xfrm>
            <a:off x="127600" y="873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Organization Within the Filesystem Hierarchy </a:t>
            </a:r>
            <a:endParaRPr sz="24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3" name="Google Shape;373;p42"/>
          <p:cNvSpPr txBox="1">
            <a:spLocks noGrp="1"/>
          </p:cNvSpPr>
          <p:nvPr>
            <p:ph type="body" idx="4294967295"/>
          </p:nvPr>
        </p:nvSpPr>
        <p:spPr>
          <a:xfrm>
            <a:off x="127600" y="1028600"/>
            <a:ext cx="8397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Application Directories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Microsoft Windows - Applications files are installed in a single subdirectory under the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C:\Program Files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directory.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Linux - Applications may have files in multiple directories spread out throughout the Linux filesystem.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view list of application files, use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dpkg -L packagename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(Debian) and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rpm -ql packagename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(Red Hat).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Library Directories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Files which contain code that is shared between multiple programs.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Commonly use file extension of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.so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 include: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/lib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/lib64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/usr/lib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/usr/lib64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/usr/local/lib</a:t>
            </a:r>
            <a:endParaRPr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1A894-F01A-4B62-BEB9-92F1C788B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3"/>
          <p:cNvSpPr txBox="1">
            <a:spLocks noGrp="1"/>
          </p:cNvSpPr>
          <p:nvPr>
            <p:ph type="ctrTitle"/>
          </p:nvPr>
        </p:nvSpPr>
        <p:spPr>
          <a:xfrm>
            <a:off x="127600" y="873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Organization Within the Filesystem Hierarchy </a:t>
            </a:r>
            <a:endParaRPr sz="24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6" name="Google Shape;386;p43"/>
          <p:cNvSpPr txBox="1">
            <a:spLocks noGrp="1"/>
          </p:cNvSpPr>
          <p:nvPr>
            <p:ph type="body" idx="4294967295"/>
          </p:nvPr>
        </p:nvSpPr>
        <p:spPr>
          <a:xfrm>
            <a:off x="127600" y="1028600"/>
            <a:ext cx="8397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Data Directories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directory and many of its subdirectories can contain data that will change frequently.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 include: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/var/mail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/var/spool/mail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/var/spool/cups</a:t>
            </a:r>
            <a:endParaRPr sz="1600"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C68BE-5AAE-47C5-8F5B-BB5C3085C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0" y="23796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Introduction</a:t>
            </a:r>
            <a:endParaRPr dirty="0">
              <a:latin typeface="Hind Medium"/>
              <a:ea typeface="Hind Medium"/>
              <a:cs typeface="Hind Medium"/>
              <a:sym typeface="Hind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30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2492B2-592B-4CC5-AFBB-90D3E986F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FSH and Processes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294967295"/>
          </p:nvPr>
        </p:nvSpPr>
        <p:spPr>
          <a:xfrm>
            <a:off x="243550" y="115706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 typical Linux system has thousands of files. The </a:t>
            </a: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Filesystem Hierarchy Standard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(FHS)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provides a guideline for distributions on how to organize these files.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Linux kernel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is the core of the GNU/Linux operating system. It is important to understand the  role of the Linux kernel and how it both processes and provides information about the system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how to view running processes with the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other commands. 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of how the system records or logs messages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6590A9-7371-4989-A6C2-7D0EBABB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ctrTitle"/>
          </p:nvPr>
        </p:nvSpPr>
        <p:spPr>
          <a:xfrm>
            <a:off x="-48126" y="2625422"/>
            <a:ext cx="9192126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Linux Kernel Processes</a:t>
            </a: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54F794-1B46-4E18-B4CE-FF7053026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/>
          </p:nvPr>
        </p:nvSpPr>
        <p:spPr>
          <a:xfrm>
            <a:off x="127600" y="634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Kernel Processes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4294967295"/>
          </p:nvPr>
        </p:nvSpPr>
        <p:spPr>
          <a:xfrm>
            <a:off x="127600" y="90223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 key function of the Linux kernel is to </a:t>
            </a:r>
            <a:r>
              <a:rPr lang="en" sz="1600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processes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kernel accepts commands and manages processes that carry out those commands.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kernel gives commands </a:t>
            </a:r>
            <a:r>
              <a:rPr lang="en" sz="16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to devices like memory, disks, network interfaces, keyboards, mice, monitors and more.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kernel also provides access to information about active processes through a </a:t>
            </a:r>
            <a:r>
              <a:rPr lang="en" sz="16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pseudo filesystem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that is visible under the 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/proc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directory. Other pseudo filesystems include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/dev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/sys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which give information about hardware devices.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645850" y="3961825"/>
            <a:ext cx="7185600" cy="564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Pseudo filesystems are ones that appear to be real files on disk, but exist only in memory.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582FD9-4838-4F1F-8AF0-15E55A77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/proc Directory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4294967295"/>
          </p:nvPr>
        </p:nvSpPr>
        <p:spPr>
          <a:xfrm>
            <a:off x="311700" y="1050088"/>
            <a:ext cx="8520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/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directory not only contains information about processes (as name “proc” suggests), but also provides information about </a:t>
            </a:r>
            <a:r>
              <a:rPr lang="en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hardware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kernel configuration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output shows a variety of named and numbered directories: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866675" y="2922750"/>
            <a:ext cx="7284000" cy="1251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/proc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cpuinfo      </a:t>
            </a:r>
            <a:r>
              <a:rPr lang="en" sz="10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irq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modules       </a:t>
            </a:r>
            <a:r>
              <a:rPr lang="en" sz="10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crypto       kallsyms     </a:t>
            </a:r>
            <a:r>
              <a:rPr lang="en" sz="1000">
                <a:solidFill>
                  <a:srgbClr val="34E2E2"/>
                </a:solidFill>
                <a:latin typeface="Courier New"/>
                <a:ea typeface="Courier New"/>
                <a:cs typeface="Courier New"/>
                <a:sym typeface="Courier New"/>
              </a:rPr>
              <a:t>mounts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sysrq-trigger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devices      </a:t>
            </a:r>
            <a:r>
              <a:rPr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kcore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mtrr          </a:t>
            </a:r>
            <a:r>
              <a:rPr lang="en" sz="10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sysvipc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diskstats    key-users    </a:t>
            </a:r>
            <a:r>
              <a:rPr lang="en" sz="1000">
                <a:solidFill>
                  <a:srgbClr val="34E2E2"/>
                </a:solidFill>
                <a:latin typeface="Courier New"/>
                <a:ea typeface="Courier New"/>
                <a:cs typeface="Courier New"/>
                <a:sym typeface="Courier New"/>
              </a:rPr>
              <a:t>net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34E2E2"/>
                </a:solidFill>
                <a:latin typeface="Courier New"/>
                <a:ea typeface="Courier New"/>
                <a:cs typeface="Courier New"/>
                <a:sym typeface="Courier New"/>
              </a:rPr>
              <a:t>thread-self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F30715-7512-454A-80F6-2AF24A1FB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/proc Directory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4294967295"/>
          </p:nvPr>
        </p:nvSpPr>
        <p:spPr>
          <a:xfrm>
            <a:off x="204575" y="1244838"/>
            <a:ext cx="8520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Some of the commands that read from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/proc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include;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mount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unmount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also important regular files in 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/proc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directory such as: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/proc/cmdline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Contains information passed to kernel during boot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/proc/ meminfo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Contains information about kernel memory usage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/proc/modules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Contains list of modules loaded into the kernel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021FEB-6459-455C-93D8-442D8DBDE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Process Hierarchy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4294967295"/>
          </p:nvPr>
        </p:nvSpPr>
        <p:spPr>
          <a:xfrm>
            <a:off x="127600" y="1290713"/>
            <a:ext cx="8520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 kernel finishes loading during boot, it starts the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init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process and assigns it a PID of 1.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process then starts other system processes and assigns a PID in sequential order. 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When one process starts another process, the first process is called a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parent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 The second process is called a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child process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F0D449-A6C6-47A7-9F5A-EC3CB5DAB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Microsoft Macintosh PowerPoint</Application>
  <PresentationFormat>On-screen Show (16:9)</PresentationFormat>
  <Paragraphs>221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Trebuchet MS</vt:lpstr>
      <vt:lpstr>Cambria</vt:lpstr>
      <vt:lpstr>Hind Medium</vt:lpstr>
      <vt:lpstr>Quattrocento Sans</vt:lpstr>
      <vt:lpstr>Hind</vt:lpstr>
      <vt:lpstr>Helvetica Neue</vt:lpstr>
      <vt:lpstr>Arial</vt:lpstr>
      <vt:lpstr>Courier New</vt:lpstr>
      <vt:lpstr>Roboto</vt:lpstr>
      <vt:lpstr>Simple Light</vt:lpstr>
      <vt:lpstr>Geometric</vt:lpstr>
      <vt:lpstr>Module 13 Where Data is Stored </vt:lpstr>
      <vt:lpstr>Exam Objective 4.3 Where Data is Stored  Objective Description Where various types of information are stored on a Linux system.</vt:lpstr>
      <vt:lpstr>Introduction </vt:lpstr>
      <vt:lpstr>FSH and Processes</vt:lpstr>
      <vt:lpstr>Linux Kernel Processes </vt:lpstr>
      <vt:lpstr>Kernel Processes</vt:lpstr>
      <vt:lpstr>The /proc Directory</vt:lpstr>
      <vt:lpstr>The /proc Directory</vt:lpstr>
      <vt:lpstr>Process Hierarchy</vt:lpstr>
      <vt:lpstr>Process Hierarchy</vt:lpstr>
      <vt:lpstr>Viewing Process Snapshot</vt:lpstr>
      <vt:lpstr>Viewing Processes in Real Time</vt:lpstr>
      <vt:lpstr>Viewing Memory</vt:lpstr>
      <vt:lpstr>Log Files </vt:lpstr>
      <vt:lpstr>Log Files </vt:lpstr>
      <vt:lpstr>Kernel Messages </vt:lpstr>
      <vt:lpstr>Filesystem Hierarchy Standard </vt:lpstr>
      <vt:lpstr>Filesystem Hierarchy Standard</vt:lpstr>
      <vt:lpstr>Organization Within the Filesystem Hierarchy </vt:lpstr>
      <vt:lpstr>Organization Within the Filesystem Hierarchy </vt:lpstr>
      <vt:lpstr>Organization Within the Filesystem Hierarchy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13 Where Data is Stored </dc:title>
  <cp:lastModifiedBy>Madjida Garcia</cp:lastModifiedBy>
  <cp:revision>2</cp:revision>
  <dcterms:modified xsi:type="dcterms:W3CDTF">2019-03-01T02:19:21Z</dcterms:modified>
</cp:coreProperties>
</file>