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  <p:sldMasterId id="2147483669" r:id="rId2"/>
  </p:sldMasterIdLst>
  <p:notesMasterIdLst>
    <p:notesMasterId r:id="rId2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Helvetica Neue" panose="020B0604020202020204" charset="0"/>
      <p:regular r:id="rId34"/>
      <p:bold r:id="rId35"/>
      <p:italic r:id="rId36"/>
      <p:boldItalic r:id="rId37"/>
    </p:embeddedFont>
    <p:embeddedFont>
      <p:font typeface="Hind" panose="02000000000000000000" pitchFamily="50" charset="0"/>
      <p:regular r:id="rId38"/>
      <p:bold r:id="rId39"/>
    </p:embeddedFont>
    <p:embeddedFont>
      <p:font typeface="Hind Medium" panose="02000000000000000000" pitchFamily="50" charset="0"/>
      <p:regular r:id="rId40"/>
      <p:bold r:id="rId41"/>
    </p:embeddedFont>
    <p:embeddedFont>
      <p:font typeface="Roboto" panose="02000000000000000000" pitchFamily="2" charset="0"/>
      <p:regular r:id="rId42"/>
      <p:bold r:id="rId43"/>
      <p:italic r:id="rId44"/>
      <p:boldItalic r:id="rId45"/>
    </p:embeddedFont>
    <p:embeddedFont>
      <p:font typeface="Trebuchet MS" panose="020B0603020202020204" pitchFamily="34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76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0.fntdata"/><Relationship Id="rId21" Type="http://schemas.openxmlformats.org/officeDocument/2006/relationships/slide" Target="slides/slide19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font" Target="fonts/font18.fntdata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font" Target="fonts/font19.fntdata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font" Target="fonts/font17.fntdata"/><Relationship Id="rId20" Type="http://schemas.openxmlformats.org/officeDocument/2006/relationships/slide" Target="slides/slide18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7.fntdata"/><Relationship Id="rId49" Type="http://schemas.openxmlformats.org/officeDocument/2006/relationships/font" Target="fonts/font2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fa25f5d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4fa25f5d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fa25f5dea_0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g4fa25f5dea_0_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4fa25f5dea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g4fa25f5dea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4fa25f5dea_0_3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9" name="Google Shape;259;g4fa25f5dea_0_3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4fa25f5dea_0_3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g4fa25f5dea_0_3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4fa25f5dea_0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g4fa25f5dea_0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5042228995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3" name="Google Shape;303;g5042228995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504222899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6" name="Google Shape;316;g504222899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5042228995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3" name="Google Shape;333;g5042228995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504222899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g504222899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504222899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9" name="Google Shape;359;g504222899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fa25f5dea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4fa25f5dea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5042228995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4" name="Google Shape;374;g5042228995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5042228995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6" name="Google Shape;386;g5042228995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5042228995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9" name="Google Shape;399;g5042228995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5042228995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5" name="Google Shape;415;g5042228995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5042228995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9" name="Google Shape;429;g5042228995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5042228995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1" name="Google Shape;441;g5042228995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5042228995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5" name="Google Shape;455;g5042228995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fa25f5dea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4fa25f5dea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fa25f5dea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4fa25f5dea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fa25f5dea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g4fa25f5dea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fa25f5dea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g4fa25f5dea_0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fa25f5dea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g4fa25f5dea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fa25f5dea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g4fa25f5dea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4fa25f5dea_0_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g4fa25f5dea_0_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DG Themed_Geo" type="title">
  <p:cSld name="TITLE">
    <p:bg>
      <p:bgPr>
        <a:solidFill>
          <a:srgbClr val="005B99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16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63" name="Google Shape;63;p16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6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6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6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6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9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82" name="Google Shape;82;p19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9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9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9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9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" name="Google Shape;91;p2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2" name="Google Shape;92;p20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2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01" name="Google Shape;101;p2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" name="Google Shape;106;p22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107" name="Google Shape;107;p22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0975" y="4470425"/>
            <a:ext cx="1478599" cy="45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3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3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3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3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3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3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3"/>
          <p:cNvSpPr txBox="1">
            <a:spLocks noGrp="1"/>
          </p:cNvSpPr>
          <p:nvPr>
            <p:ph type="ctrTitle"/>
          </p:nvPr>
        </p:nvSpPr>
        <p:spPr>
          <a:xfrm>
            <a:off x="0" y="2152347"/>
            <a:ext cx="91440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Hind"/>
                <a:ea typeface="Hind"/>
                <a:cs typeface="Hind"/>
                <a:sym typeface="Hind"/>
              </a:rPr>
              <a:t>Module 06</a:t>
            </a:r>
            <a:endParaRPr b="1" dirty="0">
              <a:latin typeface="Hind"/>
              <a:ea typeface="Hind"/>
              <a:cs typeface="Hind"/>
              <a:sym typeface="Hi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Hind"/>
                <a:ea typeface="Hind"/>
                <a:cs typeface="Hind"/>
                <a:sym typeface="Hind"/>
              </a:rPr>
              <a:t>Getting Help</a:t>
            </a:r>
            <a:endParaRPr b="1" dirty="0">
              <a:latin typeface="Hind"/>
              <a:ea typeface="Hind"/>
              <a:cs typeface="Hind"/>
              <a:sym typeface="Hi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2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2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32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2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32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2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2"/>
          <p:cNvSpPr txBox="1">
            <a:spLocks noGrp="1"/>
          </p:cNvSpPr>
          <p:nvPr>
            <p:ph type="title" idx="4294967295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Man Page Sections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40" name="Google Shape;240;p32"/>
          <p:cNvSpPr txBox="1">
            <a:spLocks noGrp="1"/>
          </p:cNvSpPr>
          <p:nvPr>
            <p:ph type="body" idx="4294967295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○"/>
            </a:pPr>
            <a:r>
              <a:rPr lang="en" sz="16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DESCRIPTION</a:t>
            </a:r>
            <a:r>
              <a:rPr lang="en" sz="1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 Provides a more detailed description of the command.</a:t>
            </a: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○"/>
            </a:pPr>
            <a:r>
              <a:rPr lang="en" sz="16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OPTIONS</a:t>
            </a:r>
            <a:r>
              <a:rPr lang="en" sz="1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r>
              <a:rPr lang="en" sz="16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Lists the options for the command as well as a description of how they are used</a:t>
            </a: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	</a:t>
            </a:r>
            <a:endParaRPr sz="14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1" name="Google Shape;241;p32"/>
          <p:cNvSpPr/>
          <p:nvPr/>
        </p:nvSpPr>
        <p:spPr>
          <a:xfrm>
            <a:off x="1332150" y="1793975"/>
            <a:ext cx="6479700" cy="8358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DESCRIPTION</a:t>
            </a:r>
            <a:r>
              <a:rPr lang="en" sz="1000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                   </a:t>
            </a:r>
            <a:endParaRPr sz="1000">
              <a:solidFill>
                <a:srgbClr val="F0F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       List  information  about  the FILEs (the current directory by default).  </a:t>
            </a:r>
            <a:endParaRPr sz="1000">
              <a:solidFill>
                <a:srgbClr val="F0F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       Sort entries alphabetically if none of </a:t>
            </a:r>
            <a:r>
              <a:rPr lang="en" sz="1000" b="1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-cftuvSUX</a:t>
            </a:r>
            <a:r>
              <a:rPr lang="en" sz="1000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 nor </a:t>
            </a:r>
            <a:r>
              <a:rPr lang="en" sz="1000" b="1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--sort</a:t>
            </a:r>
            <a:r>
              <a:rPr lang="en" sz="1000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  is  speci-  </a:t>
            </a:r>
            <a:endParaRPr sz="1000">
              <a:solidFill>
                <a:srgbClr val="F0F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       fied.   </a:t>
            </a:r>
            <a:endParaRPr sz="1100" b="1">
              <a:solidFill>
                <a:srgbClr val="F0F0F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2" name="Google Shape;242;p32"/>
          <p:cNvSpPr/>
          <p:nvPr/>
        </p:nvSpPr>
        <p:spPr>
          <a:xfrm>
            <a:off x="1302150" y="3405950"/>
            <a:ext cx="6539700" cy="14643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-a</a:t>
            </a:r>
            <a:r>
              <a:rPr lang="en" sz="1100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 b="1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--all</a:t>
            </a:r>
            <a:r>
              <a:rPr lang="en" sz="1100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              </a:t>
            </a:r>
            <a:endParaRPr sz="1100">
              <a:solidFill>
                <a:srgbClr val="F0F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do not ignore entries starting with .  </a:t>
            </a:r>
            <a:endParaRPr sz="1100">
              <a:solidFill>
                <a:srgbClr val="F0F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F0F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 b="1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-A</a:t>
            </a:r>
            <a:r>
              <a:rPr lang="en" sz="1100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 b="1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--almost-all</a:t>
            </a:r>
            <a:r>
              <a:rPr lang="en" sz="1100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       </a:t>
            </a:r>
            <a:endParaRPr sz="1100">
              <a:solidFill>
                <a:srgbClr val="F0F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do not list implied . and ..                                      </a:t>
            </a:r>
            <a:endParaRPr sz="1100">
              <a:solidFill>
                <a:srgbClr val="F0F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                              </a:t>
            </a:r>
            <a:endParaRPr sz="1100">
              <a:solidFill>
                <a:srgbClr val="F0F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 b="1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--author</a:t>
            </a:r>
            <a:r>
              <a:rPr lang="en" sz="1100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               </a:t>
            </a:r>
            <a:endParaRPr sz="1100">
              <a:solidFill>
                <a:srgbClr val="F0F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with </a:t>
            </a:r>
            <a:r>
              <a:rPr lang="en" sz="1100" b="1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-l</a:t>
            </a:r>
            <a:r>
              <a:rPr lang="en" sz="1100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, print the author of each file   </a:t>
            </a:r>
            <a:r>
              <a:rPr lang="en" sz="1000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100" b="1">
              <a:solidFill>
                <a:srgbClr val="F0F0F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8D2DC5B-7EA4-445E-A208-8AD863D74E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27" y="4867688"/>
            <a:ext cx="1593300" cy="13511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3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33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33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33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33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3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33"/>
          <p:cNvSpPr txBox="1">
            <a:spLocks noGrp="1"/>
          </p:cNvSpPr>
          <p:nvPr>
            <p:ph type="title" idx="4294967295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Man Page Sections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55" name="Google Shape;255;p33"/>
          <p:cNvSpPr txBox="1">
            <a:spLocks noGrp="1"/>
          </p:cNvSpPr>
          <p:nvPr>
            <p:ph type="body" idx="4294967295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○"/>
            </a:pPr>
            <a:r>
              <a:rPr lang="en" sz="1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FILES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 Provides a more detailed description of the command.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○"/>
            </a:pPr>
            <a:r>
              <a:rPr lang="en" sz="1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AUTHOR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Provides the name of the person who created the man page and (sometimes) how to contact the person.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	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6" name="Google Shape;256;p33"/>
          <p:cNvSpPr/>
          <p:nvPr/>
        </p:nvSpPr>
        <p:spPr>
          <a:xfrm>
            <a:off x="1302150" y="2680850"/>
            <a:ext cx="6539700" cy="14643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 b="1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-a</a:t>
            </a:r>
            <a:r>
              <a:rPr lang="en" sz="1100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 b="1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--all</a:t>
            </a:r>
            <a:r>
              <a:rPr lang="en" sz="1100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              </a:t>
            </a:r>
            <a:endParaRPr sz="1100">
              <a:solidFill>
                <a:srgbClr val="F0F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do not ignore entries starting with .  </a:t>
            </a:r>
            <a:endParaRPr sz="1100">
              <a:solidFill>
                <a:srgbClr val="F0F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F0F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 b="1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-A</a:t>
            </a:r>
            <a:r>
              <a:rPr lang="en" sz="1100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 b="1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--almost-all</a:t>
            </a:r>
            <a:r>
              <a:rPr lang="en" sz="1100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       </a:t>
            </a:r>
            <a:endParaRPr sz="1100">
              <a:solidFill>
                <a:srgbClr val="F0F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do not list implied . and ..                                      </a:t>
            </a:r>
            <a:endParaRPr sz="1100">
              <a:solidFill>
                <a:srgbClr val="F0F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                              </a:t>
            </a:r>
            <a:endParaRPr sz="1100">
              <a:solidFill>
                <a:srgbClr val="F0F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 b="1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--author</a:t>
            </a:r>
            <a:r>
              <a:rPr lang="en" sz="1100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               </a:t>
            </a:r>
            <a:endParaRPr sz="1100">
              <a:solidFill>
                <a:srgbClr val="F0F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with </a:t>
            </a:r>
            <a:r>
              <a:rPr lang="en" sz="1100" b="1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-l</a:t>
            </a:r>
            <a:r>
              <a:rPr lang="en" sz="1100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, print the author of each file   </a:t>
            </a:r>
            <a:r>
              <a:rPr lang="en" sz="1000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100" b="1">
              <a:solidFill>
                <a:srgbClr val="F0F0F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2560E59-F9C3-47E1-BFCB-425BB9818A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26" y="4797257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4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4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34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4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34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34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34"/>
          <p:cNvSpPr txBox="1">
            <a:spLocks noGrp="1"/>
          </p:cNvSpPr>
          <p:nvPr>
            <p:ph type="title" idx="4294967295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Man Page Sections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69" name="Google Shape;269;p34"/>
          <p:cNvSpPr txBox="1">
            <a:spLocks noGrp="1"/>
          </p:cNvSpPr>
          <p:nvPr>
            <p:ph type="body" idx="4294967295"/>
          </p:nvPr>
        </p:nvSpPr>
        <p:spPr>
          <a:xfrm>
            <a:off x="311700" y="1229875"/>
            <a:ext cx="8520600" cy="358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○"/>
            </a:pPr>
            <a:r>
              <a:rPr lang="en" sz="1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REPORTING BUGS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 Provides details on how to report problems with the command.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○"/>
            </a:pPr>
            <a:r>
              <a:rPr lang="en" sz="1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Lists the options for the command as well as a description of how they are used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	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0" name="Google Shape;270;p34"/>
          <p:cNvSpPr/>
          <p:nvPr/>
        </p:nvSpPr>
        <p:spPr>
          <a:xfrm>
            <a:off x="1302150" y="2035725"/>
            <a:ext cx="6479700" cy="7275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REPORTING</a:t>
            </a:r>
            <a:r>
              <a:rPr lang="en" sz="1000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BUGS</a:t>
            </a:r>
            <a:r>
              <a:rPr lang="en" sz="1000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                </a:t>
            </a:r>
            <a:endParaRPr sz="1000">
              <a:solidFill>
                <a:srgbClr val="F0F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       GNU coreutils online help: &lt;http://www.gnu.org/software/coreutils/&gt;      </a:t>
            </a:r>
            <a:endParaRPr sz="1000">
              <a:solidFill>
                <a:srgbClr val="F0F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       Report ls translation bugs to &lt;http://translationproject.org/team/&gt;</a:t>
            </a:r>
            <a:endParaRPr sz="1000" b="1">
              <a:solidFill>
                <a:srgbClr val="F0F0F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1" name="Google Shape;271;p34"/>
          <p:cNvSpPr/>
          <p:nvPr/>
        </p:nvSpPr>
        <p:spPr>
          <a:xfrm>
            <a:off x="1302150" y="3740475"/>
            <a:ext cx="6539700" cy="9810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COPYRIGHT</a:t>
            </a:r>
            <a:r>
              <a:rPr lang="en" sz="1000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                     </a:t>
            </a:r>
            <a:endParaRPr sz="1000">
              <a:solidFill>
                <a:srgbClr val="F0F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       Copyright (C) 2017 Free Software Foundation, Inc.  License GPLv3+:  GNU  </a:t>
            </a:r>
            <a:endParaRPr sz="1000">
              <a:solidFill>
                <a:srgbClr val="F0F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       GPL version 3 or later &lt;http://gnu.org/licenses/gpl.html&gt;.               </a:t>
            </a:r>
            <a:endParaRPr sz="1000">
              <a:solidFill>
                <a:srgbClr val="F0F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       This  is  free  software:  you  are free to change and redistribute it.  </a:t>
            </a:r>
            <a:endParaRPr sz="1000">
              <a:solidFill>
                <a:srgbClr val="F0F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       There is NO WARRANTY, to the extent permitted by law.   </a:t>
            </a:r>
            <a:r>
              <a:rPr lang="en" sz="1100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100" b="1">
              <a:solidFill>
                <a:srgbClr val="F0F0F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AB15C9C-51D9-4BE7-B61D-FA0322DE09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26" y="4797257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5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35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35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35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35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35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35"/>
          <p:cNvSpPr txBox="1">
            <a:spLocks noGrp="1"/>
          </p:cNvSpPr>
          <p:nvPr>
            <p:ph type="title" idx="4294967295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Man Page Sections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84" name="Google Shape;284;p35"/>
          <p:cNvSpPr txBox="1">
            <a:spLocks noGrp="1"/>
          </p:cNvSpPr>
          <p:nvPr>
            <p:ph type="body" idx="4294967295"/>
          </p:nvPr>
        </p:nvSpPr>
        <p:spPr>
          <a:xfrm>
            <a:off x="311700" y="1229875"/>
            <a:ext cx="8520600" cy="358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○"/>
            </a:pPr>
            <a:r>
              <a:rPr lang="en" sz="1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SEE ALSO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Provides you with an idea of where you can find additional information. This often includes other commands that are related to this command.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	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5" name="Google Shape;285;p35"/>
          <p:cNvSpPr/>
          <p:nvPr/>
        </p:nvSpPr>
        <p:spPr>
          <a:xfrm>
            <a:off x="1332150" y="2208000"/>
            <a:ext cx="6479700" cy="7275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SEE</a:t>
            </a:r>
            <a:r>
              <a:rPr lang="en" sz="1000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ALSO</a:t>
            </a:r>
            <a:r>
              <a:rPr lang="en" sz="1000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                      </a:t>
            </a:r>
            <a:endParaRPr sz="1000">
              <a:solidFill>
                <a:srgbClr val="F0F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       Full documentation at: &lt;http://www.gnu.org/software/coreutils/ls&gt;        </a:t>
            </a:r>
            <a:endParaRPr sz="1000">
              <a:solidFill>
                <a:srgbClr val="F0F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       or available locally via: info '(coreutils) ls invocation'  </a:t>
            </a: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F0F0F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F7612C5-220E-40D8-9EF5-3084A5C9FF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26" y="4797257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6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36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36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6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36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6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6"/>
          <p:cNvSpPr txBox="1">
            <a:spLocks noGrp="1"/>
          </p:cNvSpPr>
          <p:nvPr>
            <p:ph type="title" idx="4294967295"/>
          </p:nvPr>
        </p:nvSpPr>
        <p:spPr>
          <a:xfrm>
            <a:off x="311700" y="2263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Searching Man Pages 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98" name="Google Shape;298;p36"/>
          <p:cNvSpPr txBox="1">
            <a:spLocks noGrp="1"/>
          </p:cNvSpPr>
          <p:nvPr>
            <p:ph type="body" idx="4294967295"/>
          </p:nvPr>
        </p:nvSpPr>
        <p:spPr>
          <a:xfrm>
            <a:off x="311700" y="930150"/>
            <a:ext cx="8520600" cy="39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search a man page for a term, press the 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and type the term followed by the </a:t>
            </a:r>
            <a:r>
              <a:rPr lang="en" sz="14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Enter</a:t>
            </a:r>
            <a:r>
              <a:rPr lang="en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key.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If the term is not found, or upon reaching the end of the matches, the program will report 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Pattern not found (press Return)</a:t>
            </a: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If a match is found, to move to the next match of the term, press </a:t>
            </a:r>
            <a:r>
              <a:rPr lang="en" sz="14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 To return to a previous match of the term, press </a:t>
            </a:r>
            <a:r>
              <a:rPr lang="en" sz="14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	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9" name="Google Shape;299;p36"/>
          <p:cNvSpPr/>
          <p:nvPr/>
        </p:nvSpPr>
        <p:spPr>
          <a:xfrm>
            <a:off x="892250" y="1347875"/>
            <a:ext cx="7099200" cy="314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F0F0F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/all</a:t>
            </a:r>
            <a:endParaRPr/>
          </a:p>
        </p:txBody>
      </p:sp>
      <p:sp>
        <p:nvSpPr>
          <p:cNvPr id="300" name="Google Shape;300;p36"/>
          <p:cNvSpPr/>
          <p:nvPr/>
        </p:nvSpPr>
        <p:spPr>
          <a:xfrm>
            <a:off x="880700" y="3112425"/>
            <a:ext cx="7122300" cy="1608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 Sort entries alphabetic</a:t>
            </a:r>
            <a:r>
              <a:rPr lang="en" sz="1100"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all</a:t>
            </a:r>
            <a:r>
              <a:rPr lang="en" sz="1100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y if none of </a:t>
            </a:r>
            <a:r>
              <a:rPr lang="en" sz="1100" b="1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-cftuvSUX</a:t>
            </a:r>
            <a:r>
              <a:rPr lang="en" sz="1100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 nor </a:t>
            </a:r>
            <a:r>
              <a:rPr lang="en" sz="1100" b="1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--sort</a:t>
            </a:r>
            <a:r>
              <a:rPr lang="en" sz="1100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  is  speci-  </a:t>
            </a:r>
            <a:endParaRPr sz="1100">
              <a:solidFill>
                <a:srgbClr val="F0F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       fied.                                                                    </a:t>
            </a:r>
            <a:endParaRPr sz="1100">
              <a:solidFill>
                <a:srgbClr val="F0F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                              </a:t>
            </a:r>
            <a:endParaRPr sz="1100">
              <a:solidFill>
                <a:srgbClr val="F0F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       Mandatory  arguments  to  long  options are mandatory for short options  </a:t>
            </a:r>
            <a:endParaRPr sz="1100">
              <a:solidFill>
                <a:srgbClr val="F0F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       too.                                                                     </a:t>
            </a:r>
            <a:endParaRPr sz="1100">
              <a:solidFill>
                <a:srgbClr val="F0F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                              </a:t>
            </a:r>
            <a:endParaRPr sz="1100">
              <a:solidFill>
                <a:srgbClr val="F0F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 b="1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-a</a:t>
            </a:r>
            <a:r>
              <a:rPr lang="en" sz="1100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 b="1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--</a:t>
            </a:r>
            <a:r>
              <a:rPr lang="en" sz="1100" b="1">
                <a:highlight>
                  <a:srgbClr val="F0F0F0"/>
                </a:highlight>
                <a:latin typeface="Courier New"/>
                <a:ea typeface="Courier New"/>
                <a:cs typeface="Courier New"/>
                <a:sym typeface="Courier New"/>
              </a:rPr>
              <a:t>all</a:t>
            </a:r>
            <a:r>
              <a:rPr lang="en" sz="1100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              </a:t>
            </a:r>
            <a:endParaRPr sz="1100">
              <a:solidFill>
                <a:srgbClr val="F0F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do not ignore entries starting with . </a:t>
            </a:r>
            <a:r>
              <a:rPr lang="en" sz="1150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150">
              <a:solidFill>
                <a:srgbClr val="F0F0F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6FA391-CD4F-4CE0-AAF3-AFC27F3041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26" y="4797257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37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37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37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7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37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37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7"/>
          <p:cNvSpPr txBox="1">
            <a:spLocks noGrp="1"/>
          </p:cNvSpPr>
          <p:nvPr>
            <p:ph type="title" idx="4294967295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Man Page Categorized by Sections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13" name="Google Shape;313;p37"/>
          <p:cNvSpPr txBox="1">
            <a:spLocks noGrp="1"/>
          </p:cNvSpPr>
          <p:nvPr>
            <p:ph type="body" idx="4294967295"/>
          </p:nvPr>
        </p:nvSpPr>
        <p:spPr>
          <a:xfrm>
            <a:off x="311700" y="1229875"/>
            <a:ext cx="8520600" cy="358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There are thousands of man pages on a typical Linux distribution.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 organize all of these man pages, they are categorized by sections.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By default there are nine default sections of man pages: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General Commands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System Calls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Library Calls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Special Files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File Formats and Conventions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Games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Miscellaneous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System Administration Commands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Kernel Routines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	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32C5D2F-EECE-4B1E-B353-6C98A28046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26" y="4797257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38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38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38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38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8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8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38"/>
          <p:cNvSpPr txBox="1">
            <a:spLocks noGrp="1"/>
          </p:cNvSpPr>
          <p:nvPr>
            <p:ph type="title" idx="4294967295"/>
          </p:nvPr>
        </p:nvSpPr>
        <p:spPr>
          <a:xfrm>
            <a:off x="311700" y="2263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Man Page Categorized by Sections</a:t>
            </a:r>
            <a:endParaRPr b="1"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26" name="Google Shape;326;p38"/>
          <p:cNvSpPr txBox="1">
            <a:spLocks noGrp="1"/>
          </p:cNvSpPr>
          <p:nvPr>
            <p:ph type="body" idx="4294967295"/>
          </p:nvPr>
        </p:nvSpPr>
        <p:spPr>
          <a:xfrm>
            <a:off x="311700" y="930150"/>
            <a:ext cx="8520600" cy="39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 </a:t>
            </a:r>
            <a:r>
              <a:rPr lang="en" sz="140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man</a:t>
            </a: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command searches each of these sections in order until it finds the first match.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For example, the </a:t>
            </a:r>
            <a:r>
              <a:rPr lang="en" sz="140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cal</a:t>
            </a: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command belongs to the first section of man pages: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Sometimes there are man pages with the same name in different sections: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It may necessary to specify the section of the correct man page. To specify a different section, provide the number of the section as the first argument of the man command. 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	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7" name="Google Shape;327;p38"/>
          <p:cNvSpPr/>
          <p:nvPr/>
        </p:nvSpPr>
        <p:spPr>
          <a:xfrm>
            <a:off x="879800" y="1788625"/>
            <a:ext cx="7202700" cy="2805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CAL</a:t>
            </a:r>
            <a:r>
              <a:rPr lang="en" sz="1000">
                <a:solidFill>
                  <a:srgbClr val="EF2929"/>
                </a:solidFill>
                <a:highlight>
                  <a:srgbClr val="FFFF99"/>
                </a:highlight>
                <a:latin typeface="Courier New"/>
                <a:ea typeface="Courier New"/>
                <a:cs typeface="Courier New"/>
                <a:sym typeface="Courier New"/>
              </a:rPr>
              <a:t>(1)</a:t>
            </a: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BSD General Commands Manual             CAL(1)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38"/>
          <p:cNvSpPr/>
          <p:nvPr/>
        </p:nvSpPr>
        <p:spPr>
          <a:xfrm>
            <a:off x="870150" y="2697425"/>
            <a:ext cx="7202700" cy="7446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sysadmin@localhost</a:t>
            </a:r>
            <a:r>
              <a:rPr lang="en" sz="10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10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man -f passwd                                    </a:t>
            </a:r>
            <a:endParaRPr sz="10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passwd (5)           - the password file                              </a:t>
            </a:r>
            <a:endParaRPr sz="10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passwd (1)           - change user password                           </a:t>
            </a:r>
            <a:endParaRPr sz="10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passwd (1ssl)        - compute password hashes  </a:t>
            </a:r>
            <a:endParaRPr/>
          </a:p>
        </p:txBody>
      </p:sp>
      <p:sp>
        <p:nvSpPr>
          <p:cNvPr id="329" name="Google Shape;329;p38"/>
          <p:cNvSpPr/>
          <p:nvPr/>
        </p:nvSpPr>
        <p:spPr>
          <a:xfrm>
            <a:off x="860550" y="4205675"/>
            <a:ext cx="7221900" cy="3288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sysadmin@localhost</a:t>
            </a:r>
            <a:r>
              <a:rPr lang="en" sz="10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10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man 5 passwd</a:t>
            </a: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0" name="Google Shape;330;p38"/>
          <p:cNvSpPr/>
          <p:nvPr/>
        </p:nvSpPr>
        <p:spPr>
          <a:xfrm>
            <a:off x="855600" y="4592703"/>
            <a:ext cx="7231800" cy="2805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PASSWD</a:t>
            </a:r>
            <a:r>
              <a:rPr lang="en" sz="1000">
                <a:solidFill>
                  <a:srgbClr val="EF2929"/>
                </a:solidFill>
                <a:highlight>
                  <a:srgbClr val="FFFF99"/>
                </a:highlight>
                <a:latin typeface="Courier New"/>
                <a:ea typeface="Courier New"/>
                <a:cs typeface="Courier New"/>
                <a:sym typeface="Courier New"/>
              </a:rPr>
              <a:t>(5)</a:t>
            </a: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File Formats and Conversions          PASSWD(5)</a:t>
            </a:r>
            <a:endParaRPr sz="10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3846452-DFFC-484D-98E2-77AE8CD327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27" y="4860828"/>
            <a:ext cx="1674198" cy="14197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9"/>
          <p:cNvSpPr txBox="1">
            <a:spLocks noGrp="1"/>
          </p:cNvSpPr>
          <p:nvPr>
            <p:ph type="ctrTitle"/>
          </p:nvPr>
        </p:nvSpPr>
        <p:spPr>
          <a:xfrm>
            <a:off x="589425" y="233397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b="1">
              <a:latin typeface="Hind"/>
              <a:ea typeface="Hind"/>
              <a:cs typeface="Hind"/>
              <a:sym typeface="Hi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000" b="1">
              <a:latin typeface="Hind"/>
              <a:ea typeface="Hind"/>
              <a:cs typeface="Hind"/>
              <a:sym typeface="Hin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</a:pPr>
            <a:r>
              <a:rPr lang="en" sz="4400" b="1">
                <a:latin typeface="Hind"/>
                <a:ea typeface="Hind"/>
                <a:cs typeface="Hind"/>
                <a:sym typeface="Hind"/>
              </a:rPr>
              <a:t>Finding Commands and Documentation</a:t>
            </a:r>
            <a:endParaRPr sz="4400" b="1"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336" name="Google Shape;336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0975" y="4470425"/>
            <a:ext cx="1478599" cy="45485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39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39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39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39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39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39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C4394F-CA0D-4450-A895-9BEF2344EB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26" y="4797257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40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40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40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40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40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40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40"/>
          <p:cNvSpPr txBox="1">
            <a:spLocks noGrp="1"/>
          </p:cNvSpPr>
          <p:nvPr>
            <p:ph type="title" idx="4294967295"/>
          </p:nvPr>
        </p:nvSpPr>
        <p:spPr>
          <a:xfrm>
            <a:off x="311700" y="2263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Finding Commands and Documentation</a:t>
            </a:r>
            <a:endParaRPr b="1"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55" name="Google Shape;355;p40"/>
          <p:cNvSpPr txBox="1">
            <a:spLocks noGrp="1"/>
          </p:cNvSpPr>
          <p:nvPr>
            <p:ph type="body" idx="4294967295"/>
          </p:nvPr>
        </p:nvSpPr>
        <p:spPr>
          <a:xfrm>
            <a:off x="311700" y="930150"/>
            <a:ext cx="8520600" cy="39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 search for the location of a command or the man pages for a command, use the </a:t>
            </a:r>
            <a:r>
              <a:rPr lang="en" sz="160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whereis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command.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This command searches for commands, source files and man pages in specific locations where these files are typically stored: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Man pages are easily distinguished from commands as they are typically compressed with a program called </a:t>
            </a:r>
            <a:r>
              <a:rPr lang="en" sz="160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gzip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, resulting in a filename that ends in 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.gz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	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6" name="Google Shape;356;p40"/>
          <p:cNvSpPr/>
          <p:nvPr/>
        </p:nvSpPr>
        <p:spPr>
          <a:xfrm>
            <a:off x="870150" y="2373475"/>
            <a:ext cx="7202700" cy="5076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sysadmin@localhost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whereis ls 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ls: /bin/ls /usr/share/man/man1p/ls.1.gz /usr/share/man/man1/ls.1.gz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927E0C2-018C-4CC4-886B-2A89DD3C6C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26" y="4797257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Google Shape;361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41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41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41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41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41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41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41"/>
          <p:cNvSpPr txBox="1">
            <a:spLocks noGrp="1"/>
          </p:cNvSpPr>
          <p:nvPr>
            <p:ph type="title" idx="4294967295"/>
          </p:nvPr>
        </p:nvSpPr>
        <p:spPr>
          <a:xfrm>
            <a:off x="311700" y="2263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Find Any File or Directory</a:t>
            </a:r>
            <a:endParaRPr b="1"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69" name="Google Shape;369;p41"/>
          <p:cNvSpPr txBox="1">
            <a:spLocks noGrp="1"/>
          </p:cNvSpPr>
          <p:nvPr>
            <p:ph type="body" idx="4294967295"/>
          </p:nvPr>
        </p:nvSpPr>
        <p:spPr>
          <a:xfrm>
            <a:off x="311700" y="930150"/>
            <a:ext cx="8520600" cy="40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 find any file or directory, use the </a:t>
            </a:r>
            <a:r>
              <a:rPr lang="en" sz="140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locate</a:t>
            </a: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command.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This command searches a database of all files and directories that were on the system when the database was created.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Char char="○"/>
            </a:pPr>
            <a:r>
              <a:rPr lang="en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However, any files created that day will not be searchable with the </a:t>
            </a:r>
            <a:r>
              <a:rPr lang="en" sz="1200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locate</a:t>
            </a:r>
            <a:r>
              <a:rPr lang="en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command because the database is updated nightly.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Char char="○"/>
            </a:pPr>
            <a:r>
              <a:rPr lang="en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It is possible to update the </a:t>
            </a:r>
            <a:r>
              <a:rPr lang="en" sz="120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locate</a:t>
            </a:r>
            <a:r>
              <a:rPr lang="en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database manually by running the </a:t>
            </a:r>
            <a:r>
              <a:rPr lang="en" sz="1200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updatedb</a:t>
            </a:r>
            <a:r>
              <a:rPr lang="en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command as root. 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output can be quite large so it may be helpful to use the following options: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Char char="○"/>
            </a:pPr>
            <a:r>
              <a:rPr lang="en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 </a:t>
            </a:r>
            <a:r>
              <a:rPr lang="en" sz="1200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-c</a:t>
            </a:r>
            <a:r>
              <a:rPr lang="en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option to the </a:t>
            </a:r>
            <a:r>
              <a:rPr lang="en" sz="1200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locate</a:t>
            </a:r>
            <a:r>
              <a:rPr lang="en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command will list how many files match: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Char char="○"/>
            </a:pPr>
            <a:r>
              <a:rPr lang="en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</a:t>
            </a:r>
            <a:r>
              <a:rPr lang="en" sz="1200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-b</a:t>
            </a:r>
            <a:r>
              <a:rPr lang="en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option only includes listings that have the search term in the </a:t>
            </a:r>
            <a:r>
              <a:rPr lang="en" sz="1200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basename</a:t>
            </a:r>
            <a:r>
              <a:rPr lang="en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of the filename. To limit the output even further, place a 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\</a:t>
            </a:r>
            <a:r>
              <a:rPr lang="en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character in front of the search term: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	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0" name="Google Shape;370;p41"/>
          <p:cNvSpPr/>
          <p:nvPr/>
        </p:nvSpPr>
        <p:spPr>
          <a:xfrm>
            <a:off x="1343900" y="3586900"/>
            <a:ext cx="7019100" cy="3384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sysadmin@localhost</a:t>
            </a:r>
            <a:r>
              <a:rPr lang="en" sz="10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10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locate -c passwd                                 </a:t>
            </a:r>
            <a:endParaRPr sz="10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97               </a:t>
            </a:r>
            <a:endParaRPr/>
          </a:p>
        </p:txBody>
      </p:sp>
      <p:sp>
        <p:nvSpPr>
          <p:cNvPr id="371" name="Google Shape;371;p41"/>
          <p:cNvSpPr/>
          <p:nvPr/>
        </p:nvSpPr>
        <p:spPr>
          <a:xfrm>
            <a:off x="1363225" y="4495725"/>
            <a:ext cx="7019100" cy="2706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3333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sysadmin@localhost</a:t>
            </a:r>
            <a:r>
              <a:rPr lang="en" sz="10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10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locate -b "\passwd"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ctrTitle"/>
          </p:nvPr>
        </p:nvSpPr>
        <p:spPr>
          <a:xfrm>
            <a:off x="608525" y="35196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Hind Medium"/>
                <a:ea typeface="Hind Medium"/>
                <a:cs typeface="Hind Medium"/>
                <a:sym typeface="Hind Medium"/>
              </a:rPr>
              <a:t>Exam Objective</a:t>
            </a:r>
            <a:endParaRPr>
              <a:latin typeface="Hind Medium"/>
              <a:ea typeface="Hind Medium"/>
              <a:cs typeface="Hind Medium"/>
              <a:sym typeface="Hind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latin typeface="Hind Medium"/>
                <a:ea typeface="Hind Medium"/>
                <a:cs typeface="Hind Medium"/>
                <a:sym typeface="Hind Medium"/>
              </a:rPr>
              <a:t>2.2 Using the Command Line to Get Help</a:t>
            </a:r>
            <a:endParaRPr sz="2400">
              <a:latin typeface="Hind Medium"/>
              <a:ea typeface="Hind Medium"/>
              <a:cs typeface="Hind Medium"/>
              <a:sym typeface="Hind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>
              <a:latin typeface="Hind Medium"/>
              <a:ea typeface="Hind Medium"/>
              <a:cs typeface="Hind Medium"/>
              <a:sym typeface="Hind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>
                <a:latin typeface="Hind Medium"/>
                <a:ea typeface="Hind Medium"/>
                <a:cs typeface="Hind Medium"/>
                <a:sym typeface="Hind Medium"/>
              </a:rPr>
              <a:t>Objective Description</a:t>
            </a:r>
            <a:endParaRPr sz="3000">
              <a:latin typeface="Hind Medium"/>
              <a:ea typeface="Hind Medium"/>
              <a:cs typeface="Hind Medium"/>
              <a:sym typeface="Hind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latin typeface="Hind Medium"/>
                <a:ea typeface="Hind Medium"/>
                <a:cs typeface="Hind Medium"/>
                <a:sym typeface="Hind Medium"/>
              </a:rPr>
              <a:t>Running help commands and navigation of the various help systems</a:t>
            </a:r>
            <a:endParaRPr sz="2000">
              <a:latin typeface="Hind Medium"/>
              <a:ea typeface="Hind Medium"/>
              <a:cs typeface="Hind Medium"/>
              <a:sym typeface="Hind Medium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</a:pPr>
            <a:endParaRPr sz="4400" b="1"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126" name="Google Shape;12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0975" y="4470425"/>
            <a:ext cx="1478599" cy="45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4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4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4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4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4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4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F86BB5-B839-4A86-8508-034E52A608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26" y="4797257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2"/>
          <p:cNvSpPr txBox="1">
            <a:spLocks noGrp="1"/>
          </p:cNvSpPr>
          <p:nvPr>
            <p:ph type="ctrTitle"/>
          </p:nvPr>
        </p:nvSpPr>
        <p:spPr>
          <a:xfrm>
            <a:off x="589425" y="233397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b="1">
              <a:latin typeface="Hind"/>
              <a:ea typeface="Hind"/>
              <a:cs typeface="Hind"/>
              <a:sym typeface="Hi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000" b="1">
              <a:latin typeface="Hind"/>
              <a:ea typeface="Hind"/>
              <a:cs typeface="Hind"/>
              <a:sym typeface="Hin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</a:pPr>
            <a:r>
              <a:rPr lang="en" sz="4400" b="1">
                <a:latin typeface="Hind"/>
                <a:ea typeface="Hind"/>
                <a:cs typeface="Hind"/>
                <a:sym typeface="Hind"/>
              </a:rPr>
              <a:t>Info Documentation</a:t>
            </a:r>
            <a:endParaRPr sz="4400" b="1"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377" name="Google Shape;377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0975" y="4470425"/>
            <a:ext cx="1478599" cy="45485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42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42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42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42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42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42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285661-1F30-42DF-A3A7-2E63A1F2B8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26" y="4797257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Google Shape;388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43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43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43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43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43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43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43"/>
          <p:cNvSpPr txBox="1">
            <a:spLocks noGrp="1"/>
          </p:cNvSpPr>
          <p:nvPr>
            <p:ph type="title" idx="4294967295"/>
          </p:nvPr>
        </p:nvSpPr>
        <p:spPr>
          <a:xfrm>
            <a:off x="311700" y="3133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Viewing Info Documentation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96" name="Google Shape;396;p43"/>
          <p:cNvSpPr txBox="1">
            <a:spLocks noGrp="1"/>
          </p:cNvSpPr>
          <p:nvPr>
            <p:ph type="body" idx="4294967295"/>
          </p:nvPr>
        </p:nvSpPr>
        <p:spPr>
          <a:xfrm>
            <a:off x="311700" y="1083075"/>
            <a:ext cx="8520600" cy="3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 pages are excellent sources of information, but they do tend to have a few disadvantages: 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Each man page is a separate document, not related to any other man page.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Man pages may can be difficult to read.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 </a:t>
            </a:r>
            <a:r>
              <a:rPr lang="en" sz="160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info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command also provides documentation on operating system commands and features. 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○"/>
            </a:pPr>
            <a:r>
              <a:rPr lang="en" sz="105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Info documentation as a logical organizational structure, making reading documentation easier.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Information is broken down into categories that work much like a table of contents in a book.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Consider man pages to be more of a reference resource and info documents to be more of a learning guide.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81DB33C-696F-41C7-BFF7-BB0717E501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26" y="4797257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" name="Google Shape;401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44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44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44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44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44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44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44"/>
          <p:cNvSpPr txBox="1">
            <a:spLocks noGrp="1"/>
          </p:cNvSpPr>
          <p:nvPr>
            <p:ph type="title" idx="4294967295"/>
          </p:nvPr>
        </p:nvSpPr>
        <p:spPr>
          <a:xfrm>
            <a:off x="311700" y="2428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Info Documentation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409" name="Google Shape;409;p44"/>
          <p:cNvSpPr txBox="1">
            <a:spLocks noGrp="1"/>
          </p:cNvSpPr>
          <p:nvPr>
            <p:ph type="body" idx="4294967295"/>
          </p:nvPr>
        </p:nvSpPr>
        <p:spPr>
          <a:xfrm>
            <a:off x="311700" y="921137"/>
            <a:ext cx="8520600" cy="3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 display the info documentation for a command, use the </a:t>
            </a:r>
            <a:r>
              <a:rPr lang="en" sz="1600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info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command: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You can navigate the document using the arrow keys.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This documentation is broken up into </a:t>
            </a:r>
            <a:r>
              <a:rPr lang="en" sz="1600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nodes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 In the example below the line highlighted in white shows it’s currently in the 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ls invocation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node: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10" name="Google Shape;410;p44"/>
          <p:cNvSpPr/>
          <p:nvPr/>
        </p:nvSpPr>
        <p:spPr>
          <a:xfrm>
            <a:off x="918475" y="1382550"/>
            <a:ext cx="7067400" cy="3480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sysadmin@localhost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info ls       </a:t>
            </a:r>
            <a:endParaRPr sz="11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1" name="Google Shape;411;p44"/>
          <p:cNvSpPr/>
          <p:nvPr/>
        </p:nvSpPr>
        <p:spPr>
          <a:xfrm>
            <a:off x="918475" y="1846625"/>
            <a:ext cx="7067400" cy="12954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Next: dir invocation,  Up: Directory listing                                                                      </a:t>
            </a:r>
            <a:endParaRPr sz="10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                     </a:t>
            </a:r>
            <a:endParaRPr sz="10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10.1 `ls': List directory contents                                     </a:t>
            </a:r>
            <a:endParaRPr sz="10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==================================                                              </a:t>
            </a:r>
            <a:endParaRPr sz="10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   The `ls' program lists information about files (of any type, including directories).  Options and file arguments can be intermixed arbitrarily, as usual. </a:t>
            </a:r>
            <a:endParaRPr sz="10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Output Omitted...                             </a:t>
            </a:r>
            <a:endParaRPr/>
          </a:p>
        </p:txBody>
      </p:sp>
      <p:sp>
        <p:nvSpPr>
          <p:cNvPr id="412" name="Google Shape;412;p44"/>
          <p:cNvSpPr/>
          <p:nvPr/>
        </p:nvSpPr>
        <p:spPr>
          <a:xfrm>
            <a:off x="850800" y="4370025"/>
            <a:ext cx="7115700" cy="4635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and control characters are output as-is.                              </a:t>
            </a:r>
            <a:endParaRPr sz="10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--zz-Info: (coreutils.info.gz)ls invocation, 58 lines --Top-------------</a:t>
            </a:r>
            <a:endParaRPr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Welcome to Info version 5.2. Type h for help, m for menu item.</a:t>
            </a:r>
            <a:endParaRPr sz="10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452C234-1F06-415D-8432-A1CD6F343C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27" y="4839068"/>
            <a:ext cx="1930808" cy="16373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7" name="Google Shape;417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45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45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45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45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45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45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45"/>
          <p:cNvSpPr txBox="1">
            <a:spLocks noGrp="1"/>
          </p:cNvSpPr>
          <p:nvPr>
            <p:ph type="title" idx="4294967295"/>
          </p:nvPr>
        </p:nvSpPr>
        <p:spPr>
          <a:xfrm>
            <a:off x="311700" y="2428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Navigating Info Documentation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425" name="Google Shape;425;p45"/>
          <p:cNvSpPr txBox="1">
            <a:spLocks noGrp="1"/>
          </p:cNvSpPr>
          <p:nvPr>
            <p:ph type="body" idx="4294967295"/>
          </p:nvPr>
        </p:nvSpPr>
        <p:spPr>
          <a:xfrm>
            <a:off x="311700" y="921137"/>
            <a:ext cx="8520600" cy="3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 listing of movement commands is available by hitting the </a:t>
            </a:r>
            <a:r>
              <a:rPr lang="en" sz="1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Shift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+</a:t>
            </a:r>
            <a:r>
              <a:rPr lang="en" sz="1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key while reading the info documentation.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 quit the info documentation, use the </a:t>
            </a:r>
            <a:r>
              <a:rPr lang="en" sz="1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Q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key.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6" name="Google Shape;426;p45"/>
          <p:cNvSpPr/>
          <p:nvPr/>
        </p:nvSpPr>
        <p:spPr>
          <a:xfrm>
            <a:off x="850775" y="1614600"/>
            <a:ext cx="7067400" cy="2243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Basic Info command keys                                                         </a:t>
            </a:r>
            <a:endParaRPr sz="1000">
              <a:solidFill>
                <a:srgbClr val="F0F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                              </a:t>
            </a:r>
            <a:endParaRPr sz="1000">
              <a:solidFill>
                <a:srgbClr val="F0F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l           Close this help window.                                             </a:t>
            </a:r>
            <a:endParaRPr sz="1000">
              <a:solidFill>
                <a:srgbClr val="F0F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q           Quit Info altogether.                                               </a:t>
            </a:r>
            <a:endParaRPr sz="1000">
              <a:solidFill>
                <a:srgbClr val="F0F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h           Invoke the Info tutorial.                                           </a:t>
            </a:r>
            <a:endParaRPr sz="1000">
              <a:solidFill>
                <a:srgbClr val="F0F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                              </a:t>
            </a:r>
            <a:endParaRPr sz="1000">
              <a:solidFill>
                <a:srgbClr val="F0F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Up          Move up one line.                                                   </a:t>
            </a:r>
            <a:endParaRPr sz="1000">
              <a:solidFill>
                <a:srgbClr val="F0F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Down        Move down one line.                                                 </a:t>
            </a:r>
            <a:endParaRPr sz="1000">
              <a:solidFill>
                <a:srgbClr val="F0F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PgUp        Scroll backward one screenful.                                      </a:t>
            </a:r>
            <a:endParaRPr sz="1000">
              <a:solidFill>
                <a:srgbClr val="F0F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PgDn        Scroll forward one screenful.                                       </a:t>
            </a:r>
            <a:endParaRPr sz="1000">
              <a:solidFill>
                <a:srgbClr val="F0F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Home        Go to the beginning of this node.                                   </a:t>
            </a:r>
            <a:endParaRPr sz="1000">
              <a:solidFill>
                <a:srgbClr val="F0F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End         Go to the end of this node.  </a:t>
            </a:r>
            <a:endParaRPr sz="1000">
              <a:solidFill>
                <a:srgbClr val="F0F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0F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Output Omitted...                                       </a:t>
            </a:r>
            <a:endParaRPr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7D0F3F3-B5BD-4F86-BBD1-81D3B26360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26" y="4797257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6"/>
          <p:cNvSpPr txBox="1">
            <a:spLocks noGrp="1"/>
          </p:cNvSpPr>
          <p:nvPr>
            <p:ph type="ctrTitle"/>
          </p:nvPr>
        </p:nvSpPr>
        <p:spPr>
          <a:xfrm>
            <a:off x="0" y="2333972"/>
            <a:ext cx="91440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b="1" dirty="0">
              <a:latin typeface="Hind"/>
              <a:ea typeface="Hind"/>
              <a:cs typeface="Hind"/>
              <a:sym typeface="Hi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000" b="1" dirty="0">
              <a:latin typeface="Hind"/>
              <a:ea typeface="Hind"/>
              <a:cs typeface="Hind"/>
              <a:sym typeface="Hin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</a:pPr>
            <a:r>
              <a:rPr lang="en" sz="4400" b="1" dirty="0">
                <a:latin typeface="Hind"/>
                <a:ea typeface="Hind"/>
                <a:cs typeface="Hind"/>
                <a:sym typeface="Hind"/>
              </a:rPr>
              <a:t>Additional Help</a:t>
            </a:r>
            <a:endParaRPr sz="4400" b="1" dirty="0"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432" name="Google Shape;432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0975" y="4470425"/>
            <a:ext cx="1478599" cy="454850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46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46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46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46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46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46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BDCF3D8-F1EB-4265-AA76-18D1AFB7E3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26" y="4797257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3" name="Google Shape;443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47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47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47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47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47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47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47"/>
          <p:cNvSpPr txBox="1">
            <a:spLocks noGrp="1"/>
          </p:cNvSpPr>
          <p:nvPr>
            <p:ph type="title" idx="4294967295"/>
          </p:nvPr>
        </p:nvSpPr>
        <p:spPr>
          <a:xfrm>
            <a:off x="311700" y="3133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Using the Help Option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451" name="Google Shape;451;p47"/>
          <p:cNvSpPr txBox="1">
            <a:spLocks noGrp="1"/>
          </p:cNvSpPr>
          <p:nvPr>
            <p:ph type="body" idx="4294967295"/>
          </p:nvPr>
        </p:nvSpPr>
        <p:spPr>
          <a:xfrm>
            <a:off x="311700" y="1083075"/>
            <a:ext cx="8520600" cy="3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Many commands will provide basic information, very similar to the SYNOPSIS found in man pages, by simply using the </a:t>
            </a:r>
            <a:r>
              <a:rPr lang="en" sz="160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--help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option to the command. 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52" name="Google Shape;452;p47"/>
          <p:cNvSpPr/>
          <p:nvPr/>
        </p:nvSpPr>
        <p:spPr>
          <a:xfrm>
            <a:off x="870150" y="1885300"/>
            <a:ext cx="7840800" cy="23493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sysadmin@localhost</a:t>
            </a:r>
            <a:r>
              <a:rPr lang="en" sz="10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10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 ps --help                                              </a:t>
            </a:r>
            <a:endParaRPr sz="10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********* simple selection *********  ********* selection by list *********   </a:t>
            </a:r>
            <a:endParaRPr sz="10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-A all processes                      -C by command name                      </a:t>
            </a:r>
            <a:endParaRPr sz="10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-N negate selection                   -G by real group ID (supports names)    </a:t>
            </a:r>
            <a:endParaRPr sz="10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-a all w/ tty except session leaders  -U by real user ID (supports names)     </a:t>
            </a:r>
            <a:endParaRPr sz="10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-d all except session leaders         -g by session OR by effective group name</a:t>
            </a:r>
            <a:endParaRPr sz="10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-e all processes                      -p by process ID                        </a:t>
            </a:r>
            <a:endParaRPr sz="10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T  all processes on this terminal     -s processes in the sessions given     </a:t>
            </a:r>
            <a:endParaRPr sz="10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a  all w/ tty, including other users  -t by tty                               </a:t>
            </a:r>
            <a:endParaRPr sz="10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g  OBSOLETE -- DO NOT USE             -u by effective user ID (supports names)</a:t>
            </a:r>
            <a:endParaRPr sz="10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r  only running processes             U  processes for specified users        </a:t>
            </a:r>
            <a:endParaRPr sz="10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x  processes w/o controlling ttys     t  by tty                               </a:t>
            </a:r>
            <a:endParaRPr sz="10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*********** output format **********  *********** long options ***********   </a:t>
            </a:r>
            <a:endParaRPr sz="10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Output Omitted...</a:t>
            </a:r>
            <a:endParaRPr sz="10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9C945C7-D644-4D1E-BCA3-71269ACCEC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26" y="4797257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7" name="Google Shape;457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48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48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48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48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48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48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48"/>
          <p:cNvSpPr txBox="1">
            <a:spLocks noGrp="1"/>
          </p:cNvSpPr>
          <p:nvPr>
            <p:ph type="title" idx="4294967295"/>
          </p:nvPr>
        </p:nvSpPr>
        <p:spPr>
          <a:xfrm>
            <a:off x="311700" y="3133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Additional System Documentation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465" name="Google Shape;465;p48"/>
          <p:cNvSpPr txBox="1">
            <a:spLocks noGrp="1"/>
          </p:cNvSpPr>
          <p:nvPr>
            <p:ph type="body" idx="4294967295"/>
          </p:nvPr>
        </p:nvSpPr>
        <p:spPr>
          <a:xfrm>
            <a:off x="311700" y="1083075"/>
            <a:ext cx="8520600" cy="3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On most systems, there is a directory where additional documentation is found, such as documentation files stored by third-party software vendors.</a:t>
            </a: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These documentation files are often called </a:t>
            </a:r>
            <a:r>
              <a:rPr lang="en" sz="1600" i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readme files</a:t>
            </a:r>
            <a:r>
              <a:rPr lang="en" sz="1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since the files typically have names such as README or readme.txt.</a:t>
            </a: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lnSpc>
                <a:spcPct val="1141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Typical locations for these files include /usr/share/doc and /usr/doc.</a:t>
            </a: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7B28FC2-6212-4335-A301-98FB977CB2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26" y="4797257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>
            <a:spLocks noGrp="1"/>
          </p:cNvSpPr>
          <p:nvPr>
            <p:ph type="ctrTitle"/>
          </p:nvPr>
        </p:nvSpPr>
        <p:spPr>
          <a:xfrm>
            <a:off x="460950" y="2152350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b="1" dirty="0">
              <a:latin typeface="Hind"/>
              <a:ea typeface="Hind"/>
              <a:cs typeface="Hind"/>
              <a:sym typeface="Hi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000" b="1" dirty="0">
              <a:latin typeface="Hind"/>
              <a:ea typeface="Hind"/>
              <a:cs typeface="Hind"/>
              <a:sym typeface="Hin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</a:pPr>
            <a:r>
              <a:rPr lang="en" sz="4400" b="1" dirty="0">
                <a:latin typeface="Hind"/>
                <a:ea typeface="Hind"/>
                <a:cs typeface="Hind"/>
                <a:sym typeface="Hind"/>
              </a:rPr>
              <a:t>Introduction</a:t>
            </a:r>
            <a:endParaRPr sz="4400" b="1" dirty="0"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138" name="Google Shape;138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0975" y="4470425"/>
            <a:ext cx="1478599" cy="45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5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5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5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5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5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5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5DC663-7B15-4EC0-A478-3EBDC8A63F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26" y="4797257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6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6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6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6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6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6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6"/>
          <p:cNvSpPr txBox="1">
            <a:spLocks noGrp="1"/>
          </p:cNvSpPr>
          <p:nvPr>
            <p:ph type="title" idx="4294967295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Introduction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57" name="Google Shape;157;p26"/>
          <p:cNvSpPr txBox="1">
            <a:spLocks noGrp="1"/>
          </p:cNvSpPr>
          <p:nvPr>
            <p:ph type="body" idx="4294967295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Knowing how to find help while working in Linux is an essential skill for any user.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Referring to help provides a quick reminder of how a command works.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This is a good information resource when learning new commands.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54A578-9BA3-4DDF-8D40-835FF78E7C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26" y="4797257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>
            <a:spLocks noGrp="1"/>
          </p:cNvSpPr>
          <p:nvPr>
            <p:ph type="ctrTitle"/>
          </p:nvPr>
        </p:nvSpPr>
        <p:spPr>
          <a:xfrm>
            <a:off x="460950" y="2152350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b="1" dirty="0">
              <a:latin typeface="Hind"/>
              <a:ea typeface="Hind"/>
              <a:cs typeface="Hind"/>
              <a:sym typeface="Hi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3000" b="1" dirty="0">
              <a:latin typeface="Hind"/>
              <a:ea typeface="Hind"/>
              <a:cs typeface="Hind"/>
              <a:sym typeface="Hin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</a:pPr>
            <a:r>
              <a:rPr lang="en" sz="4400" b="1" dirty="0">
                <a:latin typeface="Hind"/>
                <a:ea typeface="Hind"/>
                <a:cs typeface="Hind"/>
                <a:sym typeface="Hind"/>
              </a:rPr>
              <a:t>Man Pages</a:t>
            </a:r>
            <a:endParaRPr sz="4400" b="1" dirty="0"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163" name="Google Shape;163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0975" y="4470425"/>
            <a:ext cx="1478599" cy="45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7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7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7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7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7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7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819B60-5CD8-4EA3-A300-10A3BE205C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26" y="4797257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8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8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8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8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8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8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8"/>
          <p:cNvSpPr txBox="1">
            <a:spLocks noGrp="1"/>
          </p:cNvSpPr>
          <p:nvPr>
            <p:ph type="title" idx="4294967295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Man Pages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82" name="Google Shape;182;p28"/>
          <p:cNvSpPr txBox="1">
            <a:spLocks noGrp="1"/>
          </p:cNvSpPr>
          <p:nvPr>
            <p:ph type="body" idx="4294967295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UNIX is the operating system that Linux was modeled after.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developers of UNIX created help documents called </a:t>
            </a:r>
            <a:r>
              <a:rPr lang="en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man pages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(short for </a:t>
            </a:r>
            <a:r>
              <a:rPr lang="en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manual page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Man pages provide a basic description of the purpose of the command, as well as details regarding available options.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3C4DCC4-8BC4-4434-A117-243C8485C7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26" y="4797257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9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9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9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9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9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9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9"/>
          <p:cNvSpPr txBox="1">
            <a:spLocks noGrp="1"/>
          </p:cNvSpPr>
          <p:nvPr>
            <p:ph type="title" idx="4294967295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Viewing Man Pages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95" name="Google Shape;195;p29"/>
          <p:cNvSpPr txBox="1">
            <a:spLocks noGrp="1"/>
          </p:cNvSpPr>
          <p:nvPr>
            <p:ph type="body" idx="4294967295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view a man page for a command, use the </a:t>
            </a:r>
            <a:r>
              <a:rPr lang="en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man</a:t>
            </a: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command: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For example, the following displays the man page for the </a:t>
            </a:r>
            <a:r>
              <a:rPr lang="en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ls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command: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Navigate the document using the arrow keys: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 exit viewing a man page, use the </a:t>
            </a:r>
            <a:r>
              <a:rPr lang="en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Q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key. 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6" name="Google Shape;196;p29"/>
          <p:cNvSpPr/>
          <p:nvPr/>
        </p:nvSpPr>
        <p:spPr>
          <a:xfrm>
            <a:off x="899150" y="1749950"/>
            <a:ext cx="7367100" cy="3288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man </a:t>
            </a:r>
            <a:r>
              <a:rPr lang="en" sz="1200" i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command</a:t>
            </a:r>
            <a:endParaRPr sz="1200" i="1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7" name="Google Shape;197;p29"/>
          <p:cNvSpPr/>
          <p:nvPr/>
        </p:nvSpPr>
        <p:spPr>
          <a:xfrm>
            <a:off x="899150" y="2759125"/>
            <a:ext cx="7367100" cy="2805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sysadmin@localhost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man ls  </a:t>
            </a:r>
            <a:endParaRPr sz="11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F4357A0-2A93-4688-9158-2E0D41B969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26" y="4797257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0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0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0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0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0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0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0"/>
          <p:cNvSpPr txBox="1">
            <a:spLocks noGrp="1"/>
          </p:cNvSpPr>
          <p:nvPr>
            <p:ph type="title" idx="4294967295"/>
          </p:nvPr>
        </p:nvSpPr>
        <p:spPr>
          <a:xfrm>
            <a:off x="311700" y="2456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Viewing Man Pages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10" name="Google Shape;210;p30"/>
          <p:cNvSpPr txBox="1">
            <a:spLocks noGrp="1"/>
          </p:cNvSpPr>
          <p:nvPr>
            <p:ph type="body" idx="4294967295"/>
          </p:nvPr>
        </p:nvSpPr>
        <p:spPr>
          <a:xfrm>
            <a:off x="311700" y="1046175"/>
            <a:ext cx="8520600" cy="37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1" name="Google Shape;211;p30"/>
          <p:cNvSpPr/>
          <p:nvPr/>
        </p:nvSpPr>
        <p:spPr>
          <a:xfrm>
            <a:off x="888450" y="1034550"/>
            <a:ext cx="7367100" cy="30648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LS(1)                            User Commands                           LS(1)  </a:t>
            </a:r>
            <a:endParaRPr sz="1100">
              <a:solidFill>
                <a:srgbClr val="F0F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                              </a:t>
            </a:r>
            <a:endParaRPr sz="1100">
              <a:solidFill>
                <a:srgbClr val="F0F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100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                          </a:t>
            </a:r>
            <a:endParaRPr sz="1100">
              <a:solidFill>
                <a:srgbClr val="F0F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       ls - list directory contents                                             </a:t>
            </a:r>
            <a:endParaRPr sz="1100">
              <a:solidFill>
                <a:srgbClr val="F0F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                              </a:t>
            </a:r>
            <a:endParaRPr sz="1100">
              <a:solidFill>
                <a:srgbClr val="F0F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SYNOPSIS</a:t>
            </a:r>
            <a:r>
              <a:rPr lang="en" sz="1100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                      </a:t>
            </a:r>
            <a:endParaRPr sz="1100">
              <a:solidFill>
                <a:srgbClr val="F0F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 b="1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ls</a:t>
            </a:r>
            <a:r>
              <a:rPr lang="en" sz="1100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 [OPTION]... [FILE]...                                                 </a:t>
            </a:r>
            <a:endParaRPr sz="1100">
              <a:solidFill>
                <a:srgbClr val="F0F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                              </a:t>
            </a:r>
            <a:endParaRPr sz="1100">
              <a:solidFill>
                <a:srgbClr val="F0F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DESCRIPTION</a:t>
            </a:r>
            <a:r>
              <a:rPr lang="en" sz="1100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                   </a:t>
            </a:r>
            <a:endParaRPr sz="1100">
              <a:solidFill>
                <a:srgbClr val="F0F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       List  information  about  the FILEs (the current directory by default).  </a:t>
            </a:r>
            <a:endParaRPr sz="1100">
              <a:solidFill>
                <a:srgbClr val="F0F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       Sort entries alphabetically if none of </a:t>
            </a:r>
            <a:r>
              <a:rPr lang="en" sz="1100" b="1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-cftuvSUX</a:t>
            </a:r>
            <a:r>
              <a:rPr lang="en" sz="1100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 nor </a:t>
            </a:r>
            <a:r>
              <a:rPr lang="en" sz="1100" b="1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--sort</a:t>
            </a:r>
            <a:r>
              <a:rPr lang="en" sz="1100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  is  speci-  </a:t>
            </a:r>
            <a:endParaRPr sz="1100">
              <a:solidFill>
                <a:srgbClr val="F0F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       fied.                                                                    </a:t>
            </a:r>
            <a:endParaRPr sz="1100">
              <a:solidFill>
                <a:srgbClr val="F0F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                              </a:t>
            </a:r>
            <a:endParaRPr sz="1100">
              <a:solidFill>
                <a:srgbClr val="F0F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       Mandatory  arguments  to  long  options are mandatory for short options  </a:t>
            </a:r>
            <a:endParaRPr sz="1100">
              <a:solidFill>
                <a:srgbClr val="F0F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       too.                                                                     </a:t>
            </a:r>
            <a:endParaRPr sz="1100">
              <a:solidFill>
                <a:srgbClr val="F0F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                              </a:t>
            </a:r>
            <a:endParaRPr sz="1100">
              <a:solidFill>
                <a:srgbClr val="F0F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 b="1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-a</a:t>
            </a:r>
            <a:r>
              <a:rPr lang="en" sz="1100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 b="1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--all</a:t>
            </a:r>
            <a:r>
              <a:rPr lang="en" sz="1100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              </a:t>
            </a:r>
            <a:endParaRPr sz="1100">
              <a:solidFill>
                <a:srgbClr val="F0F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do not ignore entries starting with .                 </a:t>
            </a:r>
            <a:r>
              <a:rPr lang="en" sz="1000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100" b="1">
              <a:solidFill>
                <a:srgbClr val="8AE23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2" name="Google Shape;212;p30"/>
          <p:cNvSpPr/>
          <p:nvPr/>
        </p:nvSpPr>
        <p:spPr>
          <a:xfrm>
            <a:off x="966825" y="4273350"/>
            <a:ext cx="7288800" cy="5244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 </a:t>
            </a:r>
            <a:r>
              <a:rPr lang="en" sz="1200">
                <a:solidFill>
                  <a:srgbClr val="C7254E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man</a:t>
            </a:r>
            <a:r>
              <a:rPr lang="en" sz="12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command uses a </a:t>
            </a:r>
            <a:r>
              <a:rPr lang="en" sz="1200" i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pager</a:t>
            </a:r>
            <a:r>
              <a:rPr lang="en" sz="12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to display documents. Usually, this pager is the </a:t>
            </a:r>
            <a:r>
              <a:rPr lang="en" sz="1200">
                <a:solidFill>
                  <a:srgbClr val="C7254E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less</a:t>
            </a:r>
            <a:r>
              <a:rPr lang="en" sz="12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command, but on some distributions, it may be the </a:t>
            </a:r>
            <a:r>
              <a:rPr lang="en" sz="1200">
                <a:solidFill>
                  <a:srgbClr val="C7254E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more</a:t>
            </a:r>
            <a:r>
              <a:rPr lang="en" sz="12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command. Both are very similar in how they perform. </a:t>
            </a:r>
            <a:endParaRPr sz="12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7A5AB19-8979-49DE-84AC-E57AA97FE3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26" y="4838518"/>
            <a:ext cx="1937293" cy="16428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1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1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1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1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1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1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1"/>
          <p:cNvSpPr txBox="1">
            <a:spLocks noGrp="1"/>
          </p:cNvSpPr>
          <p:nvPr>
            <p:ph type="title" idx="4294967295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Man Page Sections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25" name="Google Shape;225;p31"/>
          <p:cNvSpPr txBox="1">
            <a:spLocks noGrp="1"/>
          </p:cNvSpPr>
          <p:nvPr>
            <p:ph type="body" idx="4294967295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Man pages are broken into sections.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section is designed to provide specific information about a command.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following describes some of the more common sections found in man pages: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○"/>
            </a:pPr>
            <a:r>
              <a:rPr lang="en" sz="1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NAME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Provides the name of the command and a very brief description.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○"/>
            </a:pPr>
            <a:r>
              <a:rPr lang="en" sz="16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SYNOPSIS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Provides examples of how the command is executed. 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		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6" name="Google Shape;226;p31"/>
          <p:cNvSpPr/>
          <p:nvPr/>
        </p:nvSpPr>
        <p:spPr>
          <a:xfrm>
            <a:off x="1323475" y="3021825"/>
            <a:ext cx="6479700" cy="4314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100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                          </a:t>
            </a:r>
            <a:endParaRPr sz="1100">
              <a:solidFill>
                <a:srgbClr val="F0F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       ls - list directory contents  </a:t>
            </a:r>
            <a:endParaRPr sz="1100" b="1">
              <a:solidFill>
                <a:srgbClr val="8AE23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7" name="Google Shape;227;p31"/>
          <p:cNvSpPr/>
          <p:nvPr/>
        </p:nvSpPr>
        <p:spPr>
          <a:xfrm>
            <a:off x="1293475" y="4012313"/>
            <a:ext cx="6539700" cy="4314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SYNOPSIS</a:t>
            </a:r>
            <a:r>
              <a:rPr lang="en" sz="1100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                      </a:t>
            </a:r>
            <a:endParaRPr sz="1100">
              <a:solidFill>
                <a:srgbClr val="F0F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100" b="1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ls</a:t>
            </a:r>
            <a:r>
              <a:rPr lang="en" sz="1100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 [OPTION]... [FILE]... </a:t>
            </a:r>
            <a:endParaRPr sz="11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1380EE7-6E26-4E38-8486-5A74821C69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26" y="4797257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eometric">
  <a:themeElements>
    <a:clrScheme name="Custom 1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1461</Words>
  <Application>Microsoft Office PowerPoint</Application>
  <PresentationFormat>On-screen Show (16:9)</PresentationFormat>
  <Paragraphs>539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Roboto</vt:lpstr>
      <vt:lpstr>Hind Medium</vt:lpstr>
      <vt:lpstr>Trebuchet MS</vt:lpstr>
      <vt:lpstr>Arial</vt:lpstr>
      <vt:lpstr>Courier New</vt:lpstr>
      <vt:lpstr>Hind</vt:lpstr>
      <vt:lpstr>Helvetica Neue</vt:lpstr>
      <vt:lpstr>Calibri</vt:lpstr>
      <vt:lpstr>Simple Light</vt:lpstr>
      <vt:lpstr>Geometric</vt:lpstr>
      <vt:lpstr>Module 06 Getting Help</vt:lpstr>
      <vt:lpstr>Exam Objective 2.2 Using the Command Line to Get Help  Objective Description Running help commands and navigation of the various help systems </vt:lpstr>
      <vt:lpstr>  Introduction</vt:lpstr>
      <vt:lpstr>Introduction</vt:lpstr>
      <vt:lpstr>  Man Pages</vt:lpstr>
      <vt:lpstr>Man Pages</vt:lpstr>
      <vt:lpstr>Viewing Man Pages</vt:lpstr>
      <vt:lpstr>Viewing Man Pages</vt:lpstr>
      <vt:lpstr>Man Page Sections</vt:lpstr>
      <vt:lpstr>Man Page Sections</vt:lpstr>
      <vt:lpstr>Man Page Sections</vt:lpstr>
      <vt:lpstr>Man Page Sections</vt:lpstr>
      <vt:lpstr>Man Page Sections</vt:lpstr>
      <vt:lpstr>Searching Man Pages </vt:lpstr>
      <vt:lpstr>Man Page Categorized by Sections</vt:lpstr>
      <vt:lpstr>Man Page Categorized by Sections </vt:lpstr>
      <vt:lpstr>  Finding Commands and Documentation</vt:lpstr>
      <vt:lpstr>Finding Commands and Documentation </vt:lpstr>
      <vt:lpstr>Find Any File or Directory </vt:lpstr>
      <vt:lpstr>  Info Documentation</vt:lpstr>
      <vt:lpstr>Viewing Info Documentation</vt:lpstr>
      <vt:lpstr>Info Documentation</vt:lpstr>
      <vt:lpstr>Navigating Info Documentation</vt:lpstr>
      <vt:lpstr>  Additional Help</vt:lpstr>
      <vt:lpstr>Using the Help Option</vt:lpstr>
      <vt:lpstr>Additional System Documentation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06 Getting Help</dc:title>
  <cp:lastModifiedBy>Laura Dutra</cp:lastModifiedBy>
  <cp:revision>1</cp:revision>
  <dcterms:modified xsi:type="dcterms:W3CDTF">2019-02-25T19:54:57Z</dcterms:modified>
</cp:coreProperties>
</file>