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Helvetica Neue" panose="02000503000000020004" pitchFamily="2" charset="0"/>
      <p:regular r:id="rId34"/>
      <p:bold r:id="rId35"/>
      <p:italic r:id="rId36"/>
      <p:boldItalic r:id="rId37"/>
    </p:embeddedFont>
    <p:embeddedFont>
      <p:font typeface="Hind" panose="02000000000000000000" pitchFamily="2" charset="77"/>
      <p:regular r:id="rId38"/>
      <p:bold r:id="rId39"/>
    </p:embeddedFont>
    <p:embeddedFont>
      <p:font typeface="Hind Medium" panose="02000000000000000000" pitchFamily="2" charset="77"/>
      <p:regular r:id="rId40"/>
      <p:bold r:id="rId41"/>
    </p:embeddedFont>
    <p:embeddedFont>
      <p:font typeface="Quattrocento Sans" panose="020B0502050000020003" pitchFamily="34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Trebuchet MS" panose="020B070302020209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A3D410-1092-4C19-B6CD-87FADBE42E0A}">
  <a:tblStyle styleId="{53A3D410-1092-4C19-B6CD-87FADBE42E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e3b0a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ee3b0a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ee3b0a0c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4ee3b0a0c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ee3b0a0c7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4ee3b0a0c7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ee3b0a0c7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4ee3b0a0c7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ee3b0a0c7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ee3b0a0c7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e3b0a0c7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4ee3b0a0c7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ee3b0a0c7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4ee3b0a0c7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ee3b0a0c7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4ee3b0a0c7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ee3b0a0c7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4ee3b0a0c7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ee3b0a0c7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4ee3b0a0c7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ee3b0a0c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4ee3b0a0c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e3b0a0c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ee3b0a0c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ee3b0a0c7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4ee3b0a0c7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ee3b0a0c7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4ee3b0a0c7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ee3b0a0c7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4ee3b0a0c7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ee3b0a0c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4ee3b0a0c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ee3b0a0c7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4ee3b0a0c7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ee3b0a0c7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4ee3b0a0c7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ee3b0a0c7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4ee3b0a0c7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e3b0a0c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ee3b0a0c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e3b0a0c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ee3b0a0c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e3b0a0c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4ee3b0a0c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e3b0a0c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4ee3b0a0c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e3b0a0c7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4ee3b0a0c7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e3b0a0c7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4ee3b0a0c7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e3b0a0c7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4ee3b0a0c7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570300" y="1478877"/>
            <a:ext cx="82221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>
                <a:latin typeface="Hind"/>
                <a:ea typeface="Hind"/>
                <a:cs typeface="Hind"/>
                <a:sym typeface="Hind"/>
              </a:rPr>
              <a:t>Module 08</a:t>
            </a:r>
            <a:endParaRPr sz="4400" b="1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>
                <a:latin typeface="Hind"/>
                <a:ea typeface="Hind"/>
                <a:cs typeface="Hind"/>
                <a:sym typeface="Hind"/>
              </a:rPr>
              <a:t>Managing Files and Directories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Globbing - Exclamation Point !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exclamation point is used in conjunction with the square brackets to negate a range.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the command 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echo /etc/[!a-t]*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will display any file that 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does not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begin with an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thru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863900" y="2883575"/>
            <a:ext cx="7584600" cy="648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echo /etc/[!a-t]*                                         </a:t>
            </a:r>
            <a:b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/etc/ucf.conf /etc/udev /etc/ufw /etc/update-motd.d /etc/updatedb.conf /etc/vim </a:t>
            </a:r>
            <a:b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/etc/wgetrc /etc/xml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4EDBE-5895-4683-B612-8B201BDCB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Globbing - Listing With Globs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sees a directory as an argument, it will display the contents of the directory, not just the directory name.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option, which tells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to display the name of directories, instead of their contents: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835800" y="3173025"/>
            <a:ext cx="7584600" cy="561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-d /etc/e*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/etc/encript.cfg /etc/environment /etc/ethers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/etc/event.d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/etc/exports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4517AC-79D4-4F83-8B50-C9BA0346A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Copying Files and Directories 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9979EE-AD95-4D41-A9EC-610111AD8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>
            <a:spLocks noGrp="1"/>
          </p:cNvSpPr>
          <p:nvPr>
            <p:ph type="title" idx="4294967295"/>
          </p:nvPr>
        </p:nvSpPr>
        <p:spPr>
          <a:xfrm>
            <a:off x="311700" y="237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Copying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79" name="Google Shape;279;p35"/>
          <p:cNvSpPr txBox="1">
            <a:spLocks noGrp="1"/>
          </p:cNvSpPr>
          <p:nvPr>
            <p:ph type="body" idx="4294967295"/>
          </p:nvPr>
        </p:nvSpPr>
        <p:spPr>
          <a:xfrm>
            <a:off x="311700" y="887177"/>
            <a:ext cx="8520600" cy="4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 dirty="0" err="1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is used to copy files. It requires a source and a destination.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structure of the command is as follows: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is the file to be copied. The </a:t>
            </a:r>
            <a:r>
              <a:rPr lang="en" sz="16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destination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is where the copy is to be located.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following command will copy the 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/hosts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file to your home directory: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877850" y="3791098"/>
            <a:ext cx="7584600" cy="899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cp /etc/hosts ~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Desktop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Downloads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Pictures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hosts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Documents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Music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Videos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920000" y="2128913"/>
            <a:ext cx="7500300" cy="33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 [source] [destination]</a:t>
            </a:r>
            <a:endParaRPr sz="12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328023-E934-4ACE-97E7-BE1B5004B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Copying Files - Verbose Mode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-v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will cause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to produce output if successful.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-v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stands for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verbose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example of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-v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 used with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 destination is a directory, the resulting new file will have the same name as the original file.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want the new file to have a different name, you must provide the new name as part of the destination.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855400" y="2802775"/>
            <a:ext cx="7584600" cy="561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cp -v /etc/hosts ~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`/etc/hosts' -&gt; `/home/sysadmin/hosts'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09E20-3D8D-480C-ABA8-72E42CB32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41" y="3384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 txBox="1">
            <a:spLocks noGrp="1"/>
          </p:cNvSpPr>
          <p:nvPr>
            <p:ph type="title" idx="4294967295"/>
          </p:nvPr>
        </p:nvSpPr>
        <p:spPr>
          <a:xfrm>
            <a:off x="311700" y="286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Copying Files - Avoid Overwriting Data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4294967295"/>
          </p:nvPr>
        </p:nvSpPr>
        <p:spPr>
          <a:xfrm>
            <a:off x="311700" y="1010550"/>
            <a:ext cx="8520600" cy="38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can be destructive to existing data if the destination file already exists.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(interactive) option,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will prompt before overwriting a file 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(yes) or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(no)): 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requires you to answer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or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for every copy which could be tedious if there are a lot of files.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want to automatically answer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to each prompt, 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option. It essentially stands for "no rewrite”.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870200" y="2668088"/>
            <a:ext cx="7584600" cy="561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cp -i /etc/hosts ~/example.txt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cp: overwrite `/home/sysadmin/example.txt'? n 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0B9E8F-01E9-48BD-B47A-D04B6F31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2937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title" idx="4294967295"/>
          </p:nvPr>
        </p:nvSpPr>
        <p:spPr>
          <a:xfrm>
            <a:off x="311700" y="286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Copying Directories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4294967295"/>
          </p:nvPr>
        </p:nvSpPr>
        <p:spPr>
          <a:xfrm>
            <a:off x="311700" y="1010550"/>
            <a:ext cx="8520600" cy="38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to copy directories will result in an error message: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However,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(recursive) option to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will have it copy both files and directories.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866600" y="1540550"/>
            <a:ext cx="7584600" cy="669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cp -n /etc/skel/.* ~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cp: omitting directory `/etc/skel/.'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cp: omitting directory `/etc/skel/..'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893900" y="3243625"/>
            <a:ext cx="7530000" cy="669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careful with this option. The entire directory structure will be copied. This could result in copying a lot of files and directories!</a:t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39DF16-C19D-430D-AD08-3E0A8C1A4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Moving Files  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3A9BBA-FA04-4CAD-9A5E-A70F7CFCF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0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Moving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move a file, 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syntax for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is much like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a file is moved, the file is removed from the original location and placed in a new location.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If you don't have the right permissions, you will receive a 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Permission denied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 error message.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908775" y="2591750"/>
            <a:ext cx="7500300" cy="33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mv [source] [destination]</a:t>
            </a:r>
            <a:endParaRPr sz="12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AF888-5E88-469D-8843-BE4099226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Moving Files - Renaming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3" name="Google Shape;363;p41"/>
          <p:cNvSpPr txBox="1">
            <a:spLocks noGrp="1"/>
          </p:cNvSpPr>
          <p:nvPr>
            <p:ph type="body" idx="4294967295"/>
          </p:nvPr>
        </p:nvSpPr>
        <p:spPr>
          <a:xfrm>
            <a:off x="311700" y="112672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is not just used to move a file, but also to rename a file.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name of the file will change only if a destination file name is also specified.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a destination directory is not specified, the file will be renamed using the destination file name and remain in the source directory.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 example, the following commands will rename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newexample.txt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file to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myexample.txt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830250" y="4140050"/>
            <a:ext cx="7483500" cy="303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~/Videos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mv newexample.txt myexample.txt          </a:t>
            </a:r>
            <a:endParaRPr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1DEA1B-4850-4D2F-BA79-C312106FE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60650" y="1546575"/>
            <a:ext cx="8222100" cy="23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2.4 Creating, Moving, and Deleting Files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Create, move and delete files and directories under the home directory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C0F17-38DE-4530-9FE8-D55EC9FB6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Moving Files - Additional mv Options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7" name="Google Shape;377;p42"/>
          <p:cNvSpPr txBox="1">
            <a:spLocks noGrp="1"/>
          </p:cNvSpPr>
          <p:nvPr>
            <p:ph type="body" idx="4294967295"/>
          </p:nvPr>
        </p:nvSpPr>
        <p:spPr>
          <a:xfrm>
            <a:off x="311700" y="112672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Like the 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command, the 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provides the following options: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Important: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There is no 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as the 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will by default move directories.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78" name="Google Shape;378;p42"/>
          <p:cNvGraphicFramePr/>
          <p:nvPr/>
        </p:nvGraphicFramePr>
        <p:xfrm>
          <a:off x="952500" y="2022925"/>
          <a:ext cx="7239000" cy="1637229"/>
        </p:xfrm>
        <a:graphic>
          <a:graphicData uri="http://schemas.openxmlformats.org/drawingml/2006/table">
            <a:tbl>
              <a:tblPr>
                <a:noFill/>
                <a:tableStyleId>{53A3D410-1092-4C19-B6CD-87FADBE42E0A}</a:tableStyleId>
              </a:tblPr>
              <a:tblGrid>
                <a:gridCol w="125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Option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Meaning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-i</a:t>
                      </a:r>
                      <a:endParaRPr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Interactive: Ask if a file is to be overwritten.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</a:t>
                      </a:r>
                      <a:endParaRPr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 Clobber: Do not overwrite a destination files' contents.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-v</a:t>
                      </a:r>
                      <a:endParaRPr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Verbose: Show the resulting move.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8EA2458-3FA4-4DEE-A247-F4AFABD74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Creating Files and Directories  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84" name="Google Shape;38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1214C8-6411-4FB0-B39B-A6489E7F2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4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Creating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3" name="Google Shape;403;p44"/>
          <p:cNvSpPr txBox="1">
            <a:spLocks noGrp="1"/>
          </p:cNvSpPr>
          <p:nvPr>
            <p:ph type="body" idx="4294967295"/>
          </p:nvPr>
        </p:nvSpPr>
        <p:spPr>
          <a:xfrm>
            <a:off x="311700" y="112672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an empty file, use the 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as demonstrated below: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886350" y="1916913"/>
            <a:ext cx="7483500" cy="1905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Desktop  Documents  Downloads  Music  Pictures  Public  Templates  </a:t>
            </a:r>
            <a:endParaRPr sz="1100" b="1">
              <a:solidFill>
                <a:srgbClr val="729FC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Videos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touch sample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 sample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-rw-rw-r-- 1 sysadmin sysadmin 0 Nov  9 16:48 sample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Desktop    Downloads  Pictures  Templates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sample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Documents  Music      Public    Videos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9E0D83-DDB8-4902-865B-D93AB67B8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5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Making Directories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17" name="Google Shape;417;p45"/>
          <p:cNvSpPr txBox="1">
            <a:spLocks noGrp="1"/>
          </p:cNvSpPr>
          <p:nvPr>
            <p:ph type="body" idx="4294967295"/>
          </p:nvPr>
        </p:nvSpPr>
        <p:spPr>
          <a:xfrm>
            <a:off x="311700" y="112672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a directory, use the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p45"/>
          <p:cNvSpPr/>
          <p:nvPr/>
        </p:nvSpPr>
        <p:spPr>
          <a:xfrm>
            <a:off x="886350" y="1916925"/>
            <a:ext cx="7483500" cy="1594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Desktop  Documents  Downloads  Music  Pictures  Public  Templates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sample.txt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mkdir test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Desktop    Downloads  Pictures  Templates   test                       </a:t>
            </a:r>
            <a:endParaRPr sz="1100" b="1">
              <a:solidFill>
                <a:srgbClr val="729FC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Documents  Music      Public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sample.txt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04A24B-3AB6-4F6C-BEE4-5E39ECEFF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>
            <a:spLocks noGrp="1"/>
          </p:cNvSpPr>
          <p:nvPr>
            <p:ph type="ctrTitle"/>
          </p:nvPr>
        </p:nvSpPr>
        <p:spPr>
          <a:xfrm>
            <a:off x="570300" y="19605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>
                <a:latin typeface="Hind"/>
                <a:ea typeface="Hind"/>
                <a:cs typeface="Hind"/>
                <a:sym typeface="Hind"/>
              </a:rPr>
              <a:t>Removing Files and Directories  </a:t>
            </a:r>
            <a:endParaRPr sz="4400" b="1" i="0" u="none" strike="noStrike" cap="non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24" name="Google Shape;42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3C1FEC-52D7-4929-8204-4F09FE34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7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Deleting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4294967295"/>
          </p:nvPr>
        </p:nvSpPr>
        <p:spPr>
          <a:xfrm>
            <a:off x="311700" y="112672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delete a file, use the</a:t>
            </a:r>
            <a:r>
              <a:rPr lang="en" sz="16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 sz="16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could cause problems when deleting multiple files by using glob characters.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a precaution, users should 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when deleting multiple files.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47"/>
          <p:cNvSpPr/>
          <p:nvPr/>
        </p:nvSpPr>
        <p:spPr>
          <a:xfrm>
            <a:off x="886350" y="1872050"/>
            <a:ext cx="7483500" cy="1594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Desktop    Downloads  Pictures  Templates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sample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Documents  Music      Public    Videos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rm sample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‌</a:t>
            </a:r>
            <a:r>
              <a:rPr lang="en" sz="1100">
                <a:solidFill>
                  <a:srgbClr val="EEEEE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⁠</a:t>
            </a:r>
            <a:r>
              <a:rPr lang="en" sz="11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​​</a:t>
            </a:r>
            <a:r>
              <a:rPr lang="en" sz="1100">
                <a:solidFill>
                  <a:srgbClr val="EEEEE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⁠</a:t>
            </a:r>
            <a:r>
              <a:rPr lang="en" sz="11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​ 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Desktop  Documents  Downloads  Music  Pictures  Public  Templates  </a:t>
            </a:r>
            <a:endParaRPr sz="1100" b="1">
              <a:solidFill>
                <a:srgbClr val="729FC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Videos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8118B-FA4E-43AA-A0B6-C0E685804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Deleting Directories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7" name="Google Shape;457;p48"/>
          <p:cNvSpPr txBox="1">
            <a:spLocks noGrp="1"/>
          </p:cNvSpPr>
          <p:nvPr>
            <p:ph type="body" idx="4294967295"/>
          </p:nvPr>
        </p:nvSpPr>
        <p:spPr>
          <a:xfrm>
            <a:off x="311700" y="1126725"/>
            <a:ext cx="8520600" cy="3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can be used to delete directories. However, the default usage (no options) of the 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will fail to delete a directory: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delete a directory, use the 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(recursive) option to the 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Important:</a:t>
            </a: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When a user deletes a directory, all of the files and subdirectories are deleted without any interactive question. It is best to use the 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with the 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command.</a:t>
            </a: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886350" y="2126625"/>
            <a:ext cx="7483500" cy="734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rm Videos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rm: cannot remove `Videos': Is a directory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886350" y="3500525"/>
            <a:ext cx="7483500" cy="303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rm -r Videos  </a:t>
            </a:r>
            <a:endParaRPr sz="1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2A6800-0ABC-4462-B76F-6EFF977F5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7" y="4844676"/>
            <a:ext cx="1864674" cy="158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Introduction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B15BEA-D1AD-43B2-BECA-9F4E7CF29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Introduction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chapter we will discuss how to manipulate files and directories.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Linux distributions have GUI-based applications that allow you to manage files, but it is advantageous to know how to perform these operations via the </a:t>
            </a:r>
            <a:r>
              <a:rPr lang="en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line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 that everything in Linux is case sensitive so pay attention to capitalization: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hello.txt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file is different from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HELLO.txt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Hello.txt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files.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EA851B-C229-4C1B-862B-82D8CB28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ctrTitle"/>
          </p:nvPr>
        </p:nvSpPr>
        <p:spPr>
          <a:xfrm>
            <a:off x="460950" y="2015523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Globbing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25776-1068-467D-8904-D7D68CD75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Globbing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Glob characters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are often referred to as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wild cards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are symbol characters that have special meaning to the shell.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Globs are powerful because they allow you to specify patterns that match filenames in a directory: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Instead of manipulating a single file at a time, you can easily execute commands that will affect many files.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B1C444-92EA-40F3-81D4-A18ED765C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Globbing - The Asterisk *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asterisk character is used to represent zero or more of any character in a filename.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suppose you want to display all of the files in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 directory that begin with the letter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pattern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t*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matches any file in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directory that begins with the character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followed by zero or more of any character.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863900" y="2872225"/>
            <a:ext cx="7584600" cy="50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/etc/t*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/etc/terminfo /etc/timezone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2CF70-53A6-4DCC-9868-8548B532F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Globbing - The Question Mark ?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question mark character matches exactly one character, no more and no less.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Suppose you want to display all of the files in the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 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directory that begin with the letter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have exactly 7 characters after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asterisk and question mark could also be used together to look for files with three-letter extensions by running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echo /etc/*.???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863900" y="2493688"/>
            <a:ext cx="7584600" cy="50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/etc/t???????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/etc/terminfo /etc/timezone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830300" y="3904450"/>
            <a:ext cx="7651800" cy="50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/etc/*.???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/etc/blkid.tab /etc/issue.net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52BB19-55E1-4A56-96F3-B32FA4C5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Globbing - Brackets [ ]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Brackets are used to match a single character by representing a range of characters that are possible match characters.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echo /etc/[gu]*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will print any file that begins with either a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or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character and contains zero or more additional characters: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Brackets can also be used to a represent a range of characters by using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(i.e., any letter between and including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):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863900" y="2704075"/>
            <a:ext cx="7584600" cy="648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/etc/[gu]*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/etc/gai.conf /etc/groff /etc/group /etc/group- /etc/gshadow /etc/gshadow- /etc/ucf.conf /etc/udev /etc/ufw /etc/update-motd.d /etc/updatedb.conf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830300" y="4185701"/>
            <a:ext cx="7651800" cy="372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/etc/[a-d]*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6630C4-B20A-4477-A01C-4CAB9DAE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904</Words>
  <Application>Microsoft Macintosh PowerPoint</Application>
  <PresentationFormat>On-screen Show (16:9)</PresentationFormat>
  <Paragraphs>427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Trebuchet MS</vt:lpstr>
      <vt:lpstr>Cambria</vt:lpstr>
      <vt:lpstr>Hind Medium</vt:lpstr>
      <vt:lpstr>Quattrocento Sans</vt:lpstr>
      <vt:lpstr>Hind</vt:lpstr>
      <vt:lpstr>Helvetica Neue</vt:lpstr>
      <vt:lpstr>Arial</vt:lpstr>
      <vt:lpstr>Courier New</vt:lpstr>
      <vt:lpstr>Roboto</vt:lpstr>
      <vt:lpstr>Simple Light</vt:lpstr>
      <vt:lpstr>Geometric</vt:lpstr>
      <vt:lpstr>Module 08 Managing Files and Directories</vt:lpstr>
      <vt:lpstr>Exam Objective 2.4 Creating, Moving, and Deleting Files  Objective Description Create, move and delete files and directories under the home directory</vt:lpstr>
      <vt:lpstr>Introduction</vt:lpstr>
      <vt:lpstr>Introduction</vt:lpstr>
      <vt:lpstr>Globbing</vt:lpstr>
      <vt:lpstr>Globbing</vt:lpstr>
      <vt:lpstr>Globbing - The Asterisk *</vt:lpstr>
      <vt:lpstr>Globbing - The Question Mark ?</vt:lpstr>
      <vt:lpstr>Globbing - Brackets [ ]</vt:lpstr>
      <vt:lpstr>Globbing - Exclamation Point !</vt:lpstr>
      <vt:lpstr>Globbing - Listing With Globs</vt:lpstr>
      <vt:lpstr>Copying Files and Directories </vt:lpstr>
      <vt:lpstr>Copying Files</vt:lpstr>
      <vt:lpstr>Copying Files - Verbose Mode</vt:lpstr>
      <vt:lpstr>Copying Files - Avoid Overwriting Data</vt:lpstr>
      <vt:lpstr>Copying Directories</vt:lpstr>
      <vt:lpstr>Moving Files  </vt:lpstr>
      <vt:lpstr>Moving Files</vt:lpstr>
      <vt:lpstr>Moving Files - Renaming Files</vt:lpstr>
      <vt:lpstr>Moving Files - Additional mv Options</vt:lpstr>
      <vt:lpstr>Creating Files and Directories  </vt:lpstr>
      <vt:lpstr>Creating Files</vt:lpstr>
      <vt:lpstr>Making Directories</vt:lpstr>
      <vt:lpstr>Removing Files and Directories  </vt:lpstr>
      <vt:lpstr>Deleting Files</vt:lpstr>
      <vt:lpstr>Deleting Directories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08 Managing Files and Directories</dc:title>
  <cp:lastModifiedBy>Madjida Garcia</cp:lastModifiedBy>
  <cp:revision>2</cp:revision>
  <dcterms:modified xsi:type="dcterms:W3CDTF">2019-03-01T02:14:16Z</dcterms:modified>
</cp:coreProperties>
</file>