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20"/>
      <p:bold r:id="rId21"/>
      <p:italic r:id="rId22"/>
      <p:boldItalic r:id="rId23"/>
    </p:embeddedFont>
    <p:embeddedFont>
      <p:font typeface="Hind" panose="02000000000000000000" pitchFamily="2" charset="77"/>
      <p:regular r:id="rId24"/>
      <p:bold r:id="rId25"/>
    </p:embeddedFont>
    <p:embeddedFont>
      <p:font typeface="Hind Medium" panose="02000000000000000000" pitchFamily="2" charset="77"/>
      <p:regular r:id="rId26"/>
      <p:bold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Trebuchet MS" panose="020B0703020202090204" pitchFamily="34" charset="0"/>
      <p:regular r:id="rId32"/>
      <p:bold r:id="rId33"/>
      <p:italic r:id="rId34"/>
      <p:boldItalic r:id="rId35"/>
    </p:embeddedFont>
    <p:embeddedFont>
      <p:font typeface="Verdana" panose="020B060403050404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b207ec0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4b207ec0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b207ec07b_0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4b207ec07b_0_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b207ec07b_0_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g4b207ec07b_0_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b207ec07b_0_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4b207ec07b_0_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b207ec07b_0_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4b207ec07b_0_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b207ec07b_0_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4b207ec07b_0_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b207ec07b_0_1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4b207ec07b_0_1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b207ec07b_0_1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g4b207ec07b_0_1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b207ec07b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4b207ec07b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b207ec07b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4b207ec07b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b207ec07b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4b207ec07b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b207ec07b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4b207ec07b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b207ec07b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4b207ec07b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b207ec07b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4b207ec07b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b207ec07b_0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4b207ec07b_0_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b207ec07b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g4b207ec07b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DG Themed_Geo" type="title">
  <p:cSld name="TITLE">
    <p:bg>
      <p:bgPr>
        <a:solidFill>
          <a:srgbClr val="005B99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63" name="Google Shape;63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82" name="Google Shape;82;p1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9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2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01" name="Google Shape;101;p2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22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ctrTitle"/>
          </p:nvPr>
        </p:nvSpPr>
        <p:spPr>
          <a:xfrm>
            <a:off x="0" y="1815000"/>
            <a:ext cx="9144000" cy="1282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latin typeface="Hind"/>
                <a:ea typeface="Hind"/>
                <a:cs typeface="Hind"/>
                <a:sym typeface="Hind"/>
              </a:rPr>
              <a:t>Module 15</a:t>
            </a:r>
            <a:endParaRPr b="1" dirty="0">
              <a:latin typeface="Hind"/>
              <a:ea typeface="Hind"/>
              <a:cs typeface="Hind"/>
              <a:sym typeface="Hi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latin typeface="Hind"/>
                <a:ea typeface="Hind"/>
                <a:cs typeface="Hind"/>
                <a:sym typeface="Hind"/>
              </a:rPr>
              <a:t>System and User Security </a:t>
            </a:r>
            <a:endParaRPr b="1" dirty="0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14" name="Google Shape;11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3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3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3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3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1B5B81-8DBD-4F1F-94FE-88A7C1060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2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2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2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2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2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2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2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System Accounts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1" name="Google Shape;241;p32"/>
          <p:cNvSpPr txBox="1">
            <a:spLocks noGrp="1"/>
          </p:cNvSpPr>
          <p:nvPr>
            <p:ph type="body" idx="4294967295"/>
          </p:nvPr>
        </p:nvSpPr>
        <p:spPr>
          <a:xfrm>
            <a:off x="174025" y="969150"/>
            <a:ext cx="8520600" cy="3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Users log in using regular accounts (UID &gt; 1000).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Special access root account (UID &gt; 0).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accounts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are designed for services running on the system (UID 1-499)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accounts in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/etc/passwd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/etc/shadow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have some different fields: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Home directory - typically do not have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Shell: Uses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nologin</a:t>
            </a:r>
            <a:endParaRPr>
              <a:solidFill>
                <a:srgbClr val="005B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Courier New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Password: Uses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endParaRPr>
              <a:solidFill>
                <a:srgbClr val="005B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C52D93-3D7B-4B97-827E-714C163D3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139" y="104359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3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3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3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3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3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3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3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Group Accounts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54" name="Google Shape;254;p33"/>
          <p:cNvSpPr txBox="1">
            <a:spLocks noGrp="1"/>
          </p:cNvSpPr>
          <p:nvPr>
            <p:ph type="body" idx="4294967295"/>
          </p:nvPr>
        </p:nvSpPr>
        <p:spPr>
          <a:xfrm>
            <a:off x="174025" y="1078452"/>
            <a:ext cx="8520600" cy="3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Each user can be a member of one or more </a:t>
            </a:r>
            <a:r>
              <a:rPr lang="en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groups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/etc/passwd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file defines the primary group membership for a user.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/etc/group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file defines supplemental (or secondary) group membership.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Fields include: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Group Name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: Field contains the </a:t>
            </a:r>
            <a:r>
              <a:rPr lang="en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group name </a:t>
            </a:r>
            <a:endParaRPr i="1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Password Holder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: The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means password is not stored in this file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GID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Unique group ID 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associated with group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User List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: Lists members in the group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5" name="Google Shape;255;p33"/>
          <p:cNvSpPr txBox="1"/>
          <p:nvPr/>
        </p:nvSpPr>
        <p:spPr>
          <a:xfrm>
            <a:off x="734250" y="2960050"/>
            <a:ext cx="6378900" cy="401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mail:x:12:mail,postfix</a:t>
            </a:r>
            <a:endParaRPr sz="12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12D2C5-A794-44D6-87FC-13DB2F119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139" y="5789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>
            <a:spLocks noGrp="1"/>
          </p:cNvSpPr>
          <p:nvPr>
            <p:ph type="ctrTitle"/>
          </p:nvPr>
        </p:nvSpPr>
        <p:spPr>
          <a:xfrm>
            <a:off x="570300" y="2081052"/>
            <a:ext cx="8222100" cy="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Viewing User Accounts</a:t>
            </a:r>
            <a:endParaRPr sz="4400" b="1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61" name="Google Shape;26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4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4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4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4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4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4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F080B4-9D7C-448A-9AE3-D99CDC1A0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5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5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5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5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5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5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5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Viewing User Information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80" name="Google Shape;280;p35"/>
          <p:cNvSpPr txBox="1">
            <a:spLocks noGrp="1"/>
          </p:cNvSpPr>
          <p:nvPr>
            <p:ph type="body" idx="4294967295"/>
          </p:nvPr>
        </p:nvSpPr>
        <p:spPr>
          <a:xfrm>
            <a:off x="174025" y="104932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>
                <a:solidFill>
                  <a:schemeClr val="accent3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 is used to print </a:t>
            </a:r>
            <a:r>
              <a:rPr lang="en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user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lang="en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group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information.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Output: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Lists user account information first (UID (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uid=1001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) and username (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sysadmin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))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After username, the primary group is listed (group ID and group name)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Other information includes other groups user belongs to (group IDs and group names)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To display information for a specific account, use the username as an argument.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To print only secondary group membership use the </a:t>
            </a:r>
            <a:r>
              <a:rPr lang="en">
                <a:solidFill>
                  <a:schemeClr val="accent3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-G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option.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1" name="Google Shape;281;p35"/>
          <p:cNvSpPr txBox="1"/>
          <p:nvPr/>
        </p:nvSpPr>
        <p:spPr>
          <a:xfrm>
            <a:off x="745725" y="1583275"/>
            <a:ext cx="7239600" cy="562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id                                                 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uid=1001(sysadmin) gid=1001(sysadmin) groups=1001(sysadmin),4(adm),27(sudo)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0CB885-999A-405E-B668-0CC253406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139" y="50169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6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6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6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6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6"/>
          <p:cNvSpPr txBox="1">
            <a:spLocks noGrp="1"/>
          </p:cNvSpPr>
          <p:nvPr>
            <p:ph type="ctrTitle"/>
          </p:nvPr>
        </p:nvSpPr>
        <p:spPr>
          <a:xfrm>
            <a:off x="116125" y="-3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Viewing Current Users</a:t>
            </a:r>
            <a:endParaRPr sz="38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94" name="Google Shape;294;p36"/>
          <p:cNvSpPr txBox="1">
            <a:spLocks noGrp="1"/>
          </p:cNvSpPr>
          <p:nvPr>
            <p:ph type="body" idx="4294967295"/>
          </p:nvPr>
        </p:nvSpPr>
        <p:spPr>
          <a:xfrm>
            <a:off x="174000" y="787650"/>
            <a:ext cx="7776900" cy="41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>
                <a:solidFill>
                  <a:schemeClr val="accent3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who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 lists users who are currently logged in, as well as where and when they logged in.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Output: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Username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: Indicates user who is logged in and has an open session.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Terminal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: Indicates which terminal window the user is working in.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tty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indicates a local login whereas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pts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indicates a pseudo terminal.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Date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: Indicates when user logged in. A hostname means user logged in remotely. A colon and number means a graphical local login. No location info means user logged  in via local command line.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5" name="Google Shape;295;p36"/>
          <p:cNvSpPr txBox="1"/>
          <p:nvPr/>
        </p:nvSpPr>
        <p:spPr>
          <a:xfrm>
            <a:off x="779450" y="1596600"/>
            <a:ext cx="7239600" cy="1099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who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root     	tty2        2013-10-11 10:00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sysadmin	tty1        2013-10-11 09:58 (:0)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sysadmin 	pts/0       2013-10-11 09:59 (:0.0)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 sz="1000" b="1">
              <a:solidFill>
                <a:srgbClr val="8AE23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A0E070-3590-40C6-A143-3746E3514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139" y="2984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7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7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7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7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7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7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7"/>
          <p:cNvSpPr txBox="1">
            <a:spLocks noGrp="1"/>
          </p:cNvSpPr>
          <p:nvPr>
            <p:ph type="ctrTitle"/>
          </p:nvPr>
        </p:nvSpPr>
        <p:spPr>
          <a:xfrm>
            <a:off x="116125" y="-3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Viewing Current Users 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08" name="Google Shape;308;p37"/>
          <p:cNvSpPr txBox="1">
            <a:spLocks noGrp="1"/>
          </p:cNvSpPr>
          <p:nvPr>
            <p:ph type="body" idx="4294967295"/>
          </p:nvPr>
        </p:nvSpPr>
        <p:spPr>
          <a:xfrm>
            <a:off x="174000" y="902238"/>
            <a:ext cx="7776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>
                <a:solidFill>
                  <a:schemeClr val="accent3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 provides more detailed information about users currently on the system.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Provides info about system status.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Output looks like: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9" name="Google Shape;309;p37"/>
          <p:cNvSpPr txBox="1"/>
          <p:nvPr/>
        </p:nvSpPr>
        <p:spPr>
          <a:xfrm>
            <a:off x="613950" y="2797550"/>
            <a:ext cx="6897000" cy="196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w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10:44:03 up 50 min,  4 users,  load average: 0.78, 0.44, 0.19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USER     	TTY     FROM	    LOGIN@   IDLE  	JCPU   	PCPU    WHAT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root     	tty2    -           10:00    43:44 	0.01s  	0.01s   -bash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sysadmin 	tty1    :0          09:58    50:02	5.68s 	      0.16s   pam: gdm-password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sysadmin	pts/0   :0.0        09:59    0.00s   0.14s  	0.13s   ssh 192.168.1.2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sysadmin 	pts/1   example.com 10:00    0.00s  	0.03s  	0.01s   w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633B6E-7F81-4093-AEB2-56F365E06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8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8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8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8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8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8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8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Viewing Login History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22" name="Google Shape;322;p38"/>
          <p:cNvSpPr txBox="1">
            <a:spLocks noGrp="1"/>
          </p:cNvSpPr>
          <p:nvPr>
            <p:ph type="body" idx="4294967295"/>
          </p:nvPr>
        </p:nvSpPr>
        <p:spPr>
          <a:xfrm>
            <a:off x="185500" y="1239063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>
                <a:solidFill>
                  <a:schemeClr val="accent3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 reads the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/var/log/wtmp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file all login records.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Shows previous login sessions as well as current login information.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38"/>
          <p:cNvSpPr txBox="1"/>
          <p:nvPr/>
        </p:nvSpPr>
        <p:spPr>
          <a:xfrm>
            <a:off x="791625" y="2524075"/>
            <a:ext cx="6713400" cy="1342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last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sysadmin console </a:t>
            </a:r>
            <a:r>
              <a:rPr lang="en" sz="1000">
                <a:solidFill>
                  <a:srgbClr val="F0F0F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Tue Sep 18 02:31   still logged in  </a:t>
            </a:r>
            <a:r>
              <a:rPr lang="en" sz="1800">
                <a:solidFill>
                  <a:srgbClr val="F0F0F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rgbClr val="F0F0F0"/>
                </a:solidFill>
                <a:highlight>
                  <a:srgbClr val="000000"/>
                </a:highlight>
                <a:latin typeface="Verdana"/>
                <a:ea typeface="Verdana"/>
                <a:cs typeface="Verdana"/>
                <a:sym typeface="Verdana"/>
              </a:rPr>
              <a:t>  </a:t>
            </a:r>
            <a:endParaRPr sz="1800">
              <a:solidFill>
                <a:srgbClr val="F0F0F0"/>
              </a:solidFill>
              <a:highlight>
                <a:srgbClr val="00000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F0F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sysadmin console                    Tue Sep 18 02:31 - 02:31  (00:00)   </a:t>
            </a:r>
            <a:endParaRPr sz="1000">
              <a:solidFill>
                <a:srgbClr val="F0F0F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750"/>
              </a:spcAft>
              <a:buNone/>
            </a:pPr>
            <a:r>
              <a:rPr lang="en" sz="1000">
                <a:solidFill>
                  <a:srgbClr val="F0F0F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wtmp begins Tue Sep 18 02:31:57 2018     </a:t>
            </a:r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D72CCF-8168-4A28-A2F7-5671DD902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51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ctrTitle"/>
          </p:nvPr>
        </p:nvSpPr>
        <p:spPr>
          <a:xfrm>
            <a:off x="460950" y="1345328"/>
            <a:ext cx="8222100" cy="23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Hind Medium"/>
                <a:ea typeface="Hind Medium"/>
                <a:cs typeface="Hind Medium"/>
                <a:sym typeface="Hind Medium"/>
              </a:rPr>
              <a:t>Exam Objective</a:t>
            </a:r>
            <a:endParaRPr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Hind Medium"/>
                <a:ea typeface="Hind Medium"/>
                <a:cs typeface="Hind Medium"/>
                <a:sym typeface="Hind Medium"/>
              </a:rPr>
              <a:t>5.1 Basic Security and Identifying User Types</a:t>
            </a:r>
            <a:endParaRPr sz="24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latin typeface="Hind Medium"/>
                <a:ea typeface="Hind Medium"/>
                <a:cs typeface="Hind Medium"/>
                <a:sym typeface="Hind Medium"/>
              </a:rPr>
              <a:t>Objective Description</a:t>
            </a:r>
            <a:endParaRPr sz="30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latin typeface="Hind Medium"/>
                <a:ea typeface="Hind Medium"/>
                <a:cs typeface="Hind Medium"/>
                <a:sym typeface="Hind Medium"/>
              </a:rPr>
              <a:t>Various types of users on a Linux system.</a:t>
            </a:r>
            <a:endParaRPr sz="4400" b="1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26" name="Google Shape;12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4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02D380-957D-4F27-90DB-EDFB241B5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ctrTitle"/>
          </p:nvPr>
        </p:nvSpPr>
        <p:spPr>
          <a:xfrm>
            <a:off x="570300" y="1933902"/>
            <a:ext cx="82221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latin typeface="Hind"/>
                <a:ea typeface="Hind"/>
                <a:cs typeface="Hind"/>
                <a:sym typeface="Hind"/>
              </a:rPr>
              <a:t>Identifying User Accounts</a:t>
            </a:r>
            <a:endParaRPr sz="4400" b="1" dirty="0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A19684-E615-442B-9167-2D525A5E4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6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6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6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6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Users and Permissions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4294967295"/>
          </p:nvPr>
        </p:nvSpPr>
        <p:spPr>
          <a:xfrm>
            <a:off x="174025" y="12757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User accounts are designed to provide security on a Linux operating system.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User accounts allow or disallow a person access to files and directories using </a:t>
            </a:r>
            <a:r>
              <a:rPr lang="en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file permissions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User accounts also belong to groups.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This chapter covers commands that provide the ability to view user and group account information and how to switch to other user accounts.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EC0682-816A-4F17-938D-F8B3FF3B3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7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7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Administrative Accounts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Some commands require </a:t>
            </a:r>
            <a:r>
              <a:rPr lang="en" sz="2000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administrative</a:t>
            </a: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or </a:t>
            </a:r>
            <a:r>
              <a:rPr lang="en" sz="2000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root</a:t>
            </a: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privileges.</a:t>
            </a: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5B99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Using root has risks, it is recommended to use </a:t>
            </a:r>
            <a:r>
              <a:rPr lang="en" sz="2000">
                <a:solidFill>
                  <a:schemeClr val="accent3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sudo</a:t>
            </a: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or </a:t>
            </a:r>
            <a:r>
              <a:rPr lang="en" sz="2000">
                <a:solidFill>
                  <a:schemeClr val="accent3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su</a:t>
            </a: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 to execute commands as root. </a:t>
            </a: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5B99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Risks with logging in as root:</a:t>
            </a: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2000"/>
              <a:buFont typeface="Trebuchet MS"/>
              <a:buChar char="○"/>
            </a:pP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Everything will run as root (background processes, executables)</a:t>
            </a: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2000"/>
              <a:buFont typeface="Trebuchet MS"/>
              <a:buChar char="○"/>
            </a:pP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May forget you are logged in as root</a:t>
            </a: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2000"/>
              <a:buFont typeface="Trebuchet MS"/>
              <a:buChar char="○"/>
            </a:pP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May accidentally run non-admin tasks as root</a:t>
            </a: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A52890-8B48-4940-89FF-2FF964120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ctrTitle"/>
          </p:nvPr>
        </p:nvSpPr>
        <p:spPr>
          <a:xfrm>
            <a:off x="127600" y="-3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Switching Users</a:t>
            </a:r>
            <a:endParaRPr sz="40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4294967295"/>
          </p:nvPr>
        </p:nvSpPr>
        <p:spPr>
          <a:xfrm>
            <a:off x="311700" y="768675"/>
            <a:ext cx="8520600" cy="40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 sz="1600">
                <a:solidFill>
                  <a:schemeClr val="accent3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su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 allows you to run a shell as a different user.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Using the </a:t>
            </a:r>
            <a:r>
              <a:rPr lang="en" sz="1600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login shell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option results in fully configuring the new shell with settings of new user. If username is not specified su opens a new shell as </a:t>
            </a:r>
            <a:r>
              <a:rPr lang="en" sz="16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user.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After pressing </a:t>
            </a:r>
            <a:r>
              <a:rPr lang="en" sz="16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Enter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, user must provide password of </a:t>
            </a:r>
            <a:r>
              <a:rPr lang="en" sz="16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user.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Use the </a:t>
            </a:r>
            <a:r>
              <a:rPr lang="en" sz="1600">
                <a:solidFill>
                  <a:schemeClr val="accent3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 to return to original shell (user account). 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915475" y="1227700"/>
            <a:ext cx="6447900" cy="309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su [</a:t>
            </a:r>
            <a:r>
              <a:rPr lang="en" sz="1200" i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options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 [</a:t>
            </a:r>
            <a:r>
              <a:rPr lang="en" sz="1200" i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915475" y="2268600"/>
            <a:ext cx="6447900" cy="606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su -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su - root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8"/>
          <p:cNvSpPr txBox="1"/>
          <p:nvPr/>
        </p:nvSpPr>
        <p:spPr>
          <a:xfrm>
            <a:off x="915475" y="3828250"/>
            <a:ext cx="6552900" cy="1023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su -                                               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Password:                   </a:t>
            </a:r>
            <a:endParaRPr/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root@localhost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exit                                                   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750"/>
              </a:spcAft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logout                         </a:t>
            </a:r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C699D4-ADB4-4B3D-89C8-3BC373D63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4" y="4841519"/>
            <a:ext cx="1593301" cy="1351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9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9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9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Executing Privileged Commands</a:t>
            </a:r>
            <a:endParaRPr sz="34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 sz="2000">
                <a:solidFill>
                  <a:schemeClr val="accent3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sudo</a:t>
            </a: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 also allows users to execute commands as another user.</a:t>
            </a: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Can be used in distributions that do not allow </a:t>
            </a:r>
            <a:r>
              <a:rPr lang="en" sz="20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user login.</a:t>
            </a: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Prompts for the user’s own password instead that of the </a:t>
            </a:r>
            <a:r>
              <a:rPr lang="en" sz="2000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user.</a:t>
            </a: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in an entry placed in a log file for accountability and reduces risk associated with using root. </a:t>
            </a:r>
            <a:endParaRPr sz="20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1193725" y="3321175"/>
            <a:ext cx="6324300" cy="654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 err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000" b="1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 b="1" dirty="0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000" b="1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0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sudo</a:t>
            </a:r>
            <a:r>
              <a:rPr lang="en" sz="10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head /</a:t>
            </a:r>
            <a:r>
              <a:rPr lang="en" sz="10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" sz="10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/shadow                                   </a:t>
            </a:r>
            <a:endParaRPr sz="1000" dirty="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750"/>
              </a:spcAft>
              <a:buNone/>
            </a:pPr>
            <a:r>
              <a:rPr lang="en" sz="10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sudo</a:t>
            </a:r>
            <a:r>
              <a:rPr lang="en" sz="10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] password for sysadmin:             </a:t>
            </a:r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B78C16-4E2A-4084-9B65-63E3EBB01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0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0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0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User Accounts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13" name="Google Shape;213;p30"/>
          <p:cNvSpPr txBox="1">
            <a:spLocks noGrp="1"/>
          </p:cNvSpPr>
          <p:nvPr>
            <p:ph type="body" idx="4294967295"/>
          </p:nvPr>
        </p:nvSpPr>
        <p:spPr>
          <a:xfrm>
            <a:off x="174025" y="12757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/etc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directory contains files which contain account data of users and groups defined on the system.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/etc/passwd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file defines some account information for user accounts.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Each line contains information about a single user.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400"/>
              <a:buFont typeface="Trebuchet MS"/>
              <a:buChar char="○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Contains; Name, Password Placeholder, User ID, Primary Group ID, Comment, Home Directory, Shell (fields are separated by a colon)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Use </a:t>
            </a:r>
            <a:r>
              <a:rPr lang="en">
                <a:solidFill>
                  <a:schemeClr val="accent3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 to check if user is defined on system.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30"/>
          <p:cNvSpPr txBox="1"/>
          <p:nvPr/>
        </p:nvSpPr>
        <p:spPr>
          <a:xfrm>
            <a:off x="1194175" y="3245850"/>
            <a:ext cx="6998700" cy="355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sysadmin:x:1001:1001:System Administrator,,,,:/home/sysadmin:/bin/bash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CD6C9A-26AA-4D29-9DA4-FAA3812EF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1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1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1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1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1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1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1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Passwords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27" name="Google Shape;227;p31"/>
          <p:cNvSpPr txBox="1">
            <a:spLocks noGrp="1"/>
          </p:cNvSpPr>
          <p:nvPr>
            <p:ph type="body" idx="4294967295"/>
          </p:nvPr>
        </p:nvSpPr>
        <p:spPr>
          <a:xfrm>
            <a:off x="127600" y="969150"/>
            <a:ext cx="804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The etc/shadow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file contains user password information (must be logged in as </a:t>
            </a:r>
            <a:r>
              <a:rPr lang="en">
                <a:solidFill>
                  <a:srgbClr val="005B99"/>
                </a:solidFill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).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Fields include: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100"/>
              <a:buFont typeface="Trebuchet MS"/>
              <a:buChar char="○"/>
            </a:pPr>
            <a:r>
              <a:rPr lang="en" sz="11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Username</a:t>
            </a:r>
            <a:r>
              <a:rPr lang="en" sz="11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: Username of the account (matches username in </a:t>
            </a:r>
            <a:r>
              <a:rPr lang="en" sz="1100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/etc/passwd</a:t>
            </a:r>
            <a:r>
              <a:rPr lang="en" sz="11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11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100"/>
              <a:buFont typeface="Trebuchet MS"/>
              <a:buChar char="○"/>
            </a:pPr>
            <a:r>
              <a:rPr lang="en" sz="11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Password</a:t>
            </a:r>
            <a:r>
              <a:rPr lang="en" sz="11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: Encrypted password for the account</a:t>
            </a:r>
            <a:endParaRPr sz="11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100"/>
              <a:buFont typeface="Trebuchet MS"/>
              <a:buChar char="○"/>
            </a:pPr>
            <a:r>
              <a:rPr lang="en" sz="11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Last Change</a:t>
            </a:r>
            <a:r>
              <a:rPr lang="en" sz="11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: Last time password was changed</a:t>
            </a:r>
            <a:endParaRPr sz="11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100"/>
              <a:buFont typeface="Trebuchet MS"/>
              <a:buChar char="○"/>
            </a:pPr>
            <a:r>
              <a:rPr lang="en" sz="11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Min</a:t>
            </a:r>
            <a:r>
              <a:rPr lang="en" sz="11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: Minimum # of days between password changes</a:t>
            </a:r>
            <a:endParaRPr sz="11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100"/>
              <a:buFont typeface="Trebuchet MS"/>
              <a:buChar char="○"/>
            </a:pPr>
            <a:r>
              <a:rPr lang="en" sz="11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Max</a:t>
            </a:r>
            <a:r>
              <a:rPr lang="en" sz="11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: Max # of days password is valid</a:t>
            </a:r>
            <a:endParaRPr sz="11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100"/>
              <a:buFont typeface="Trebuchet MS"/>
              <a:buChar char="○"/>
            </a:pPr>
            <a:r>
              <a:rPr lang="en" sz="11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Warn</a:t>
            </a:r>
            <a:r>
              <a:rPr lang="en" sz="11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: Number of days before password expiry in the system warns the user</a:t>
            </a:r>
            <a:endParaRPr sz="11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100"/>
              <a:buFont typeface="Trebuchet MS"/>
              <a:buChar char="○"/>
            </a:pPr>
            <a:r>
              <a:rPr lang="en" sz="11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Inactive</a:t>
            </a:r>
            <a:r>
              <a:rPr lang="en" sz="11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: Grace period in which user’s password can be changed</a:t>
            </a:r>
            <a:endParaRPr sz="11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100"/>
              <a:buFont typeface="Trebuchet MS"/>
              <a:buChar char="○"/>
            </a:pPr>
            <a:r>
              <a:rPr lang="en" sz="11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Expire</a:t>
            </a:r>
            <a:r>
              <a:rPr lang="en" sz="11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: Number of days when user accounts will expire (from January 1, 1970) </a:t>
            </a:r>
            <a:endParaRPr sz="11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100"/>
              <a:buFont typeface="Trebuchet MS"/>
              <a:buChar char="○"/>
            </a:pPr>
            <a:r>
              <a:rPr lang="en" sz="11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Reserved</a:t>
            </a:r>
            <a:r>
              <a:rPr lang="en" sz="11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: Currently not used, this field is reserved for future use</a:t>
            </a:r>
            <a:endParaRPr sz="11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791200" y="1737500"/>
            <a:ext cx="7377000" cy="513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sysadmin:$6$c75ekQWF$.GpiZpFnIXLzkALjDpZXmjxZcIll14OvL2mFSIfnc1aU2cQ/221QL5AX5RjKXpXPJRQ0uVN35TY3/..c7v0.n0:16874:5:30:7:60:15050::</a:t>
            </a:r>
            <a:endParaRPr sz="11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</a:t>
            </a:r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07267-C010-4279-A437-D82005BCB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139" y="689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ometric">
  <a:themeElements>
    <a:clrScheme name="Custom 1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1080</Words>
  <Application>Microsoft Macintosh PowerPoint</Application>
  <PresentationFormat>On-screen Show (16:9)</PresentationFormat>
  <Paragraphs>160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Trebuchet MS</vt:lpstr>
      <vt:lpstr>Hind Medium</vt:lpstr>
      <vt:lpstr>Hind</vt:lpstr>
      <vt:lpstr>Helvetica Neue</vt:lpstr>
      <vt:lpstr>Arial</vt:lpstr>
      <vt:lpstr>Courier New</vt:lpstr>
      <vt:lpstr>Verdana</vt:lpstr>
      <vt:lpstr>Roboto</vt:lpstr>
      <vt:lpstr>Simple Light</vt:lpstr>
      <vt:lpstr>Geometric</vt:lpstr>
      <vt:lpstr>Module 15 System and User Security </vt:lpstr>
      <vt:lpstr>Exam Objective 5.1 Basic Security and Identifying User Types  Objective Description Various types of users on a Linux system.</vt:lpstr>
      <vt:lpstr>Identifying User Accounts</vt:lpstr>
      <vt:lpstr>Users and Permissions</vt:lpstr>
      <vt:lpstr>Administrative Accounts</vt:lpstr>
      <vt:lpstr>Switching Users</vt:lpstr>
      <vt:lpstr>Executing Privileged Commands</vt:lpstr>
      <vt:lpstr>User Accounts</vt:lpstr>
      <vt:lpstr>Passwords</vt:lpstr>
      <vt:lpstr>System Accounts</vt:lpstr>
      <vt:lpstr>Group Accounts</vt:lpstr>
      <vt:lpstr>Viewing User Accounts</vt:lpstr>
      <vt:lpstr>Viewing User Information</vt:lpstr>
      <vt:lpstr>Viewing Current Users</vt:lpstr>
      <vt:lpstr>Viewing Current Users </vt:lpstr>
      <vt:lpstr>Viewing Login 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15 System and User Security </dc:title>
  <cp:lastModifiedBy>Madjida Garcia</cp:lastModifiedBy>
  <cp:revision>1</cp:revision>
  <dcterms:modified xsi:type="dcterms:W3CDTF">2019-03-01T02:21:04Z</dcterms:modified>
</cp:coreProperties>
</file>