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Hind" panose="02000000000000000000" pitchFamily="50" charset="0"/>
      <p:regular r:id="rId19"/>
      <p:bold r:id="rId20"/>
    </p:embeddedFont>
    <p:embeddedFont>
      <p:font typeface="Hind Medium" panose="02000000000000000000" pitchFamily="50" charset="0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Trebuchet MS" panose="020B0603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B9B7659-11FA-420B-A19B-0DDAA09C34D9}">
  <a:tblStyle styleId="{DB9B7659-11FA-420B-A19B-0DDAA09C3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76" y="7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df1ff9e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df1ff9e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4e7e52dcd2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4e7e52dcd2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e7e52dcd2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4e7e52dcd2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7e52dc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e7e52dc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7e52dcd2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e7e52dcd2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7e52dcd2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e7e52dcd2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7e52dcd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e7e52dcd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7e52dcd2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4e7e52dcd2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7e52dcd2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4e7e52dcd2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7e52dcd2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4e7e52dcd2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e7e52dcd2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4e7e52dcd2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0" y="1406253"/>
            <a:ext cx="9144000" cy="18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 dirty="0">
                <a:latin typeface="Hind"/>
                <a:ea typeface="Hind"/>
                <a:cs typeface="Hind"/>
                <a:sym typeface="Hind"/>
              </a:rPr>
              <a:t>Module 04</a:t>
            </a:r>
            <a:endParaRPr sz="3600" b="1" dirty="0">
              <a:latin typeface="Hind"/>
              <a:ea typeface="Hind"/>
              <a:cs typeface="Hind"/>
              <a:sym typeface="Hi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1" dirty="0">
                <a:latin typeface="Hind"/>
                <a:ea typeface="Hind"/>
                <a:cs typeface="Hind"/>
                <a:sym typeface="Hind"/>
              </a:rPr>
              <a:t>Open Source Software and Licensing </a:t>
            </a:r>
            <a:endParaRPr sz="36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 txBox="1">
            <a:spLocks noGrp="1"/>
          </p:cNvSpPr>
          <p:nvPr>
            <p:ph type="ctrTitle"/>
          </p:nvPr>
        </p:nvSpPr>
        <p:spPr>
          <a:xfrm>
            <a:off x="127600" y="837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Creative Commons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graphicFrame>
        <p:nvGraphicFramePr>
          <p:cNvPr id="238" name="Google Shape;238;p32"/>
          <p:cNvGraphicFramePr/>
          <p:nvPr/>
        </p:nvGraphicFramePr>
        <p:xfrm>
          <a:off x="257525" y="1223070"/>
          <a:ext cx="8357225" cy="3013105"/>
        </p:xfrm>
        <a:graphic>
          <a:graphicData uri="http://schemas.openxmlformats.org/drawingml/2006/table">
            <a:tbl>
              <a:tblPr>
                <a:noFill/>
                <a:tableStyleId>{DB9B7659-11FA-420B-A19B-0DDAA09C34D9}</a:tableStyleId>
              </a:tblPr>
              <a:tblGrid>
                <a:gridCol w="36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Attribution (CC-BY)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You can use CC BY content for any use but must credit the copyright holder.</a:t>
                      </a:r>
                      <a:endParaRPr sz="10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Attribution ShareAlike</a:t>
                      </a:r>
                      <a:r>
                        <a:rPr lang="en" sz="1000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(CC-BY-SA)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Copyleft version of the Attribution license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Attribution No-Derivs (CC-BY-ND)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You may redistribute the content under the same conditions as CC-BY but may not change it.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Attribution-NonCommercial</a:t>
                      </a:r>
                      <a:r>
                        <a:rPr lang="en" sz="1000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(CC-BY-NC)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Like CC BY, but you may not use it for commercial purposes.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Attribution-NonCommercial-ShareAlike</a:t>
                      </a:r>
                      <a:r>
                        <a:rPr lang="en" sz="1000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(CC-BY-NC-SA)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Requires that your changes be shared under the same license.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Attribution-NonCommercial-No-Derivs</a:t>
                      </a:r>
                      <a:r>
                        <a:rPr lang="en" sz="1000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</a:t>
                      </a: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(CC-BY-NC-ND)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Allows sharing the content to be used for non-commercial purposes, but people may not change the content.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5B99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No Rights Reserved (CC0)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Public domain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61094D2-3147-4848-A60D-F1D17F6CF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 txBox="1">
            <a:spLocks noGrp="1"/>
          </p:cNvSpPr>
          <p:nvPr>
            <p:ph type="ctrTitle"/>
          </p:nvPr>
        </p:nvSpPr>
        <p:spPr>
          <a:xfrm>
            <a:off x="127600" y="837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Open Source Business Models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1" name="Google Shape;251;p33"/>
          <p:cNvSpPr txBox="1">
            <a:spLocks noGrp="1"/>
          </p:cNvSpPr>
          <p:nvPr>
            <p:ph type="body" idx="4294967295"/>
          </p:nvPr>
        </p:nvSpPr>
        <p:spPr>
          <a:xfrm>
            <a:off x="248700" y="1863450"/>
            <a:ext cx="7634400" cy="22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Offer products and services; Red Hat and Ubuntu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Create tools; Wireshark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Package hardware and open source software; Tivo, appliances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05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391350" y="1118150"/>
            <a:ext cx="67275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5B99"/>
                </a:solidFill>
              </a:rPr>
              <a:t>If the software is free, how can a company monetize it? </a:t>
            </a:r>
            <a:endParaRPr sz="1800">
              <a:solidFill>
                <a:srgbClr val="005B99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93A492-D255-468D-9713-D7E8C83AD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85575" y="3397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1.3 Open Source Software and Licensing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Open communities and licensing Open Source Software for business</a:t>
            </a:r>
            <a:endParaRPr sz="2000">
              <a:latin typeface="Hind Medium"/>
              <a:ea typeface="Hind Medium"/>
              <a:cs typeface="Hind Medium"/>
              <a:sym typeface="Hind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1D2EDA-6400-4978-B428-7482B0CB5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562650" y="261779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Open Source Licensing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2D7AEA-84C7-41AC-8237-483B49427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ctrTitle"/>
          </p:nvPr>
        </p:nvSpPr>
        <p:spPr>
          <a:xfrm>
            <a:off x="127600" y="130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Open Source Philosophy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81025" y="1119375"/>
            <a:ext cx="8472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Philosophy that users have the right to obtain the software source code and modify it for their own use.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projects use source code; a human-readable set of computer instructions.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Unix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source code language preceded Linux. Unix was created at AT&amp;T Bell Labs in 1969.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Standards organizations like </a:t>
            </a: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IEEE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POSIX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ensure that code  has the ability to be compatible with other programs and operating systems for collaboration. 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GNU Project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built tools that are compatible with UNIX, which were used to create Linux and now make Linux a more complete package.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25EDB8-88B5-4550-9C94-D3A5B1E33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ctrTitle"/>
          </p:nvPr>
        </p:nvSpPr>
        <p:spPr>
          <a:xfrm>
            <a:off x="127600" y="651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Open Source Licensing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4294967295"/>
          </p:nvPr>
        </p:nvSpPr>
        <p:spPr>
          <a:xfrm>
            <a:off x="59925" y="118771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Purchasing Software: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Ownership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Who owns the intellectual property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Money Transfer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- Does it cost anything? How do you pay?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Licensing 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- What do you get? What can you do with the software? How many computers? Can you share it?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6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EF3D1E-6A7D-44B1-BD1B-58FFB4673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ctrTitle"/>
          </p:nvPr>
        </p:nvSpPr>
        <p:spPr>
          <a:xfrm>
            <a:off x="127600" y="651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Open Source Licensing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4294967295"/>
          </p:nvPr>
        </p:nvSpPr>
        <p:spPr>
          <a:xfrm>
            <a:off x="50575" y="9454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End User License Agreement (EULA)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a legal document you must accept before installing software.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GNU General Public License version 2 (GPLv2)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a license that states the source code must be made available to anyone and that anyone can make changes. *Changes must be under the same license.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800"/>
              <a:buFont typeface="Trebuchet MS"/>
              <a:buChar char="●"/>
            </a:pPr>
            <a:r>
              <a:rPr lang="en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Free and Open Source Software</a:t>
            </a:r>
            <a:r>
              <a:rPr lang="en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software where anyone can view source code, modify it, and redistribute it.  </a:t>
            </a: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9A5F3-6523-4FC6-BE97-415EF7D39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ctrTitle"/>
          </p:nvPr>
        </p:nvSpPr>
        <p:spPr>
          <a:xfrm>
            <a:off x="127600" y="837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Free Software Foundation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4294967295"/>
          </p:nvPr>
        </p:nvSpPr>
        <p:spPr>
          <a:xfrm>
            <a:off x="127600" y="1864800"/>
            <a:ext cx="8472900" cy="28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Founded in 1985 with goal of promoting free software. Advocates for freedom to share, study, and modify the underlying source code.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Enforces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copyleft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, the philosophy that if someone modifies free software, they are required to share those changes when they share the modified software. 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Developed their own licenses which are free and are based on GNU General Public License (GPL). **Also GPLv2, GPLv3, LGPLv2, and LGPLv3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531850" y="1090275"/>
            <a:ext cx="6382800" cy="531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ind"/>
                <a:ea typeface="Hind"/>
                <a:cs typeface="Hind"/>
                <a:sym typeface="Hind"/>
              </a:rPr>
              <a:t>“Two groups can be considered the most influential forces in the world of open source: The Free Software Foundation and the Open Source Initiative.” </a:t>
            </a:r>
            <a:endParaRPr sz="120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76F645-7E68-4535-9BA5-1EA71BA08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ctrTitle"/>
          </p:nvPr>
        </p:nvSpPr>
        <p:spPr>
          <a:xfrm>
            <a:off x="127600" y="837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The Open Source Initiative</a:t>
            </a:r>
            <a:endParaRPr sz="3600"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025" y="4526725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1150" y="4608600"/>
            <a:ext cx="1212474" cy="3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>
            <a:spLocks noGrp="1"/>
          </p:cNvSpPr>
          <p:nvPr>
            <p:ph type="body" idx="4294967295"/>
          </p:nvPr>
        </p:nvSpPr>
        <p:spPr>
          <a:xfrm>
            <a:off x="81025" y="1119375"/>
            <a:ext cx="8472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Licenses without copyleft are called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permissive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Free and Open Source Software (FOSS)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is an term used to refer to the open source community, which consists of Free Software and Open Source as a collective (a catch-all term).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Free/Libre/Open Source Software (FLOSS)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uses the term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libre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to define the difference between free from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restrictions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(Libre) and free from </a:t>
            </a:r>
            <a:r>
              <a:rPr lang="en" sz="1600" i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cost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(Free).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5F95A2-E4E3-44BE-B851-E60D00A8D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 txBox="1">
            <a:spLocks noGrp="1"/>
          </p:cNvSpPr>
          <p:nvPr>
            <p:ph type="ctrTitle"/>
          </p:nvPr>
        </p:nvSpPr>
        <p:spPr>
          <a:xfrm>
            <a:off x="127600" y="8377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5B99"/>
                </a:solidFill>
                <a:latin typeface="Hind"/>
                <a:ea typeface="Hind"/>
                <a:cs typeface="Hind"/>
                <a:sym typeface="Hind"/>
              </a:rPr>
              <a:t>Creative Commons</a:t>
            </a:r>
            <a:endParaRPr b="1">
              <a:solidFill>
                <a:srgbClr val="005B99"/>
              </a:solidFill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5" name="Google Shape;225;p31"/>
          <p:cNvSpPr txBox="1">
            <a:spLocks noGrp="1"/>
          </p:cNvSpPr>
          <p:nvPr>
            <p:ph type="body" idx="4294967295"/>
          </p:nvPr>
        </p:nvSpPr>
        <p:spPr>
          <a:xfrm>
            <a:off x="164850" y="1247000"/>
            <a:ext cx="76344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Attribution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– Must acknowledge the author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ShareAlike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– Copyleft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No-Derivs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– You may not change the content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 b="1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NonCommercial</a:t>
            </a: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 – No commercial use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5B99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5B99"/>
                </a:solidFill>
                <a:latin typeface="Trebuchet MS"/>
                <a:ea typeface="Trebuchet MS"/>
                <a:cs typeface="Trebuchet MS"/>
                <a:sym typeface="Trebuchet MS"/>
              </a:rPr>
              <a:t>Combinations are allowed, such as Attribution-No-Derivs-NonCommercial</a:t>
            </a:r>
            <a:endParaRPr sz="1600"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005B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050">
              <a:solidFill>
                <a:srgbClr val="005B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870927-37F6-451E-9315-99BB92F8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5" y="4719732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Microsoft Office PowerPoint</Application>
  <PresentationFormat>On-screen Show (16:9)</PresentationFormat>
  <Paragraphs>76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Hind</vt:lpstr>
      <vt:lpstr>Trebuchet MS</vt:lpstr>
      <vt:lpstr>Arial</vt:lpstr>
      <vt:lpstr>Helvetica Neue</vt:lpstr>
      <vt:lpstr>Hind Medium</vt:lpstr>
      <vt:lpstr>Roboto</vt:lpstr>
      <vt:lpstr>Simple Light</vt:lpstr>
      <vt:lpstr>Geometric</vt:lpstr>
      <vt:lpstr>Module 04 Open Source Software and Licensing </vt:lpstr>
      <vt:lpstr>Exam Objective 1.3 Open Source Software and Licensing  Objective Description Open communities and licensing Open Source Software for business </vt:lpstr>
      <vt:lpstr>Open Source Licensing </vt:lpstr>
      <vt:lpstr>Open Source Philosophy</vt:lpstr>
      <vt:lpstr>Open Source Licensing</vt:lpstr>
      <vt:lpstr>Open Source Licensing</vt:lpstr>
      <vt:lpstr>The Free Software Foundation</vt:lpstr>
      <vt:lpstr>The Open Source Initiative</vt:lpstr>
      <vt:lpstr>Creative Commons</vt:lpstr>
      <vt:lpstr>Creative Commons</vt:lpstr>
      <vt:lpstr>Open Source Business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04 Open Source Software and Licensing </dc:title>
  <cp:lastModifiedBy>Laura Dutra</cp:lastModifiedBy>
  <cp:revision>1</cp:revision>
  <dcterms:modified xsi:type="dcterms:W3CDTF">2019-02-25T19:47:48Z</dcterms:modified>
</cp:coreProperties>
</file>