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33"/>
      <p:bold r:id="rId34"/>
      <p:italic r:id="rId35"/>
      <p:boldItalic r:id="rId36"/>
    </p:embeddedFont>
    <p:embeddedFont>
      <p:font typeface="Hind" panose="02000000000000000000" pitchFamily="2" charset="77"/>
      <p:regular r:id="rId37"/>
      <p:bold r:id="rId38"/>
    </p:embeddedFont>
    <p:embeddedFont>
      <p:font typeface="Hind Medium" panose="02000000000000000000" pitchFamily="2" charset="77"/>
      <p:regular r:id="rId39"/>
      <p:bold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Trebuchet MS" panose="020B070302020209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B72F5-D983-4B2D-BBAD-66048527E76D}">
  <a:tblStyle styleId="{BEEB72F5-D983-4B2D-BBAD-66048527E7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94149d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94149d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94149d1b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4e94149d1b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94149d1b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4e94149d1b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e94149d1b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4e94149d1b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94149d1b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4e94149d1b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e94149d1b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4e94149d1b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94149d1b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4e94149d1b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e94149d1b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g4e94149d1b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e94149d1b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4e94149d1b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e94149d1b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g4e94149d1b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e94149d1b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4e94149d1b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94149d1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94149d1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e94149d1b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4e94149d1b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e94149d1b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4e94149d1b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e94149d1b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4e94149d1b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e94149d1b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g4e94149d1b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e94149d1b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g4e94149d1b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e94149d1b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4e94149d1b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e94149d1b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0" name="Google Shape;470;g4e94149d1b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e94149d1b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4e94149d1b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e94149d1b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4e94149d1b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e94149d1b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4e94149d1b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94149d1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94149d1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94149d1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94149d1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94149d1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4e94149d1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94149d1b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e94149d1b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e94149d1b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4e94149d1b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e94149d1b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4e94149d1b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94149d1b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4e94149d1b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0" y="1734200"/>
            <a:ext cx="9144000" cy="152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Module 16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Creating Users and Groups</a:t>
            </a:r>
            <a:endParaRPr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B99F-BF34-4FE3-816B-80A78852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Modifying a Group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025" y="45267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>
            <a:spLocks noGrp="1"/>
          </p:cNvSpPr>
          <p:nvPr>
            <p:ph type="body" idx="4294967295"/>
          </p:nvPr>
        </p:nvSpPr>
        <p:spPr>
          <a:xfrm>
            <a:off x="174025" y="1173925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groupmod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be used to either change the name of the group (with the 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-n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option) or change the GID (with the 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option).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Changing the group name won’t cause any problems with accessing files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Changing the GID will cause files to no longer be associated with that group.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search for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orphaned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files, use the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with the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-nogroup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175" y="4681525"/>
            <a:ext cx="975450" cy="3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739300" y="1973400"/>
            <a:ext cx="6998700" cy="39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groupmod -n clerks sales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739300" y="2422662"/>
            <a:ext cx="6998700" cy="39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groupmod -g 10003 clerks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7C9640-5C0E-45FA-81F9-6EE39D0E5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Deleting a Group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4294967295"/>
          </p:nvPr>
        </p:nvSpPr>
        <p:spPr>
          <a:xfrm>
            <a:off x="174025" y="1173925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groupdel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be used to delete a group.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Files in the deleted group will become orphaned.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Only supplementary groups can be deleted.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739300" y="1789825"/>
            <a:ext cx="6867300" cy="40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groupdel clerks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109EB-5342-4AC2-85DB-FEB47B415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>
            <a:spLocks noGrp="1"/>
          </p:cNvSpPr>
          <p:nvPr>
            <p:ph type="ctrTitle"/>
          </p:nvPr>
        </p:nvSpPr>
        <p:spPr>
          <a:xfrm>
            <a:off x="199785" y="1975952"/>
            <a:ext cx="8592615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User Configurations 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0B2D5-11FD-493F-BF63-246A80CC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4294967295"/>
          </p:nvPr>
        </p:nvSpPr>
        <p:spPr>
          <a:xfrm>
            <a:off x="174025" y="1173925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During installation it is common to create a normal user with root permissions using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works well when computer is used by one user.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For computers with multiple users, creating separate user accounts is ideal.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5B4ADB-F94F-4CE9-9992-0D2F6050B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4294967295"/>
          </p:nvPr>
        </p:nvSpPr>
        <p:spPr>
          <a:xfrm>
            <a:off x="127600" y="1106188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Before creating users, verify the default values using the </a:t>
            </a:r>
            <a:r>
              <a:rPr lang="en" sz="16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useradd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the </a:t>
            </a:r>
            <a:r>
              <a:rPr lang="en" sz="16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useradd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will allow you to view or change some of the default values. This can also be done by manipulating the 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/etc/default/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useradd file.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699250" y="2664050"/>
            <a:ext cx="7078800" cy="220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useradd -D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GROUP=100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HOME=/home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INACTIVE=-1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EXPIRE=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SHELL=/bin/bash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SKEL=/etc/skel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CREATE_MAIL_SPOOL=yes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C4A540-433A-43B2-A3B4-258388D39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27575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4294967295"/>
          </p:nvPr>
        </p:nvSpPr>
        <p:spPr>
          <a:xfrm>
            <a:off x="127600" y="1106188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What the values of </a:t>
            </a:r>
            <a:r>
              <a:rPr lang="en" sz="16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useradd -D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mean: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default primary group for a new user. This setting affects the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group ID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 field of the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HOME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- the 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base directory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under which the user's new home directory will be created. This setting affects the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home directory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field of the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722800" y="2273375"/>
            <a:ext cx="66888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GROUP=100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722800" y="2739300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bob:x:600:</a:t>
            </a:r>
            <a:r>
              <a:rPr lang="en" sz="105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:bob:/home/bob:/bin/bash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722800" y="3809050"/>
            <a:ext cx="66888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HOME=/home</a:t>
            </a:r>
            <a:endParaRPr sz="1100"/>
          </a:p>
        </p:txBody>
      </p:sp>
      <p:sp>
        <p:nvSpPr>
          <p:cNvPr id="312" name="Google Shape;312;p37"/>
          <p:cNvSpPr txBox="1"/>
          <p:nvPr/>
        </p:nvSpPr>
        <p:spPr>
          <a:xfrm>
            <a:off x="745750" y="4336800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bob:x:600:600:bob:</a:t>
            </a:r>
            <a:r>
              <a:rPr lang="en" sz="105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/bob:/bin/bash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E117DD-2F15-41DD-97A2-C6963CF9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body" idx="4294967295"/>
          </p:nvPr>
        </p:nvSpPr>
        <p:spPr>
          <a:xfrm>
            <a:off x="127600" y="1106188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INACTIVE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This value represents the number of days after the password expires that the account is disabled. This setting affects the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inactive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field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EXPIRED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- By default, there is no value set for the expiration date.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setting affects the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expire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field of the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745750" y="1745600"/>
            <a:ext cx="66888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INACTIVE=-1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 txBox="1"/>
          <p:nvPr/>
        </p:nvSpPr>
        <p:spPr>
          <a:xfrm>
            <a:off x="745750" y="2251425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bob:x:600:</a:t>
            </a:r>
            <a:r>
              <a:rPr lang="en" sz="105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:bob:/home/bob:/bin/bash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 txBox="1"/>
          <p:nvPr/>
        </p:nvSpPr>
        <p:spPr>
          <a:xfrm>
            <a:off x="745750" y="3270675"/>
            <a:ext cx="66888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EXPIRE=</a:t>
            </a:r>
            <a:endParaRPr sz="1100"/>
          </a:p>
        </p:txBody>
      </p:sp>
      <p:sp>
        <p:nvSpPr>
          <p:cNvPr id="329" name="Google Shape;329;p38"/>
          <p:cNvSpPr txBox="1"/>
          <p:nvPr/>
        </p:nvSpPr>
        <p:spPr>
          <a:xfrm>
            <a:off x="745750" y="3820500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bob:pw:15020:5:30:7:60:</a:t>
            </a:r>
            <a:r>
              <a:rPr lang="en" sz="105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15050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5092F8-0053-4368-864D-28DCEB1D8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2" name="Google Shape;342;p39"/>
          <p:cNvSpPr txBox="1">
            <a:spLocks noGrp="1"/>
          </p:cNvSpPr>
          <p:nvPr>
            <p:ph type="body" idx="4294967295"/>
          </p:nvPr>
        </p:nvSpPr>
        <p:spPr>
          <a:xfrm>
            <a:off x="127600" y="1106188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default shell for a user when they log in to the system.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setting affects the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shell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field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SKELETON DIRECTORY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- The contents of this directory are copied into the new user's home directory.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setting affects the 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expire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field of the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CREATE MAIL SPOOL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- File where the incoming email is placed.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745750" y="1745600"/>
            <a:ext cx="66888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SHELL=/bin/bash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745750" y="2251425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bob:x:600:600:bob:/home/bob:</a:t>
            </a:r>
            <a:r>
              <a:rPr lang="en" sz="105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/bin/bash</a:t>
            </a:r>
            <a:endParaRPr/>
          </a:p>
        </p:txBody>
      </p:sp>
      <p:sp>
        <p:nvSpPr>
          <p:cNvPr id="345" name="Google Shape;345;p39"/>
          <p:cNvSpPr txBox="1"/>
          <p:nvPr/>
        </p:nvSpPr>
        <p:spPr>
          <a:xfrm>
            <a:off x="745750" y="3270675"/>
            <a:ext cx="66888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SKEL=/etc/skel</a:t>
            </a:r>
            <a:endParaRPr sz="1100"/>
          </a:p>
        </p:txBody>
      </p:sp>
      <p:sp>
        <p:nvSpPr>
          <p:cNvPr id="346" name="Google Shape;346;p39"/>
          <p:cNvSpPr txBox="1"/>
          <p:nvPr/>
        </p:nvSpPr>
        <p:spPr>
          <a:xfrm>
            <a:off x="710500" y="4177300"/>
            <a:ext cx="67593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CREATE_MAIL_SPOOL=yes</a:t>
            </a:r>
            <a:endParaRPr sz="11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53B7EC-A2CA-4FB3-B18E-8938FD38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9" name="Google Shape;359;p40"/>
          <p:cNvSpPr txBox="1">
            <a:spLocks noGrp="1"/>
          </p:cNvSpPr>
          <p:nvPr>
            <p:ph type="body" idx="4294967295"/>
          </p:nvPr>
        </p:nvSpPr>
        <p:spPr>
          <a:xfrm>
            <a:off x="127600" y="1106200"/>
            <a:ext cx="82221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/etc/login.defs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file also contains values that will be applied by default to new users you create with the </a:t>
            </a:r>
            <a:r>
              <a:rPr lang="en" sz="14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useradd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view contents of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/etc/login.defs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without comments and blank lines, use the </a:t>
            </a:r>
            <a:r>
              <a:rPr lang="en" sz="1400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command.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681000" y="2472525"/>
            <a:ext cx="7285500" cy="245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grep -Ev '^#|^$' /etc/login.defs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MAIL_DIR	/var/mail/spool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PASS_MAX_DAYS	99999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PASS_MIN_DAYS	0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PASS_MIN_LEN	5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PASS_WARN_AGE	7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UID_MIN			  500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UID_MAX			60000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MD5_CRYPT_ENAB no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D992EC-1FA7-499C-828D-C441EA53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27575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3" name="Google Shape;373;p41"/>
          <p:cNvSpPr txBox="1">
            <a:spLocks noGrp="1"/>
          </p:cNvSpPr>
          <p:nvPr>
            <p:ph type="body" idx="4294967295"/>
          </p:nvPr>
        </p:nvSpPr>
        <p:spPr>
          <a:xfrm>
            <a:off x="127600" y="1106188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Values of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/etc/login.defs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include: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Mail Directory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directory in which the user's mail spool file will be created.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Max Days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maximum number of days that a user can continue to use the same password.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Min Days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shortest time that a user is required to keep a password.</a:t>
            </a: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653975" y="2016200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MAIL_DIR		/var/mail/spool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653975" y="3063275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PASS_MAX_DAYS	99999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1"/>
          <p:cNvSpPr txBox="1"/>
          <p:nvPr/>
        </p:nvSpPr>
        <p:spPr>
          <a:xfrm>
            <a:off x="653975" y="3889400"/>
            <a:ext cx="6688800" cy="3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PASS_MIN_DAYS	0</a:t>
            </a:r>
            <a:endParaRPr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A04084-9CCA-4520-8B28-E1C8A137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38775" y="1045907"/>
            <a:ext cx="8222100" cy="29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5.2 Create Users and Groups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Creating users and groups on a new system.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3B200-3288-471A-B7F5-576C18C5B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2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42"/>
          <p:cNvSpPr txBox="1">
            <a:spLocks noGrp="1"/>
          </p:cNvSpPr>
          <p:nvPr>
            <p:ph type="body" idx="4294967295"/>
          </p:nvPr>
        </p:nvSpPr>
        <p:spPr>
          <a:xfrm>
            <a:off x="70225" y="1106175"/>
            <a:ext cx="84543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Minimum Length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" sz="10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minimum number of characters that a password must contain.</a:t>
            </a: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UID Minimum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Determines the first UID that will be assigned to an ordinary user.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UID Maximum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</a:t>
            </a:r>
            <a:r>
              <a:rPr lang="en" sz="105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Although it can go up to four billion, for maximum compatibility it's recommended to leave it at its default value of 60000.</a:t>
            </a: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42"/>
          <p:cNvSpPr txBox="1"/>
          <p:nvPr/>
        </p:nvSpPr>
        <p:spPr>
          <a:xfrm>
            <a:off x="1101425" y="1985350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PASS_WARN_AGE	7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"/>
          <p:cNvSpPr txBox="1"/>
          <p:nvPr/>
        </p:nvSpPr>
        <p:spPr>
          <a:xfrm>
            <a:off x="1101425" y="2851638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UID_MIN			  500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2"/>
          <p:cNvSpPr txBox="1"/>
          <p:nvPr/>
        </p:nvSpPr>
        <p:spPr>
          <a:xfrm>
            <a:off x="1101425" y="3981650"/>
            <a:ext cx="6688800" cy="3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UID_MAX			60000</a:t>
            </a:r>
            <a:endParaRPr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5C7C92-1F1C-4123-8CD6-C20501ADC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3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5" name="Google Shape;405;p43"/>
          <p:cNvSpPr txBox="1">
            <a:spLocks noGrp="1"/>
          </p:cNvSpPr>
          <p:nvPr>
            <p:ph type="body" idx="4294967295"/>
          </p:nvPr>
        </p:nvSpPr>
        <p:spPr>
          <a:xfrm>
            <a:off x="127600" y="1145625"/>
            <a:ext cx="8520600" cy="3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GID Minimum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Determines the first GID that will be assigned to an ordinary group.</a:t>
            </a:r>
            <a:r>
              <a:rPr lang="en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GID Maximum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maximum number of days that a user can continue to use the same password.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Home Directory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Determines whether or not a new directory will be created for the user when their account is created.</a:t>
            </a: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43"/>
          <p:cNvSpPr txBox="1"/>
          <p:nvPr/>
        </p:nvSpPr>
        <p:spPr>
          <a:xfrm>
            <a:off x="1140950" y="2986013"/>
            <a:ext cx="6653700" cy="3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GID_MAX			60000</a:t>
            </a:r>
            <a:endParaRPr sz="1100"/>
          </a:p>
        </p:txBody>
      </p:sp>
      <p:sp>
        <p:nvSpPr>
          <p:cNvPr id="407" name="Google Shape;407;p43"/>
          <p:cNvSpPr txBox="1"/>
          <p:nvPr/>
        </p:nvSpPr>
        <p:spPr>
          <a:xfrm>
            <a:off x="1140950" y="4136800"/>
            <a:ext cx="6746100" cy="3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CREATE_HOME	yes</a:t>
            </a:r>
            <a:endParaRPr sz="1100"/>
          </a:p>
        </p:txBody>
      </p:sp>
      <p:sp>
        <p:nvSpPr>
          <p:cNvPr id="408" name="Google Shape;408;p43"/>
          <p:cNvSpPr txBox="1"/>
          <p:nvPr/>
        </p:nvSpPr>
        <p:spPr>
          <a:xfrm>
            <a:off x="1169600" y="1835213"/>
            <a:ext cx="6688800" cy="3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GID_MIN			  500</a:t>
            </a:r>
            <a:endParaRPr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36AD21-681D-4BAE-9079-FEC589AF6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4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4"/>
          <p:cNvSpPr txBox="1">
            <a:spLocks noGrp="1"/>
          </p:cNvSpPr>
          <p:nvPr>
            <p:ph type="body" idx="4294967295"/>
          </p:nvPr>
        </p:nvSpPr>
        <p:spPr>
          <a:xfrm>
            <a:off x="127600" y="1106188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Mail Directory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directory in which the user's mail spool file will be created.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Max Days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maximum number of days that a user can continue to use the same password.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Min Days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shortest time that a user is required to keep a password.</a:t>
            </a: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44"/>
          <p:cNvSpPr txBox="1"/>
          <p:nvPr/>
        </p:nvSpPr>
        <p:spPr>
          <a:xfrm>
            <a:off x="653975" y="1821150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MAIL_DIR		/var/mail/spool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4"/>
          <p:cNvSpPr txBox="1"/>
          <p:nvPr/>
        </p:nvSpPr>
        <p:spPr>
          <a:xfrm>
            <a:off x="653975" y="2886825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PASS_MAX_DAYS	99999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4"/>
          <p:cNvSpPr txBox="1"/>
          <p:nvPr/>
        </p:nvSpPr>
        <p:spPr>
          <a:xfrm>
            <a:off x="653975" y="3790725"/>
            <a:ext cx="6688800" cy="3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PASS_MIN_DAYS	0</a:t>
            </a:r>
            <a:endParaRPr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061082-5BB7-4E71-AFA8-543863B5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Configuration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37" name="Google Shape;437;p45"/>
          <p:cNvSpPr txBox="1">
            <a:spLocks noGrp="1"/>
          </p:cNvSpPr>
          <p:nvPr>
            <p:ph type="body" idx="4294967295"/>
          </p:nvPr>
        </p:nvSpPr>
        <p:spPr>
          <a:xfrm>
            <a:off x="127600" y="1106188"/>
            <a:ext cx="85206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Umask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- Determines what the default permissions will be on the user home directory.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UPG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If UPG is used in the distribution, it will have a value of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 If not, a value of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Encryption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encryption method that is used to encrypt the users' passwords in the /etc/shadow file.</a:t>
            </a:r>
            <a:endParaRPr sz="1400"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45"/>
          <p:cNvSpPr txBox="1"/>
          <p:nvPr/>
        </p:nvSpPr>
        <p:spPr>
          <a:xfrm>
            <a:off x="699875" y="1803225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UMASK           077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5"/>
          <p:cNvSpPr txBox="1"/>
          <p:nvPr/>
        </p:nvSpPr>
        <p:spPr>
          <a:xfrm>
            <a:off x="699875" y="2924100"/>
            <a:ext cx="6688800" cy="28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USERGROUPS_ENAB yes</a:t>
            </a:r>
            <a:endParaRPr sz="1100"/>
          </a:p>
        </p:txBody>
      </p:sp>
      <p:sp>
        <p:nvSpPr>
          <p:cNvPr id="440" name="Google Shape;440;p45"/>
          <p:cNvSpPr txBox="1"/>
          <p:nvPr/>
        </p:nvSpPr>
        <p:spPr>
          <a:xfrm>
            <a:off x="653975" y="4176200"/>
            <a:ext cx="6688800" cy="30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ENCRYPT_METHOD SHA512</a:t>
            </a:r>
            <a:endParaRPr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D3025F-A141-465E-ADE0-6F5B0042D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Account Considerations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3" name="Google Shape;453;p46"/>
          <p:cNvSpPr txBox="1">
            <a:spLocks noGrp="1"/>
          </p:cNvSpPr>
          <p:nvPr>
            <p:ph type="body" idx="4294967295"/>
          </p:nvPr>
        </p:nvSpPr>
        <p:spPr>
          <a:xfrm>
            <a:off x="174025" y="1175751"/>
            <a:ext cx="85206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a user account may require additional information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You need the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account name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you may also want to plan the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UID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group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supplementary groups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home directory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the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skeleton directory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and the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shell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to be used.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Guidelines for creating a portable group name: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For first character, use an underscore _ character or lowercase alphanumeric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After first character, possible characters can be alphanumeric, dash, or underscore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Using more than 16 characters can be problematic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Last character should not be a hyphen -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6C946-F98E-4DE5-BECD-94B8F18BC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7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Creating a User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6" name="Google Shape;466;p47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Once you know what values to use, you can create a user by using the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useradd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command: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about new user jane is automatically added to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/etc/shadow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while information about supplemental groups is added to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/etc/group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/etc/gshadow.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/var/spool/mail/jane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would also be created as well as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/home/jane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7" name="Google Shape;467;p47"/>
          <p:cNvSpPr txBox="1"/>
          <p:nvPr/>
        </p:nvSpPr>
        <p:spPr>
          <a:xfrm>
            <a:off x="734275" y="2122500"/>
            <a:ext cx="7273800" cy="36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useradd -u 1000 -g users -G wheel,research -c 'Jane Doe' jane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CCEAE4-4C8A-4376-A692-FE16F420B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8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Passwords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Factors to consider when you are trying to choose a password for an account: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Length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Minimum length is specified in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/etc/login.defs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Composition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 combination of alphabetic, numeric and symbolic characters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Lifetime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Amount of time that a password can be used at maximum should be limited to minimize security threats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1075900" y="3641575"/>
            <a:ext cx="7273800" cy="390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200" b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" sz="12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: Requiring a user to change their password too often might also pose security problems.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2D1A6-B048-4D8C-8143-F093271FF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9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Setting a User Password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94" name="Google Shape;494;p49"/>
          <p:cNvSpPr txBox="1">
            <a:spLocks noGrp="1"/>
          </p:cNvSpPr>
          <p:nvPr>
            <p:ph type="body" idx="4294967295"/>
          </p:nvPr>
        </p:nvSpPr>
        <p:spPr>
          <a:xfrm>
            <a:off x="174025" y="1083125"/>
            <a:ext cx="85206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 few ways a password can be set up: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 can execute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Admin can execute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with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username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as an argument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Graphical tools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Users must follow guidelines for entering passwords while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can bypass warnings: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49"/>
          <p:cNvSpPr txBox="1"/>
          <p:nvPr/>
        </p:nvSpPr>
        <p:spPr>
          <a:xfrm>
            <a:off x="780175" y="3476325"/>
            <a:ext cx="6952800" cy="137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passwd jane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Enter new UNIX password: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BAD PASSWORD: it is WAY to short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BAD PASSWORD: is too simple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Retype new UNIX password:       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D03D83-5216-4CAE-9667-E3DD44FA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420" y="2791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Modifying a User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8" name="Google Shape;508;p50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who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commands to verify if user is currently logged in.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usermod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offers multiple options for modifying users.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 of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usermod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options include: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509" name="Google Shape;509;p50"/>
          <p:cNvGraphicFramePr/>
          <p:nvPr/>
        </p:nvGraphicFramePr>
        <p:xfrm>
          <a:off x="814825" y="2751675"/>
          <a:ext cx="7239000" cy="1981080"/>
        </p:xfrm>
        <a:graphic>
          <a:graphicData uri="http://schemas.openxmlformats.org/drawingml/2006/table">
            <a:tbl>
              <a:tblPr>
                <a:noFill/>
                <a:tableStyleId>{BEEB72F5-D983-4B2D-BBAD-66048527E76D}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 Option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 Option</a:t>
                      </a:r>
                      <a:endParaRPr sz="105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5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-c</a:t>
                      </a:r>
                      <a:r>
                        <a:rPr lang="en" sz="110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COMMENT</a:t>
                      </a:r>
                      <a:endParaRPr sz="105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Sets the value of the GECOS or comment field to 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COMMENT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-d </a:t>
                      </a:r>
                      <a:r>
                        <a:rPr lang="en" sz="950" i="1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HOME_DIR</a:t>
                      </a:r>
                      <a:endParaRPr sz="1050" i="1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--home </a:t>
                      </a:r>
                      <a:r>
                        <a:rPr lang="en" sz="950" i="1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HOME_DIR</a:t>
                      </a:r>
                      <a:endParaRPr sz="105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Sets 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HOME_DIR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as a new home directory for the user.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-e </a:t>
                      </a:r>
                      <a:r>
                        <a:rPr lang="en" sz="950" i="1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EXPIRE_DATE</a:t>
                      </a:r>
                      <a:endParaRPr sz="1050" i="1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--expiredate </a:t>
                      </a:r>
                      <a:r>
                        <a:rPr lang="en" sz="950" i="1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EXPIRE_DATE</a:t>
                      </a:r>
                      <a:endParaRPr sz="105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Set account expiration date to 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EXPIRE_DATE</a:t>
                      </a: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846B7D35-F79C-4870-968F-38EDAEB7F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00" y="4789402"/>
            <a:ext cx="2249836" cy="19078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Deleting a User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2" name="Google Shape;522;p51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delete a user account, you also need to decide whether to delete the user's home directory.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delete a user without deleting the user’s home directory execute: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delete a user and their home directory execute: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51"/>
          <p:cNvSpPr txBox="1"/>
          <p:nvPr/>
        </p:nvSpPr>
        <p:spPr>
          <a:xfrm>
            <a:off x="766575" y="2518150"/>
            <a:ext cx="6999300" cy="41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userdel jane</a:t>
            </a:r>
            <a:endParaRPr sz="1100"/>
          </a:p>
        </p:txBody>
      </p:sp>
      <p:sp>
        <p:nvSpPr>
          <p:cNvPr id="524" name="Google Shape;524;p51"/>
          <p:cNvSpPr txBox="1"/>
          <p:nvPr/>
        </p:nvSpPr>
        <p:spPr>
          <a:xfrm>
            <a:off x="757425" y="3706125"/>
            <a:ext cx="7017600" cy="39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userdel -r jane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A7C0DD-89C7-48F9-8A01-00868E921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0" y="1960521"/>
            <a:ext cx="9144000" cy="1028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B37755-72A3-4DF6-AA94-AFFB4D6DA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Introduction</a:t>
            </a:r>
            <a:endParaRPr sz="4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174025" y="10214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User account info and authentication info is stored in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/etc/shadow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these files to add users/groups is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possible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but </a:t>
            </a:r>
            <a:r>
              <a:rPr lang="en" u="sng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not recommended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Using commands is more appropriate.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When creating a new users, some distributions create a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 Private Group (UPG)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698925" y="4308575"/>
            <a:ext cx="6862500" cy="45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b="1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: Before you begin creating users, you should plan how you will use groups.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04A57E-DAE4-4CBA-9508-9F13658A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7908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ctrTitle"/>
          </p:nvPr>
        </p:nvSpPr>
        <p:spPr>
          <a:xfrm>
            <a:off x="0" y="2070551"/>
            <a:ext cx="91440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Creating Groups 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54178-9681-4494-AC7A-A539117A0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Groups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Groups provide a way for users to share files.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When creating a group, the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be used to verify configuration and changes.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chemeClr val="accent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getent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be used to show local and network-based groups.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796650" y="3254957"/>
            <a:ext cx="6852505" cy="113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root /etc/group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root:x:0: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getent group root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root:x:0: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F77EDD-0173-47E7-90D8-BEA57D16B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ctrTitle"/>
          </p:nvPr>
        </p:nvSpPr>
        <p:spPr>
          <a:xfrm>
            <a:off x="174025" y="913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Creating a Group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4294967295"/>
          </p:nvPr>
        </p:nvSpPr>
        <p:spPr>
          <a:xfrm>
            <a:off x="174025" y="1011515"/>
            <a:ext cx="8520600" cy="3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Execute the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groupadd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by root user to create a new group.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specify a group ID (GID) for the group, use the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If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is not used,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groupadd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will automatically assign a GID one value higher than the last added in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/etc/group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file. 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785150" y="2094725"/>
            <a:ext cx="6480300" cy="3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groupadd -g 506 research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785150" y="3463250"/>
            <a:ext cx="6480300" cy="135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research /etc/group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research:x:506: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groupadd development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development /etc/group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 i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development:x:507: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1A719A-F8B6-4754-8A74-52E228253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1654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Group ID Considerations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In some distributions, when a user ID is created a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UPG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also created.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Avoid creating GIDs in the same range as UIDs created in the future.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GIDs under 1000 are reserved for system use. To bypass this and assign a &lt;1000 GID, use the </a:t>
            </a:r>
            <a:r>
              <a:rPr lang="en">
                <a:solidFill>
                  <a:schemeClr val="accent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11AC4B-55E8-4602-B526-172A40F18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Group Naming Considerations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portable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group name functions correctly with other systems.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Guidelines for creating a portable group name: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For first character, use an underscore _ character or lowercase alphanumeric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After first character, possible characters can be alphanumeric, dash, or underscore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Using more than 16 characters can be problematic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Last character should not be a hyphen -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B3F5D-38C2-4A05-8C33-5BB87225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412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1668</Words>
  <Application>Microsoft Macintosh PowerPoint</Application>
  <PresentationFormat>On-screen Show (16:9)</PresentationFormat>
  <Paragraphs>359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Trebuchet MS</vt:lpstr>
      <vt:lpstr>Hind Medium</vt:lpstr>
      <vt:lpstr>Hind</vt:lpstr>
      <vt:lpstr>Helvetica Neue</vt:lpstr>
      <vt:lpstr>Arial</vt:lpstr>
      <vt:lpstr>Courier New</vt:lpstr>
      <vt:lpstr>Roboto</vt:lpstr>
      <vt:lpstr>Simple Light</vt:lpstr>
      <vt:lpstr>Geometric</vt:lpstr>
      <vt:lpstr>Module 16 Creating Users and Groups</vt:lpstr>
      <vt:lpstr>Exam Objective 5.2 Create Users and Groups  Objective Description Creating users and groups on a new system.</vt:lpstr>
      <vt:lpstr>Introduction</vt:lpstr>
      <vt:lpstr>Introduction</vt:lpstr>
      <vt:lpstr>Creating Groups </vt:lpstr>
      <vt:lpstr>Groups</vt:lpstr>
      <vt:lpstr>Creating a Group</vt:lpstr>
      <vt:lpstr>Group ID Considerations</vt:lpstr>
      <vt:lpstr>Group Naming Considerations</vt:lpstr>
      <vt:lpstr>Modifying a Group</vt:lpstr>
      <vt:lpstr>Deleting a Group</vt:lpstr>
      <vt:lpstr>User Configurations </vt:lpstr>
      <vt:lpstr>Users</vt:lpstr>
      <vt:lpstr>User Configuration</vt:lpstr>
      <vt:lpstr>User Configuration</vt:lpstr>
      <vt:lpstr>User Configuration</vt:lpstr>
      <vt:lpstr>User Configuration</vt:lpstr>
      <vt:lpstr>User Configuration</vt:lpstr>
      <vt:lpstr>User Configuration</vt:lpstr>
      <vt:lpstr>User Configuration</vt:lpstr>
      <vt:lpstr>User Configuration</vt:lpstr>
      <vt:lpstr>User Configuration</vt:lpstr>
      <vt:lpstr>User Configuration</vt:lpstr>
      <vt:lpstr>Account Considerations</vt:lpstr>
      <vt:lpstr>Creating a User</vt:lpstr>
      <vt:lpstr>Passwords</vt:lpstr>
      <vt:lpstr>Setting a User Password</vt:lpstr>
      <vt:lpstr>Modifying a User</vt:lpstr>
      <vt:lpstr>Deleting a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16 Create a New User </dc:title>
  <cp:lastModifiedBy>Madjida Garcia</cp:lastModifiedBy>
  <cp:revision>5</cp:revision>
  <dcterms:modified xsi:type="dcterms:W3CDTF">2019-03-01T02:59:18Z</dcterms:modified>
</cp:coreProperties>
</file>