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2" r:id="rId4"/>
    <p:sldId id="263" r:id="rId5"/>
    <p:sldId id="259" r:id="rId6"/>
    <p:sldId id="260" r:id="rId7"/>
    <p:sldId id="265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4136" userDrawn="1">
          <p15:clr>
            <a:srgbClr val="A4A3A4"/>
          </p15:clr>
        </p15:guide>
        <p15:guide id="4" pos="5564" userDrawn="1">
          <p15:clr>
            <a:srgbClr val="A4A3A4"/>
          </p15:clr>
        </p15:guide>
        <p15:guide id="5" pos="5949" userDrawn="1">
          <p15:clr>
            <a:srgbClr val="A4A3A4"/>
          </p15:clr>
        </p15:guide>
        <p15:guide id="6" pos="7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2" y="810"/>
      </p:cViewPr>
      <p:guideLst>
        <p:guide orient="horz" pos="187"/>
        <p:guide pos="415"/>
        <p:guide orient="horz" pos="4136"/>
        <p:guide pos="5564"/>
        <p:guide pos="5949"/>
        <p:guide pos="7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D96A5-435A-4DF1-B8D0-9A9EA63B7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93FB0-9935-40D6-8DAC-0DFCEEC99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31B01-B617-4003-A086-6B50BBEC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CC2E5-62CC-4F9B-8FF8-E063FF9D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76BDF-61B4-490E-A4AF-140B463E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76DB4-94C8-4DF3-B2A6-D5589747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275EA-F107-4B1A-8D01-C86C5D0D5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383B2-0733-4E8B-845D-A90299D4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B06AC-B3A0-434B-B780-975B4E58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EABA3-7C50-4F05-8B48-8184E12C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68DA00-26B9-4375-A2EE-17006178C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E21EF-A87C-4406-A412-88DF08A45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6FB0D-B707-4229-950D-B83D2C24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5FA71-E5DC-4149-977F-8FC19C67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40763-B22C-45F8-9F17-25919846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1CDBA-9C26-4765-BF9D-5B00A0B7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4D651-48E1-472D-B7DF-5C6DF330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65916-BA0A-4354-9B03-A2808E8A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CB550-D1EF-4D58-AB85-E658BD5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5F65E-5864-41C8-A649-8106402F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FC8B-C7D1-4C27-98E0-AE85D816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259DB-9534-4C39-BAD6-A9432697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AA8FC-A886-41F5-A9DC-6E30F3E6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3A763-45EC-430D-A0ED-45F52D2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01A4C-7264-45CB-BB83-8D9ECDE2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1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5D650-BFAC-4BDB-B07C-098AC7FB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372B0-0F2E-4CC9-9EF1-19FF096B0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49363F-6BE7-40BE-A070-640CC940C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945FA-1944-48B1-9174-870CE7EA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95BAB-DFCD-47B5-8884-2C03FDAA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54CBA-FA0C-4074-A8D9-E62B542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8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528EC-32A8-440A-9243-EA5A2612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7B015-5ED7-4155-A28F-5B2BF04A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5A4904-8A9D-4FC8-9015-9E82E3760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20CA9D-7CA4-4BAF-8EE4-B2F92BE2E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F5EC59-1526-4ABB-AC37-992627998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CF8277-D48D-4B4F-B5B8-0B2D5B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A8355A-428A-406C-850C-185E923F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83B44-E984-4DCE-98E3-368FC6D1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514F6-1993-4C37-A23C-5C0D24AE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E45399-D903-48D1-9674-9A4BF701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4F3592-C6C3-46B7-9C02-F87FDD8E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659FCE-A45D-45B9-BDC7-48EA74E4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0D721-5F37-4C9A-91F0-3DC026D7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0A75C8-B300-4767-9171-3235D469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C35819-B82E-4A6A-9DD1-2F32917D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4EF45-A105-4D89-87CC-DC03FBE2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93197-D9B7-41A5-A79C-18BD12A2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508B00-BBD5-46F0-8489-2E9D65C79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F4CC4-4886-4169-82DA-A82A1C8C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ABEB3-25D9-43E4-93CF-B2D7D5C2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014BF-6CB3-4026-B329-52804986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8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73D71-6F6D-47A6-8F5D-738323BA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562C7-E96C-4284-A564-0C499531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E7F6B-7AF4-42ED-AD82-9CE0DC64B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50E1C-0B63-4F02-870C-1FA8B672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B5836-C5DE-4B4E-B699-D351688C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583BA-70C8-4D67-B8E5-A9D83101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47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A796CA-2D6C-49D0-B2BC-CD30268E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86FF4-27A8-4815-939E-B94C91F1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C91A3-E297-4D4A-83AA-75416F9C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53B6-67F2-4BE0-81FF-E51BCFF31CA9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D2B58-E182-4673-A8AA-D9EA41DA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D4503-202E-4D07-8783-531CC09E7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E549-3EAB-4EC4-B8DF-EDBBF555E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cnc01096@nat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AFFB-828A-4971-8C14-50E96168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0" y="311335"/>
            <a:ext cx="1272989" cy="56720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Make it</a:t>
            </a:r>
            <a:endParaRPr lang="ko-KR" altLang="en-US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E936296-1D21-4E33-BAF1-EB9D6D37FAC1}"/>
              </a:ext>
            </a:extLst>
          </p:cNvPr>
          <p:cNvSpPr txBox="1">
            <a:spLocks/>
          </p:cNvSpPr>
          <p:nvPr/>
        </p:nvSpPr>
        <p:spPr>
          <a:xfrm>
            <a:off x="5649259" y="311335"/>
            <a:ext cx="649941" cy="56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We</a:t>
            </a: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C61197-F523-4B82-8768-1D5FD20B417F}"/>
              </a:ext>
            </a:extLst>
          </p:cNvPr>
          <p:cNvSpPr txBox="1">
            <a:spLocks/>
          </p:cNvSpPr>
          <p:nvPr/>
        </p:nvSpPr>
        <p:spPr>
          <a:xfrm>
            <a:off x="7554258" y="311335"/>
            <a:ext cx="2922494" cy="567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Smart Communication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F90869-CC1D-48CF-9AF4-EBA812BFC40A}"/>
              </a:ext>
            </a:extLst>
          </p:cNvPr>
          <p:cNvSpPr/>
          <p:nvPr/>
        </p:nvSpPr>
        <p:spPr>
          <a:xfrm>
            <a:off x="200722" y="311335"/>
            <a:ext cx="1984917" cy="56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 로고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22D4FC-44E3-4546-A7F1-FF0ED08EAFF1}"/>
              </a:ext>
            </a:extLst>
          </p:cNvPr>
          <p:cNvSpPr txBox="1">
            <a:spLocks/>
          </p:cNvSpPr>
          <p:nvPr/>
        </p:nvSpPr>
        <p:spPr>
          <a:xfrm>
            <a:off x="10591800" y="311335"/>
            <a:ext cx="1272989" cy="567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Contact</a:t>
            </a:r>
            <a:endParaRPr lang="ko-KR" altLang="en-US" sz="2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E158818-4232-4412-AAF6-C8DF102040C0}"/>
              </a:ext>
            </a:extLst>
          </p:cNvPr>
          <p:cNvCxnSpPr>
            <a:cxnSpLocks/>
          </p:cNvCxnSpPr>
          <p:nvPr/>
        </p:nvCxnSpPr>
        <p:spPr>
          <a:xfrm>
            <a:off x="10476752" y="444500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3E14F4FD-E6A1-4F66-8769-868723FC2EEC}"/>
              </a:ext>
            </a:extLst>
          </p:cNvPr>
          <p:cNvSpPr txBox="1">
            <a:spLocks/>
          </p:cNvSpPr>
          <p:nvPr/>
        </p:nvSpPr>
        <p:spPr>
          <a:xfrm>
            <a:off x="276922" y="5905501"/>
            <a:ext cx="7277336" cy="76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주식회사 </a:t>
            </a:r>
            <a:r>
              <a:rPr lang="ko-KR" altLang="en-US" sz="1200" dirty="0" err="1"/>
              <a:t>퍼스트엑씨앤씨</a:t>
            </a:r>
            <a:r>
              <a:rPr lang="ko-KR" altLang="en-US" sz="1200" dirty="0"/>
              <a:t> ｜ 대표자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지무환</a:t>
            </a:r>
            <a:r>
              <a:rPr lang="ko-KR" altLang="en-US" sz="1200" dirty="0"/>
              <a:t> ｜ 대표메일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facnc01096@nate.com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주소</a:t>
            </a:r>
            <a:r>
              <a:rPr lang="en-US" altLang="ko-KR" sz="1200" dirty="0"/>
              <a:t>: </a:t>
            </a:r>
            <a:r>
              <a:rPr lang="ko-KR" altLang="en-US" sz="1200" dirty="0"/>
              <a:t>서울시 금천구 가산디지털</a:t>
            </a:r>
            <a:r>
              <a:rPr lang="en-US" altLang="ko-KR" sz="1200" dirty="0"/>
              <a:t>2</a:t>
            </a:r>
            <a:r>
              <a:rPr lang="ko-KR" altLang="en-US" sz="1200" dirty="0"/>
              <a:t>로 </a:t>
            </a:r>
            <a:r>
              <a:rPr lang="en-US" altLang="ko-KR" sz="1200" dirty="0"/>
              <a:t>173 </a:t>
            </a:r>
            <a:r>
              <a:rPr lang="ko-KR" altLang="en-US" sz="1200" dirty="0" err="1"/>
              <a:t>에이스비즈포레</a:t>
            </a:r>
            <a:r>
              <a:rPr lang="ko-KR" altLang="en-US" sz="1200" dirty="0"/>
              <a:t> </a:t>
            </a:r>
            <a:r>
              <a:rPr lang="en-US" altLang="ko-KR" sz="1200" dirty="0"/>
              <a:t>706</a:t>
            </a:r>
            <a:r>
              <a:rPr lang="ko-KR" altLang="en-US" sz="1200" dirty="0"/>
              <a:t>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1804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AFFB-828A-4971-8C14-50E9616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50BF1-97E7-4301-8B36-E9831E664A13}"/>
              </a:ext>
            </a:extLst>
          </p:cNvPr>
          <p:cNvSpPr txBox="1"/>
          <p:nvPr/>
        </p:nvSpPr>
        <p:spPr>
          <a:xfrm>
            <a:off x="3699872" y="1690688"/>
            <a:ext cx="33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우리는 </a:t>
            </a:r>
            <a:endParaRPr lang="en-US" altLang="ko-KR" sz="4000" dirty="0"/>
          </a:p>
          <a:p>
            <a:pPr algn="ctr"/>
            <a:r>
              <a:rPr lang="en-US" altLang="ko-KR" sz="4000" dirty="0"/>
              <a:t>First Act C&amp;C</a:t>
            </a:r>
          </a:p>
          <a:p>
            <a:pPr algn="ctr"/>
            <a:r>
              <a:rPr lang="ko-KR" altLang="en-US" sz="4000" dirty="0"/>
              <a:t>입니다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D732E-2DCC-4302-9A1D-05616D86AFEE}"/>
              </a:ext>
            </a:extLst>
          </p:cNvPr>
          <p:cNvSpPr txBox="1"/>
          <p:nvPr/>
        </p:nvSpPr>
        <p:spPr>
          <a:xfrm>
            <a:off x="1053955" y="4124118"/>
            <a:ext cx="5641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First ACT</a:t>
            </a:r>
          </a:p>
          <a:p>
            <a:endParaRPr lang="en-US" altLang="ko-KR" dirty="0"/>
          </a:p>
          <a:p>
            <a:r>
              <a:rPr lang="ko-KR" altLang="en-US" dirty="0"/>
              <a:t>당신의 성공적인 사업을 위해 가장 먼저 움직이고</a:t>
            </a:r>
            <a:endParaRPr lang="en-US" altLang="ko-KR" dirty="0"/>
          </a:p>
          <a:p>
            <a:r>
              <a:rPr lang="ko-KR" altLang="en-US" dirty="0"/>
              <a:t>치열하게 고민하여 최적의 솔루션을 찾아내겠습니다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80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AFFB-828A-4971-8C14-50E9616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50BF1-97E7-4301-8B36-E9831E664A13}"/>
              </a:ext>
            </a:extLst>
          </p:cNvPr>
          <p:cNvSpPr txBox="1"/>
          <p:nvPr/>
        </p:nvSpPr>
        <p:spPr>
          <a:xfrm>
            <a:off x="3699872" y="1690688"/>
            <a:ext cx="33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우리는 </a:t>
            </a:r>
            <a:endParaRPr lang="en-US" altLang="ko-KR" sz="4000" dirty="0"/>
          </a:p>
          <a:p>
            <a:pPr algn="ctr"/>
            <a:r>
              <a:rPr lang="en-US" altLang="ko-KR" sz="4000" dirty="0"/>
              <a:t>First Act C&amp;C</a:t>
            </a:r>
          </a:p>
          <a:p>
            <a:pPr algn="ctr"/>
            <a:r>
              <a:rPr lang="ko-KR" altLang="en-US" sz="4000" dirty="0"/>
              <a:t>입니다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373F0-4086-4CEB-A460-E2DBDEAEB937}"/>
              </a:ext>
            </a:extLst>
          </p:cNvPr>
          <p:cNvSpPr txBox="1"/>
          <p:nvPr/>
        </p:nvSpPr>
        <p:spPr>
          <a:xfrm>
            <a:off x="1026246" y="4151649"/>
            <a:ext cx="5641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New Normal</a:t>
            </a:r>
          </a:p>
          <a:p>
            <a:endParaRPr lang="en-US" altLang="ko-KR" dirty="0"/>
          </a:p>
          <a:p>
            <a:r>
              <a:rPr lang="ko-KR" altLang="en-US" dirty="0"/>
              <a:t>빠르게 변화하는 </a:t>
            </a:r>
            <a:r>
              <a:rPr lang="en-US" altLang="ko-KR" dirty="0"/>
              <a:t>IT </a:t>
            </a:r>
            <a:r>
              <a:rPr lang="ko-KR" altLang="en-US" dirty="0"/>
              <a:t>환경 속에서 변화와 혁신을 향해 </a:t>
            </a:r>
            <a:endParaRPr lang="en-US" altLang="ko-KR" dirty="0"/>
          </a:p>
          <a:p>
            <a:r>
              <a:rPr lang="ko-KR" altLang="en-US" dirty="0"/>
              <a:t>함께 성장하는 </a:t>
            </a:r>
            <a:r>
              <a:rPr lang="en-US" altLang="ko-KR" dirty="0"/>
              <a:t>New Normal</a:t>
            </a:r>
            <a:r>
              <a:rPr lang="ko-KR" altLang="en-US" dirty="0"/>
              <a:t>을 생각합니다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88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AFFB-828A-4971-8C14-50E9616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50BF1-97E7-4301-8B36-E9831E664A13}"/>
              </a:ext>
            </a:extLst>
          </p:cNvPr>
          <p:cNvSpPr txBox="1"/>
          <p:nvPr/>
        </p:nvSpPr>
        <p:spPr>
          <a:xfrm>
            <a:off x="3699872" y="1690688"/>
            <a:ext cx="33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우리는 </a:t>
            </a:r>
            <a:endParaRPr lang="en-US" altLang="ko-KR" sz="4000" dirty="0"/>
          </a:p>
          <a:p>
            <a:pPr algn="ctr"/>
            <a:r>
              <a:rPr lang="en-US" altLang="ko-KR" sz="4000" dirty="0"/>
              <a:t>First Act C&amp;C</a:t>
            </a:r>
          </a:p>
          <a:p>
            <a:pPr algn="ctr"/>
            <a:r>
              <a:rPr lang="ko-KR" altLang="en-US" sz="4000" dirty="0"/>
              <a:t>입니다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373F0-4086-4CEB-A460-E2DBDEAEB937}"/>
              </a:ext>
            </a:extLst>
          </p:cNvPr>
          <p:cNvSpPr txBox="1"/>
          <p:nvPr/>
        </p:nvSpPr>
        <p:spPr>
          <a:xfrm>
            <a:off x="1026246" y="4151649"/>
            <a:ext cx="56412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New Normal</a:t>
            </a:r>
          </a:p>
          <a:p>
            <a:endParaRPr lang="en-US" altLang="ko-KR" dirty="0"/>
          </a:p>
          <a:p>
            <a:r>
              <a:rPr lang="ko-KR" altLang="en-US" dirty="0"/>
              <a:t>빠르게 변화하는 </a:t>
            </a:r>
            <a:r>
              <a:rPr lang="en-US" altLang="ko-KR" dirty="0"/>
              <a:t>IT </a:t>
            </a:r>
            <a:r>
              <a:rPr lang="ko-KR" altLang="en-US" dirty="0"/>
              <a:t>환경 속에서 변화와 혁신을 향해 </a:t>
            </a:r>
            <a:endParaRPr lang="en-US" altLang="ko-KR" dirty="0"/>
          </a:p>
          <a:p>
            <a:r>
              <a:rPr lang="ko-KR" altLang="en-US" dirty="0"/>
              <a:t>함께 성장하는 </a:t>
            </a:r>
            <a:r>
              <a:rPr lang="en-US" altLang="ko-KR" dirty="0"/>
              <a:t>New Normal</a:t>
            </a:r>
            <a:r>
              <a:rPr lang="ko-KR" altLang="en-US" dirty="0"/>
              <a:t>을 생각합니다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합리적인 가격으로</a:t>
            </a:r>
            <a:r>
              <a:rPr lang="en-US" altLang="ko-KR" dirty="0"/>
              <a:t>.. </a:t>
            </a:r>
          </a:p>
        </p:txBody>
      </p:sp>
    </p:spTree>
    <p:extLst>
      <p:ext uri="{BB962C8B-B14F-4D97-AF65-F5344CB8AC3E}">
        <p14:creationId xmlns:p14="http://schemas.microsoft.com/office/powerpoint/2010/main" val="329418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AFFB-828A-4971-8C14-50E9616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it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69861A-15EC-412E-AE35-39E4C72AB0A3}"/>
              </a:ext>
            </a:extLst>
          </p:cNvPr>
          <p:cNvSpPr/>
          <p:nvPr/>
        </p:nvSpPr>
        <p:spPr>
          <a:xfrm>
            <a:off x="7607300" y="2262188"/>
            <a:ext cx="1384300" cy="6143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사업 설계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1DF722-37BC-4B44-B2AC-1891E4D73470}"/>
              </a:ext>
            </a:extLst>
          </p:cNvPr>
          <p:cNvSpPr/>
          <p:nvPr/>
        </p:nvSpPr>
        <p:spPr>
          <a:xfrm>
            <a:off x="7607300" y="1434306"/>
            <a:ext cx="1384300" cy="6143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현황 분석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E6D4AB-DC0F-4F03-91F1-1B0D96CB7296}"/>
              </a:ext>
            </a:extLst>
          </p:cNvPr>
          <p:cNvSpPr/>
          <p:nvPr/>
        </p:nvSpPr>
        <p:spPr>
          <a:xfrm>
            <a:off x="7607300" y="3090070"/>
            <a:ext cx="1384300" cy="6143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사업 제안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927EC8-6693-452F-970D-A86E595BC936}"/>
              </a:ext>
            </a:extLst>
          </p:cNvPr>
          <p:cNvSpPr/>
          <p:nvPr/>
        </p:nvSpPr>
        <p:spPr>
          <a:xfrm>
            <a:off x="7607300" y="4697412"/>
            <a:ext cx="1384300" cy="6143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유지 관리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D6A978-0478-4813-8291-341EFF9C55F7}"/>
              </a:ext>
            </a:extLst>
          </p:cNvPr>
          <p:cNvSpPr/>
          <p:nvPr/>
        </p:nvSpPr>
        <p:spPr>
          <a:xfrm>
            <a:off x="7607300" y="3869530"/>
            <a:ext cx="1384300" cy="6143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사업 수행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382C7E-0E7A-4727-B215-7CE39029186B}"/>
              </a:ext>
            </a:extLst>
          </p:cNvPr>
          <p:cNvSpPr/>
          <p:nvPr/>
        </p:nvSpPr>
        <p:spPr>
          <a:xfrm>
            <a:off x="9182100" y="3090070"/>
            <a:ext cx="1384300" cy="61436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사업 제안</a:t>
            </a:r>
          </a:p>
        </p:txBody>
      </p:sp>
    </p:spTree>
    <p:extLst>
      <p:ext uri="{BB962C8B-B14F-4D97-AF65-F5344CB8AC3E}">
        <p14:creationId xmlns:p14="http://schemas.microsoft.com/office/powerpoint/2010/main" val="409443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AFFB-828A-4971-8C14-50E9616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Smart Communication</a:t>
            </a:r>
            <a:endParaRPr lang="ko-KR" altLang="en-US" dirty="0"/>
          </a:p>
        </p:txBody>
      </p:sp>
      <p:grpSp>
        <p:nvGrpSpPr>
          <p:cNvPr id="5" name="Group 709">
            <a:extLst>
              <a:ext uri="{FF2B5EF4-FFF2-40B4-BE49-F238E27FC236}">
                <a16:creationId xmlns:a16="http://schemas.microsoft.com/office/drawing/2014/main" id="{0CD7E9AE-7A3B-47DF-ABD1-B52C00B66380}"/>
              </a:ext>
            </a:extLst>
          </p:cNvPr>
          <p:cNvGrpSpPr/>
          <p:nvPr/>
        </p:nvGrpSpPr>
        <p:grpSpPr bwMode="auto">
          <a:xfrm>
            <a:off x="5250596" y="2863002"/>
            <a:ext cx="1128986" cy="1131995"/>
            <a:chOff x="3754" y="4155"/>
            <a:chExt cx="375" cy="376"/>
          </a:xfrm>
        </p:grpSpPr>
        <p:sp>
          <p:nvSpPr>
            <p:cNvPr id="6" name="AutoShape 708">
              <a:extLst>
                <a:ext uri="{FF2B5EF4-FFF2-40B4-BE49-F238E27FC236}">
                  <a16:creationId xmlns:a16="http://schemas.microsoft.com/office/drawing/2014/main" id="{4B5F40A0-4978-41CB-85CF-57E76298CE6D}"/>
                </a:ext>
              </a:extLst>
            </p:cNvPr>
            <p:cNvSpPr/>
            <p:nvPr/>
          </p:nvSpPr>
          <p:spPr bwMode="auto">
            <a:xfrm>
              <a:off x="3754" y="4155"/>
              <a:ext cx="37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10">
              <a:extLst>
                <a:ext uri="{FF2B5EF4-FFF2-40B4-BE49-F238E27FC236}">
                  <a16:creationId xmlns:a16="http://schemas.microsoft.com/office/drawing/2014/main" id="{7389E126-A799-41FD-8FFA-9334CB92388C}"/>
                </a:ext>
              </a:extLst>
            </p:cNvPr>
            <p:cNvSpPr/>
            <p:nvPr/>
          </p:nvSpPr>
          <p:spPr bwMode="auto">
            <a:xfrm>
              <a:off x="3754" y="4165"/>
              <a:ext cx="75" cy="320"/>
            </a:xfrm>
            <a:custGeom>
              <a:avLst/>
              <a:gdLst>
                <a:gd name="T0" fmla="*/ 31 w 31"/>
                <a:gd name="T1" fmla="*/ 121 h 133"/>
                <a:gd name="T2" fmla="*/ 31 w 31"/>
                <a:gd name="T3" fmla="*/ 11 h 133"/>
                <a:gd name="T4" fmla="*/ 24 w 31"/>
                <a:gd name="T5" fmla="*/ 0 h 133"/>
                <a:gd name="T6" fmla="*/ 7 w 31"/>
                <a:gd name="T7" fmla="*/ 0 h 133"/>
                <a:gd name="T8" fmla="*/ 0 w 31"/>
                <a:gd name="T9" fmla="*/ 11 h 133"/>
                <a:gd name="T10" fmla="*/ 0 w 31"/>
                <a:gd name="T11" fmla="*/ 121 h 133"/>
                <a:gd name="T12" fmla="*/ 7 w 31"/>
                <a:gd name="T13" fmla="*/ 133 h 133"/>
                <a:gd name="T14" fmla="*/ 24 w 31"/>
                <a:gd name="T15" fmla="*/ 133 h 133"/>
                <a:gd name="T16" fmla="*/ 31 w 31"/>
                <a:gd name="T17" fmla="*/ 1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33">
                  <a:moveTo>
                    <a:pt x="31" y="121"/>
                  </a:moveTo>
                  <a:cubicBezTo>
                    <a:pt x="31" y="11"/>
                    <a:pt x="31" y="11"/>
                    <a:pt x="31" y="11"/>
                  </a:cubicBezTo>
                  <a:cubicBezTo>
                    <a:pt x="31" y="5"/>
                    <a:pt x="28" y="0"/>
                    <a:pt x="2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8"/>
                    <a:pt x="3" y="133"/>
                    <a:pt x="7" y="133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28" y="133"/>
                    <a:pt x="31" y="128"/>
                    <a:pt x="31" y="12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711">
              <a:extLst>
                <a:ext uri="{FF2B5EF4-FFF2-40B4-BE49-F238E27FC236}">
                  <a16:creationId xmlns:a16="http://schemas.microsoft.com/office/drawing/2014/main" id="{686DDE1F-C1EF-4264-A997-03D85AE27399}"/>
                </a:ext>
              </a:extLst>
            </p:cNvPr>
            <p:cNvSpPr/>
            <p:nvPr/>
          </p:nvSpPr>
          <p:spPr bwMode="auto">
            <a:xfrm>
              <a:off x="3824" y="4153"/>
              <a:ext cx="307" cy="342"/>
            </a:xfrm>
            <a:custGeom>
              <a:avLst/>
              <a:gdLst>
                <a:gd name="T0" fmla="*/ 115 w 128"/>
                <a:gd name="T1" fmla="*/ 0 h 142"/>
                <a:gd name="T2" fmla="*/ 0 w 128"/>
                <a:gd name="T3" fmla="*/ 0 h 142"/>
                <a:gd name="T4" fmla="*/ 8 w 128"/>
                <a:gd name="T5" fmla="*/ 12 h 142"/>
                <a:gd name="T6" fmla="*/ 8 w 128"/>
                <a:gd name="T7" fmla="*/ 130 h 142"/>
                <a:gd name="T8" fmla="*/ 0 w 128"/>
                <a:gd name="T9" fmla="*/ 142 h 142"/>
                <a:gd name="T10" fmla="*/ 115 w 128"/>
                <a:gd name="T11" fmla="*/ 142 h 142"/>
                <a:gd name="T12" fmla="*/ 128 w 128"/>
                <a:gd name="T13" fmla="*/ 129 h 142"/>
                <a:gd name="T14" fmla="*/ 128 w 128"/>
                <a:gd name="T15" fmla="*/ 12 h 142"/>
                <a:gd name="T16" fmla="*/ 115 w 128"/>
                <a:gd name="T1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2">
                  <a:moveTo>
                    <a:pt x="1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8" y="6"/>
                    <a:pt x="8" y="12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8" y="135"/>
                    <a:pt x="4" y="140"/>
                    <a:pt x="0" y="142"/>
                  </a:cubicBezTo>
                  <a:cubicBezTo>
                    <a:pt x="115" y="142"/>
                    <a:pt x="115" y="142"/>
                    <a:pt x="115" y="142"/>
                  </a:cubicBezTo>
                  <a:cubicBezTo>
                    <a:pt x="122" y="142"/>
                    <a:pt x="128" y="136"/>
                    <a:pt x="128" y="129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6"/>
                    <a:pt x="122" y="0"/>
                    <a:pt x="11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712">
              <a:extLst>
                <a:ext uri="{FF2B5EF4-FFF2-40B4-BE49-F238E27FC236}">
                  <a16:creationId xmlns:a16="http://schemas.microsoft.com/office/drawing/2014/main" id="{4D9A13CF-F1E0-4413-8404-A379ACE7D521}"/>
                </a:ext>
              </a:extLst>
            </p:cNvPr>
            <p:cNvSpPr/>
            <p:nvPr/>
          </p:nvSpPr>
          <p:spPr bwMode="auto">
            <a:xfrm>
              <a:off x="3898" y="4181"/>
              <a:ext cx="185" cy="1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Oval 713">
              <a:extLst>
                <a:ext uri="{FF2B5EF4-FFF2-40B4-BE49-F238E27FC236}">
                  <a16:creationId xmlns:a16="http://schemas.microsoft.com/office/drawing/2014/main" id="{1E0FE905-2AF2-45E8-B98B-02CD51BA5DAC}"/>
                </a:ext>
              </a:extLst>
            </p:cNvPr>
            <p:cNvSpPr/>
            <p:nvPr/>
          </p:nvSpPr>
          <p:spPr bwMode="auto">
            <a:xfrm>
              <a:off x="3913" y="4422"/>
              <a:ext cx="29" cy="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Oval 714">
              <a:extLst>
                <a:ext uri="{FF2B5EF4-FFF2-40B4-BE49-F238E27FC236}">
                  <a16:creationId xmlns:a16="http://schemas.microsoft.com/office/drawing/2014/main" id="{69C43B1B-FF72-4A31-AD40-462D7810CBB8}"/>
                </a:ext>
              </a:extLst>
            </p:cNvPr>
            <p:cNvSpPr/>
            <p:nvPr/>
          </p:nvSpPr>
          <p:spPr bwMode="auto">
            <a:xfrm>
              <a:off x="3913" y="4384"/>
              <a:ext cx="29" cy="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Oval 715">
              <a:extLst>
                <a:ext uri="{FF2B5EF4-FFF2-40B4-BE49-F238E27FC236}">
                  <a16:creationId xmlns:a16="http://schemas.microsoft.com/office/drawing/2014/main" id="{A92E32E3-9385-4DF5-B0E0-3CD66C2D0575}"/>
                </a:ext>
              </a:extLst>
            </p:cNvPr>
            <p:cNvSpPr/>
            <p:nvPr/>
          </p:nvSpPr>
          <p:spPr bwMode="auto">
            <a:xfrm>
              <a:off x="3913" y="4343"/>
              <a:ext cx="29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Oval 716">
              <a:extLst>
                <a:ext uri="{FF2B5EF4-FFF2-40B4-BE49-F238E27FC236}">
                  <a16:creationId xmlns:a16="http://schemas.microsoft.com/office/drawing/2014/main" id="{984428DD-01B8-4BEA-90CD-A37B7B4EF372}"/>
                </a:ext>
              </a:extLst>
            </p:cNvPr>
            <p:cNvSpPr/>
            <p:nvPr/>
          </p:nvSpPr>
          <p:spPr bwMode="auto">
            <a:xfrm>
              <a:off x="3913" y="4304"/>
              <a:ext cx="29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717">
              <a:extLst>
                <a:ext uri="{FF2B5EF4-FFF2-40B4-BE49-F238E27FC236}">
                  <a16:creationId xmlns:a16="http://schemas.microsoft.com/office/drawing/2014/main" id="{2B2777FC-E415-441C-A29D-C4650B627BF7}"/>
                </a:ext>
              </a:extLst>
            </p:cNvPr>
            <p:cNvSpPr/>
            <p:nvPr/>
          </p:nvSpPr>
          <p:spPr bwMode="auto">
            <a:xfrm>
              <a:off x="3954" y="4422"/>
              <a:ext cx="26" cy="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Oval 718">
              <a:extLst>
                <a:ext uri="{FF2B5EF4-FFF2-40B4-BE49-F238E27FC236}">
                  <a16:creationId xmlns:a16="http://schemas.microsoft.com/office/drawing/2014/main" id="{94547E37-85C7-451E-B15A-03516EE3409A}"/>
                </a:ext>
              </a:extLst>
            </p:cNvPr>
            <p:cNvSpPr/>
            <p:nvPr/>
          </p:nvSpPr>
          <p:spPr bwMode="auto">
            <a:xfrm>
              <a:off x="3954" y="4384"/>
              <a:ext cx="26" cy="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Oval 719">
              <a:extLst>
                <a:ext uri="{FF2B5EF4-FFF2-40B4-BE49-F238E27FC236}">
                  <a16:creationId xmlns:a16="http://schemas.microsoft.com/office/drawing/2014/main" id="{8AE34C45-B6D9-4C8D-91AC-836178DF0635}"/>
                </a:ext>
              </a:extLst>
            </p:cNvPr>
            <p:cNvSpPr/>
            <p:nvPr/>
          </p:nvSpPr>
          <p:spPr bwMode="auto">
            <a:xfrm>
              <a:off x="3954" y="4343"/>
              <a:ext cx="26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720">
              <a:extLst>
                <a:ext uri="{FF2B5EF4-FFF2-40B4-BE49-F238E27FC236}">
                  <a16:creationId xmlns:a16="http://schemas.microsoft.com/office/drawing/2014/main" id="{C60FE728-F5E0-4C19-9A23-2DA7C1AFA883}"/>
                </a:ext>
              </a:extLst>
            </p:cNvPr>
            <p:cNvSpPr/>
            <p:nvPr/>
          </p:nvSpPr>
          <p:spPr bwMode="auto">
            <a:xfrm>
              <a:off x="3954" y="4304"/>
              <a:ext cx="26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721">
              <a:extLst>
                <a:ext uri="{FF2B5EF4-FFF2-40B4-BE49-F238E27FC236}">
                  <a16:creationId xmlns:a16="http://schemas.microsoft.com/office/drawing/2014/main" id="{978CC563-7147-4319-9F92-10B27291C3E5}"/>
                </a:ext>
              </a:extLst>
            </p:cNvPr>
            <p:cNvSpPr/>
            <p:nvPr/>
          </p:nvSpPr>
          <p:spPr bwMode="auto">
            <a:xfrm>
              <a:off x="3994" y="4422"/>
              <a:ext cx="27" cy="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Oval 722">
              <a:extLst>
                <a:ext uri="{FF2B5EF4-FFF2-40B4-BE49-F238E27FC236}">
                  <a16:creationId xmlns:a16="http://schemas.microsoft.com/office/drawing/2014/main" id="{17FCAC56-D381-4EC2-A64C-49F935D940E2}"/>
                </a:ext>
              </a:extLst>
            </p:cNvPr>
            <p:cNvSpPr/>
            <p:nvPr/>
          </p:nvSpPr>
          <p:spPr bwMode="auto">
            <a:xfrm>
              <a:off x="3994" y="4384"/>
              <a:ext cx="27" cy="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Oval 723">
              <a:extLst>
                <a:ext uri="{FF2B5EF4-FFF2-40B4-BE49-F238E27FC236}">
                  <a16:creationId xmlns:a16="http://schemas.microsoft.com/office/drawing/2014/main" id="{79B0D041-70EE-42B3-8BA0-9401E30ACB0F}"/>
                </a:ext>
              </a:extLst>
            </p:cNvPr>
            <p:cNvSpPr/>
            <p:nvPr/>
          </p:nvSpPr>
          <p:spPr bwMode="auto">
            <a:xfrm>
              <a:off x="3994" y="4343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Oval 724">
              <a:extLst>
                <a:ext uri="{FF2B5EF4-FFF2-40B4-BE49-F238E27FC236}">
                  <a16:creationId xmlns:a16="http://schemas.microsoft.com/office/drawing/2014/main" id="{C500FDC3-5E08-4CD3-91DC-529967535A1B}"/>
                </a:ext>
              </a:extLst>
            </p:cNvPr>
            <p:cNvSpPr/>
            <p:nvPr/>
          </p:nvSpPr>
          <p:spPr bwMode="auto">
            <a:xfrm>
              <a:off x="3994" y="4304"/>
              <a:ext cx="27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Oval 725">
              <a:extLst>
                <a:ext uri="{FF2B5EF4-FFF2-40B4-BE49-F238E27FC236}">
                  <a16:creationId xmlns:a16="http://schemas.microsoft.com/office/drawing/2014/main" id="{48BB9BF8-1876-4516-AEE4-A8C47B504705}"/>
                </a:ext>
              </a:extLst>
            </p:cNvPr>
            <p:cNvSpPr/>
            <p:nvPr/>
          </p:nvSpPr>
          <p:spPr bwMode="auto">
            <a:xfrm>
              <a:off x="4067" y="4430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Oval 726">
              <a:extLst>
                <a:ext uri="{FF2B5EF4-FFF2-40B4-BE49-F238E27FC236}">
                  <a16:creationId xmlns:a16="http://schemas.microsoft.com/office/drawing/2014/main" id="{969B67D0-B338-41EE-A426-4535356A7A0E}"/>
                </a:ext>
              </a:extLst>
            </p:cNvPr>
            <p:cNvSpPr/>
            <p:nvPr/>
          </p:nvSpPr>
          <p:spPr bwMode="auto">
            <a:xfrm>
              <a:off x="4067" y="4386"/>
              <a:ext cx="19" cy="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Oval 727">
              <a:extLst>
                <a:ext uri="{FF2B5EF4-FFF2-40B4-BE49-F238E27FC236}">
                  <a16:creationId xmlns:a16="http://schemas.microsoft.com/office/drawing/2014/main" id="{95705390-FC35-475D-A179-737DAE0441F4}"/>
                </a:ext>
              </a:extLst>
            </p:cNvPr>
            <p:cNvSpPr/>
            <p:nvPr/>
          </p:nvSpPr>
          <p:spPr bwMode="auto">
            <a:xfrm>
              <a:off x="4067" y="4341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28">
              <a:extLst>
                <a:ext uri="{FF2B5EF4-FFF2-40B4-BE49-F238E27FC236}">
                  <a16:creationId xmlns:a16="http://schemas.microsoft.com/office/drawing/2014/main" id="{CA9C50B3-5618-4E20-BE2D-2B935DA4C4AB}"/>
                </a:ext>
              </a:extLst>
            </p:cNvPr>
            <p:cNvSpPr/>
            <p:nvPr/>
          </p:nvSpPr>
          <p:spPr bwMode="auto">
            <a:xfrm>
              <a:off x="3788" y="4466"/>
              <a:ext cx="105" cy="118"/>
            </a:xfrm>
            <a:custGeom>
              <a:avLst/>
              <a:gdLst>
                <a:gd name="T0" fmla="*/ 0 w 44"/>
                <a:gd name="T1" fmla="*/ 0 h 49"/>
                <a:gd name="T2" fmla="*/ 44 w 44"/>
                <a:gd name="T3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" h="49">
                  <a:moveTo>
                    <a:pt x="0" y="0"/>
                  </a:moveTo>
                  <a:cubicBezTo>
                    <a:pt x="0" y="0"/>
                    <a:pt x="14" y="49"/>
                    <a:pt x="44" y="6"/>
                  </a:cubicBezTo>
                </a:path>
              </a:pathLst>
            </a:custGeom>
            <a:noFill/>
            <a:ln w="15875" cap="flat">
              <a:solidFill>
                <a:srgbClr val="A6A6A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F9CBFE-B41F-4AEF-9841-E218DA79153F}"/>
              </a:ext>
            </a:extLst>
          </p:cNvPr>
          <p:cNvGrpSpPr/>
          <p:nvPr/>
        </p:nvGrpSpPr>
        <p:grpSpPr>
          <a:xfrm>
            <a:off x="8631294" y="2999547"/>
            <a:ext cx="1531010" cy="798692"/>
            <a:chOff x="2227074" y="2564442"/>
            <a:chExt cx="864382" cy="450929"/>
          </a:xfrm>
        </p:grpSpPr>
        <p:grpSp>
          <p:nvGrpSpPr>
            <p:cNvPr id="27" name="Group 344">
              <a:extLst>
                <a:ext uri="{FF2B5EF4-FFF2-40B4-BE49-F238E27FC236}">
                  <a16:creationId xmlns:a16="http://schemas.microsoft.com/office/drawing/2014/main" id="{D8A4C4B6-9421-4213-A040-FAF812DAA1A3}"/>
                </a:ext>
              </a:extLst>
            </p:cNvPr>
            <p:cNvGrpSpPr/>
            <p:nvPr/>
          </p:nvGrpSpPr>
          <p:grpSpPr bwMode="auto">
            <a:xfrm>
              <a:off x="2227074" y="2807329"/>
              <a:ext cx="864382" cy="208042"/>
              <a:chOff x="2059" y="3290"/>
              <a:chExt cx="644" cy="155"/>
            </a:xfrm>
          </p:grpSpPr>
          <p:sp>
            <p:nvSpPr>
              <p:cNvPr id="39" name="AutoShape 343">
                <a:extLst>
                  <a:ext uri="{FF2B5EF4-FFF2-40B4-BE49-F238E27FC236}">
                    <a16:creationId xmlns:a16="http://schemas.microsoft.com/office/drawing/2014/main" id="{B34A74F0-0967-4976-A0A5-13B4BA736FC3}"/>
                  </a:ext>
                </a:extLst>
              </p:cNvPr>
              <p:cNvSpPr/>
              <p:nvPr/>
            </p:nvSpPr>
            <p:spPr bwMode="auto">
              <a:xfrm>
                <a:off x="2059" y="3290"/>
                <a:ext cx="6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345">
                <a:extLst>
                  <a:ext uri="{FF2B5EF4-FFF2-40B4-BE49-F238E27FC236}">
                    <a16:creationId xmlns:a16="http://schemas.microsoft.com/office/drawing/2014/main" id="{95E0846D-1650-4506-9670-37F4735DD096}"/>
                  </a:ext>
                </a:extLst>
              </p:cNvPr>
              <p:cNvSpPr/>
              <p:nvPr/>
            </p:nvSpPr>
            <p:spPr bwMode="auto">
              <a:xfrm>
                <a:off x="2057" y="3288"/>
                <a:ext cx="644" cy="155"/>
              </a:xfrm>
              <a:custGeom>
                <a:avLst/>
                <a:gdLst>
                  <a:gd name="T0" fmla="*/ 263 w 270"/>
                  <a:gd name="T1" fmla="*/ 0 h 63"/>
                  <a:gd name="T2" fmla="*/ 252 w 270"/>
                  <a:gd name="T3" fmla="*/ 0 h 63"/>
                  <a:gd name="T4" fmla="*/ 18 w 270"/>
                  <a:gd name="T5" fmla="*/ 0 h 63"/>
                  <a:gd name="T6" fmla="*/ 7 w 270"/>
                  <a:gd name="T7" fmla="*/ 0 h 63"/>
                  <a:gd name="T8" fmla="*/ 0 w 270"/>
                  <a:gd name="T9" fmla="*/ 7 h 63"/>
                  <a:gd name="T10" fmla="*/ 0 w 270"/>
                  <a:gd name="T11" fmla="*/ 57 h 63"/>
                  <a:gd name="T12" fmla="*/ 7 w 270"/>
                  <a:gd name="T13" fmla="*/ 63 h 63"/>
                  <a:gd name="T14" fmla="*/ 18 w 270"/>
                  <a:gd name="T15" fmla="*/ 63 h 63"/>
                  <a:gd name="T16" fmla="*/ 252 w 270"/>
                  <a:gd name="T17" fmla="*/ 63 h 63"/>
                  <a:gd name="T18" fmla="*/ 263 w 270"/>
                  <a:gd name="T19" fmla="*/ 63 h 63"/>
                  <a:gd name="T20" fmla="*/ 270 w 270"/>
                  <a:gd name="T21" fmla="*/ 57 h 63"/>
                  <a:gd name="T22" fmla="*/ 270 w 270"/>
                  <a:gd name="T23" fmla="*/ 7 h 63"/>
                  <a:gd name="T24" fmla="*/ 263 w 270"/>
                  <a:gd name="T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0" h="63">
                    <a:moveTo>
                      <a:pt x="263" y="0"/>
                    </a:moveTo>
                    <a:cubicBezTo>
                      <a:pt x="252" y="0"/>
                      <a:pt x="252" y="0"/>
                      <a:pt x="25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3" y="63"/>
                      <a:pt x="7" y="63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2" y="63"/>
                      <a:pt x="252" y="63"/>
                      <a:pt x="252" y="63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7" y="63"/>
                      <a:pt x="270" y="60"/>
                      <a:pt x="270" y="57"/>
                    </a:cubicBezTo>
                    <a:cubicBezTo>
                      <a:pt x="270" y="7"/>
                      <a:pt x="270" y="7"/>
                      <a:pt x="270" y="7"/>
                    </a:cubicBezTo>
                    <a:cubicBezTo>
                      <a:pt x="270" y="3"/>
                      <a:pt x="267" y="0"/>
                      <a:pt x="26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346">
                <a:extLst>
                  <a:ext uri="{FF2B5EF4-FFF2-40B4-BE49-F238E27FC236}">
                    <a16:creationId xmlns:a16="http://schemas.microsoft.com/office/drawing/2014/main" id="{B422F305-9435-4D9B-94F3-AC07E5B2FADA}"/>
                  </a:ext>
                </a:extLst>
              </p:cNvPr>
              <p:cNvSpPr/>
              <p:nvPr/>
            </p:nvSpPr>
            <p:spPr bwMode="auto">
              <a:xfrm>
                <a:off x="2097" y="3324"/>
                <a:ext cx="24" cy="82"/>
              </a:xfrm>
              <a:custGeom>
                <a:avLst/>
                <a:gdLst>
                  <a:gd name="T0" fmla="*/ 10 w 10"/>
                  <a:gd name="T1" fmla="*/ 6 h 33"/>
                  <a:gd name="T2" fmla="*/ 5 w 10"/>
                  <a:gd name="T3" fmla="*/ 0 h 33"/>
                  <a:gd name="T4" fmla="*/ 5 w 10"/>
                  <a:gd name="T5" fmla="*/ 0 h 33"/>
                  <a:gd name="T6" fmla="*/ 0 w 10"/>
                  <a:gd name="T7" fmla="*/ 6 h 33"/>
                  <a:gd name="T8" fmla="*/ 0 w 10"/>
                  <a:gd name="T9" fmla="*/ 28 h 33"/>
                  <a:gd name="T10" fmla="*/ 5 w 10"/>
                  <a:gd name="T11" fmla="*/ 33 h 33"/>
                  <a:gd name="T12" fmla="*/ 5 w 10"/>
                  <a:gd name="T13" fmla="*/ 33 h 33"/>
                  <a:gd name="T14" fmla="*/ 10 w 10"/>
                  <a:gd name="T15" fmla="*/ 28 h 33"/>
                  <a:gd name="T16" fmla="*/ 10 w 10"/>
                  <a:gd name="T17" fmla="*/ 6 h 33"/>
                  <a:gd name="T18" fmla="*/ 10 w 10"/>
                  <a:gd name="T1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33">
                    <a:moveTo>
                      <a:pt x="10" y="6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2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8" y="33"/>
                      <a:pt x="10" y="31"/>
                      <a:pt x="10" y="2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347">
                <a:extLst>
                  <a:ext uri="{FF2B5EF4-FFF2-40B4-BE49-F238E27FC236}">
                    <a16:creationId xmlns:a16="http://schemas.microsoft.com/office/drawing/2014/main" id="{FF50685F-85FC-4648-8F0C-0CAAC921B08C}"/>
                  </a:ext>
                </a:extLst>
              </p:cNvPr>
              <p:cNvSpPr/>
              <p:nvPr/>
            </p:nvSpPr>
            <p:spPr bwMode="auto">
              <a:xfrm>
                <a:off x="2131" y="3324"/>
                <a:ext cx="26" cy="82"/>
              </a:xfrm>
              <a:custGeom>
                <a:avLst/>
                <a:gdLst>
                  <a:gd name="T0" fmla="*/ 11 w 11"/>
                  <a:gd name="T1" fmla="*/ 6 h 33"/>
                  <a:gd name="T2" fmla="*/ 5 w 11"/>
                  <a:gd name="T3" fmla="*/ 0 h 33"/>
                  <a:gd name="T4" fmla="*/ 5 w 11"/>
                  <a:gd name="T5" fmla="*/ 0 h 33"/>
                  <a:gd name="T6" fmla="*/ 0 w 11"/>
                  <a:gd name="T7" fmla="*/ 6 h 33"/>
                  <a:gd name="T8" fmla="*/ 0 w 11"/>
                  <a:gd name="T9" fmla="*/ 28 h 33"/>
                  <a:gd name="T10" fmla="*/ 5 w 11"/>
                  <a:gd name="T11" fmla="*/ 33 h 33"/>
                  <a:gd name="T12" fmla="*/ 5 w 11"/>
                  <a:gd name="T13" fmla="*/ 33 h 33"/>
                  <a:gd name="T14" fmla="*/ 11 w 11"/>
                  <a:gd name="T15" fmla="*/ 28 h 33"/>
                  <a:gd name="T16" fmla="*/ 11 w 11"/>
                  <a:gd name="T17" fmla="*/ 6 h 33"/>
                  <a:gd name="T18" fmla="*/ 11 w 11"/>
                  <a:gd name="T1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33">
                    <a:moveTo>
                      <a:pt x="11" y="6"/>
                    </a:moveTo>
                    <a:cubicBezTo>
                      <a:pt x="11" y="3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2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8" y="33"/>
                      <a:pt x="11" y="31"/>
                      <a:pt x="11" y="2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348">
                <a:extLst>
                  <a:ext uri="{FF2B5EF4-FFF2-40B4-BE49-F238E27FC236}">
                    <a16:creationId xmlns:a16="http://schemas.microsoft.com/office/drawing/2014/main" id="{05BABA50-6A29-462B-A1BB-D453ABCFCA2F}"/>
                  </a:ext>
                </a:extLst>
              </p:cNvPr>
              <p:cNvSpPr/>
              <p:nvPr/>
            </p:nvSpPr>
            <p:spPr bwMode="auto">
              <a:xfrm>
                <a:off x="2164" y="3324"/>
                <a:ext cx="26" cy="82"/>
              </a:xfrm>
              <a:custGeom>
                <a:avLst/>
                <a:gdLst>
                  <a:gd name="T0" fmla="*/ 11 w 11"/>
                  <a:gd name="T1" fmla="*/ 6 h 33"/>
                  <a:gd name="T2" fmla="*/ 6 w 11"/>
                  <a:gd name="T3" fmla="*/ 0 h 33"/>
                  <a:gd name="T4" fmla="*/ 6 w 11"/>
                  <a:gd name="T5" fmla="*/ 0 h 33"/>
                  <a:gd name="T6" fmla="*/ 0 w 11"/>
                  <a:gd name="T7" fmla="*/ 6 h 33"/>
                  <a:gd name="T8" fmla="*/ 0 w 11"/>
                  <a:gd name="T9" fmla="*/ 28 h 33"/>
                  <a:gd name="T10" fmla="*/ 6 w 11"/>
                  <a:gd name="T11" fmla="*/ 33 h 33"/>
                  <a:gd name="T12" fmla="*/ 6 w 11"/>
                  <a:gd name="T13" fmla="*/ 33 h 33"/>
                  <a:gd name="T14" fmla="*/ 11 w 11"/>
                  <a:gd name="T15" fmla="*/ 28 h 33"/>
                  <a:gd name="T16" fmla="*/ 11 w 11"/>
                  <a:gd name="T17" fmla="*/ 6 h 33"/>
                  <a:gd name="T18" fmla="*/ 11 w 11"/>
                  <a:gd name="T1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33">
                    <a:moveTo>
                      <a:pt x="11" y="6"/>
                    </a:moveTo>
                    <a:cubicBezTo>
                      <a:pt x="11" y="3"/>
                      <a:pt x="9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3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9" y="33"/>
                      <a:pt x="11" y="31"/>
                      <a:pt x="11" y="2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349">
                <a:extLst>
                  <a:ext uri="{FF2B5EF4-FFF2-40B4-BE49-F238E27FC236}">
                    <a16:creationId xmlns:a16="http://schemas.microsoft.com/office/drawing/2014/main" id="{0695037E-1C19-4E28-97A9-E7D07E5ECE19}"/>
                  </a:ext>
                </a:extLst>
              </p:cNvPr>
              <p:cNvSpPr/>
              <p:nvPr/>
            </p:nvSpPr>
            <p:spPr bwMode="auto">
              <a:xfrm>
                <a:off x="2200" y="3324"/>
                <a:ext cx="24" cy="82"/>
              </a:xfrm>
              <a:custGeom>
                <a:avLst/>
                <a:gdLst>
                  <a:gd name="T0" fmla="*/ 10 w 10"/>
                  <a:gd name="T1" fmla="*/ 6 h 33"/>
                  <a:gd name="T2" fmla="*/ 5 w 10"/>
                  <a:gd name="T3" fmla="*/ 0 h 33"/>
                  <a:gd name="T4" fmla="*/ 5 w 10"/>
                  <a:gd name="T5" fmla="*/ 0 h 33"/>
                  <a:gd name="T6" fmla="*/ 0 w 10"/>
                  <a:gd name="T7" fmla="*/ 6 h 33"/>
                  <a:gd name="T8" fmla="*/ 0 w 10"/>
                  <a:gd name="T9" fmla="*/ 28 h 33"/>
                  <a:gd name="T10" fmla="*/ 5 w 10"/>
                  <a:gd name="T11" fmla="*/ 33 h 33"/>
                  <a:gd name="T12" fmla="*/ 5 w 10"/>
                  <a:gd name="T13" fmla="*/ 33 h 33"/>
                  <a:gd name="T14" fmla="*/ 10 w 10"/>
                  <a:gd name="T15" fmla="*/ 28 h 33"/>
                  <a:gd name="T16" fmla="*/ 10 w 10"/>
                  <a:gd name="T17" fmla="*/ 6 h 33"/>
                  <a:gd name="T18" fmla="*/ 10 w 10"/>
                  <a:gd name="T1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33">
                    <a:moveTo>
                      <a:pt x="10" y="6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2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8" y="33"/>
                      <a:pt x="10" y="31"/>
                      <a:pt x="10" y="2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50">
                <a:extLst>
                  <a:ext uri="{FF2B5EF4-FFF2-40B4-BE49-F238E27FC236}">
                    <a16:creationId xmlns:a16="http://schemas.microsoft.com/office/drawing/2014/main" id="{6BF4C024-1FA9-4962-96B3-33541BC071C8}"/>
                  </a:ext>
                </a:extLst>
              </p:cNvPr>
              <p:cNvSpPr/>
              <p:nvPr/>
            </p:nvSpPr>
            <p:spPr bwMode="auto">
              <a:xfrm>
                <a:off x="2233" y="3324"/>
                <a:ext cx="26" cy="82"/>
              </a:xfrm>
              <a:custGeom>
                <a:avLst/>
                <a:gdLst>
                  <a:gd name="T0" fmla="*/ 11 w 11"/>
                  <a:gd name="T1" fmla="*/ 6 h 33"/>
                  <a:gd name="T2" fmla="*/ 6 w 11"/>
                  <a:gd name="T3" fmla="*/ 0 h 33"/>
                  <a:gd name="T4" fmla="*/ 6 w 11"/>
                  <a:gd name="T5" fmla="*/ 0 h 33"/>
                  <a:gd name="T6" fmla="*/ 0 w 11"/>
                  <a:gd name="T7" fmla="*/ 6 h 33"/>
                  <a:gd name="T8" fmla="*/ 0 w 11"/>
                  <a:gd name="T9" fmla="*/ 28 h 33"/>
                  <a:gd name="T10" fmla="*/ 6 w 11"/>
                  <a:gd name="T11" fmla="*/ 33 h 33"/>
                  <a:gd name="T12" fmla="*/ 6 w 11"/>
                  <a:gd name="T13" fmla="*/ 33 h 33"/>
                  <a:gd name="T14" fmla="*/ 11 w 11"/>
                  <a:gd name="T15" fmla="*/ 28 h 33"/>
                  <a:gd name="T16" fmla="*/ 11 w 11"/>
                  <a:gd name="T17" fmla="*/ 6 h 33"/>
                  <a:gd name="T18" fmla="*/ 11 w 11"/>
                  <a:gd name="T1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33">
                    <a:moveTo>
                      <a:pt x="11" y="6"/>
                    </a:moveTo>
                    <a:cubicBezTo>
                      <a:pt x="11" y="3"/>
                      <a:pt x="9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3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9" y="33"/>
                      <a:pt x="11" y="31"/>
                      <a:pt x="11" y="2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Oval 351">
                <a:extLst>
                  <a:ext uri="{FF2B5EF4-FFF2-40B4-BE49-F238E27FC236}">
                    <a16:creationId xmlns:a16="http://schemas.microsoft.com/office/drawing/2014/main" id="{07CA5C9F-8165-4FD8-A843-BFC61FB898D3}"/>
                  </a:ext>
                </a:extLst>
              </p:cNvPr>
              <p:cNvSpPr/>
              <p:nvPr/>
            </p:nvSpPr>
            <p:spPr bwMode="auto">
              <a:xfrm>
                <a:off x="2500" y="3349"/>
                <a:ext cx="29" cy="2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Oval 352">
                <a:extLst>
                  <a:ext uri="{FF2B5EF4-FFF2-40B4-BE49-F238E27FC236}">
                    <a16:creationId xmlns:a16="http://schemas.microsoft.com/office/drawing/2014/main" id="{8086CBD7-E83C-42F4-A1AB-C50F17852181}"/>
                  </a:ext>
                </a:extLst>
              </p:cNvPr>
              <p:cNvSpPr/>
              <p:nvPr/>
            </p:nvSpPr>
            <p:spPr bwMode="auto">
              <a:xfrm>
                <a:off x="2550" y="3349"/>
                <a:ext cx="29" cy="2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Oval 353">
                <a:extLst>
                  <a:ext uri="{FF2B5EF4-FFF2-40B4-BE49-F238E27FC236}">
                    <a16:creationId xmlns:a16="http://schemas.microsoft.com/office/drawing/2014/main" id="{324888F9-627B-45AE-880A-0D96664B55B4}"/>
                  </a:ext>
                </a:extLst>
              </p:cNvPr>
              <p:cNvSpPr/>
              <p:nvPr/>
            </p:nvSpPr>
            <p:spPr bwMode="auto">
              <a:xfrm>
                <a:off x="2603" y="3332"/>
                <a:ext cx="59" cy="6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" name="Group 344">
              <a:extLst>
                <a:ext uri="{FF2B5EF4-FFF2-40B4-BE49-F238E27FC236}">
                  <a16:creationId xmlns:a16="http://schemas.microsoft.com/office/drawing/2014/main" id="{B297084F-3AF1-4B73-921D-E2F63C68FC2C}"/>
                </a:ext>
              </a:extLst>
            </p:cNvPr>
            <p:cNvGrpSpPr/>
            <p:nvPr/>
          </p:nvGrpSpPr>
          <p:grpSpPr bwMode="auto">
            <a:xfrm>
              <a:off x="2227074" y="2564442"/>
              <a:ext cx="864382" cy="208042"/>
              <a:chOff x="2059" y="3290"/>
              <a:chExt cx="644" cy="155"/>
            </a:xfrm>
          </p:grpSpPr>
          <p:sp>
            <p:nvSpPr>
              <p:cNvPr id="29" name="AutoShape 343">
                <a:extLst>
                  <a:ext uri="{FF2B5EF4-FFF2-40B4-BE49-F238E27FC236}">
                    <a16:creationId xmlns:a16="http://schemas.microsoft.com/office/drawing/2014/main" id="{919A9261-5092-40A6-AE06-64A4AEDDF306}"/>
                  </a:ext>
                </a:extLst>
              </p:cNvPr>
              <p:cNvSpPr/>
              <p:nvPr/>
            </p:nvSpPr>
            <p:spPr bwMode="auto">
              <a:xfrm>
                <a:off x="2059" y="3290"/>
                <a:ext cx="6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45">
                <a:extLst>
                  <a:ext uri="{FF2B5EF4-FFF2-40B4-BE49-F238E27FC236}">
                    <a16:creationId xmlns:a16="http://schemas.microsoft.com/office/drawing/2014/main" id="{4634BE54-1571-4D83-AD1D-0FC4E5D92361}"/>
                  </a:ext>
                </a:extLst>
              </p:cNvPr>
              <p:cNvSpPr/>
              <p:nvPr/>
            </p:nvSpPr>
            <p:spPr bwMode="auto">
              <a:xfrm>
                <a:off x="2057" y="3288"/>
                <a:ext cx="644" cy="155"/>
              </a:xfrm>
              <a:custGeom>
                <a:avLst/>
                <a:gdLst>
                  <a:gd name="T0" fmla="*/ 263 w 270"/>
                  <a:gd name="T1" fmla="*/ 0 h 63"/>
                  <a:gd name="T2" fmla="*/ 252 w 270"/>
                  <a:gd name="T3" fmla="*/ 0 h 63"/>
                  <a:gd name="T4" fmla="*/ 18 w 270"/>
                  <a:gd name="T5" fmla="*/ 0 h 63"/>
                  <a:gd name="T6" fmla="*/ 7 w 270"/>
                  <a:gd name="T7" fmla="*/ 0 h 63"/>
                  <a:gd name="T8" fmla="*/ 0 w 270"/>
                  <a:gd name="T9" fmla="*/ 7 h 63"/>
                  <a:gd name="T10" fmla="*/ 0 w 270"/>
                  <a:gd name="T11" fmla="*/ 57 h 63"/>
                  <a:gd name="T12" fmla="*/ 7 w 270"/>
                  <a:gd name="T13" fmla="*/ 63 h 63"/>
                  <a:gd name="T14" fmla="*/ 18 w 270"/>
                  <a:gd name="T15" fmla="*/ 63 h 63"/>
                  <a:gd name="T16" fmla="*/ 252 w 270"/>
                  <a:gd name="T17" fmla="*/ 63 h 63"/>
                  <a:gd name="T18" fmla="*/ 263 w 270"/>
                  <a:gd name="T19" fmla="*/ 63 h 63"/>
                  <a:gd name="T20" fmla="*/ 270 w 270"/>
                  <a:gd name="T21" fmla="*/ 57 h 63"/>
                  <a:gd name="T22" fmla="*/ 270 w 270"/>
                  <a:gd name="T23" fmla="*/ 7 h 63"/>
                  <a:gd name="T24" fmla="*/ 263 w 270"/>
                  <a:gd name="T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0" h="63">
                    <a:moveTo>
                      <a:pt x="263" y="0"/>
                    </a:moveTo>
                    <a:cubicBezTo>
                      <a:pt x="252" y="0"/>
                      <a:pt x="252" y="0"/>
                      <a:pt x="25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0"/>
                      <a:pt x="3" y="63"/>
                      <a:pt x="7" y="63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2" y="63"/>
                      <a:pt x="252" y="63"/>
                      <a:pt x="252" y="63"/>
                    </a:cubicBezTo>
                    <a:cubicBezTo>
                      <a:pt x="263" y="63"/>
                      <a:pt x="263" y="63"/>
                      <a:pt x="263" y="63"/>
                    </a:cubicBezTo>
                    <a:cubicBezTo>
                      <a:pt x="267" y="63"/>
                      <a:pt x="270" y="60"/>
                      <a:pt x="270" y="57"/>
                    </a:cubicBezTo>
                    <a:cubicBezTo>
                      <a:pt x="270" y="7"/>
                      <a:pt x="270" y="7"/>
                      <a:pt x="270" y="7"/>
                    </a:cubicBezTo>
                    <a:cubicBezTo>
                      <a:pt x="270" y="3"/>
                      <a:pt x="267" y="0"/>
                      <a:pt x="26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46">
                <a:extLst>
                  <a:ext uri="{FF2B5EF4-FFF2-40B4-BE49-F238E27FC236}">
                    <a16:creationId xmlns:a16="http://schemas.microsoft.com/office/drawing/2014/main" id="{904CEED7-3C72-4064-98A8-9365C81C3AA2}"/>
                  </a:ext>
                </a:extLst>
              </p:cNvPr>
              <p:cNvSpPr/>
              <p:nvPr/>
            </p:nvSpPr>
            <p:spPr bwMode="auto">
              <a:xfrm>
                <a:off x="2097" y="3324"/>
                <a:ext cx="24" cy="82"/>
              </a:xfrm>
              <a:custGeom>
                <a:avLst/>
                <a:gdLst>
                  <a:gd name="T0" fmla="*/ 10 w 10"/>
                  <a:gd name="T1" fmla="*/ 6 h 33"/>
                  <a:gd name="T2" fmla="*/ 5 w 10"/>
                  <a:gd name="T3" fmla="*/ 0 h 33"/>
                  <a:gd name="T4" fmla="*/ 5 w 10"/>
                  <a:gd name="T5" fmla="*/ 0 h 33"/>
                  <a:gd name="T6" fmla="*/ 0 w 10"/>
                  <a:gd name="T7" fmla="*/ 6 h 33"/>
                  <a:gd name="T8" fmla="*/ 0 w 10"/>
                  <a:gd name="T9" fmla="*/ 28 h 33"/>
                  <a:gd name="T10" fmla="*/ 5 w 10"/>
                  <a:gd name="T11" fmla="*/ 33 h 33"/>
                  <a:gd name="T12" fmla="*/ 5 w 10"/>
                  <a:gd name="T13" fmla="*/ 33 h 33"/>
                  <a:gd name="T14" fmla="*/ 10 w 10"/>
                  <a:gd name="T15" fmla="*/ 28 h 33"/>
                  <a:gd name="T16" fmla="*/ 10 w 10"/>
                  <a:gd name="T17" fmla="*/ 6 h 33"/>
                  <a:gd name="T18" fmla="*/ 10 w 10"/>
                  <a:gd name="T1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33">
                    <a:moveTo>
                      <a:pt x="10" y="6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2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8" y="33"/>
                      <a:pt x="10" y="31"/>
                      <a:pt x="10" y="2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347">
                <a:extLst>
                  <a:ext uri="{FF2B5EF4-FFF2-40B4-BE49-F238E27FC236}">
                    <a16:creationId xmlns:a16="http://schemas.microsoft.com/office/drawing/2014/main" id="{C9934A87-F4B8-41B8-8A3F-7A170A0E736A}"/>
                  </a:ext>
                </a:extLst>
              </p:cNvPr>
              <p:cNvSpPr/>
              <p:nvPr/>
            </p:nvSpPr>
            <p:spPr bwMode="auto">
              <a:xfrm>
                <a:off x="2131" y="3324"/>
                <a:ext cx="26" cy="82"/>
              </a:xfrm>
              <a:custGeom>
                <a:avLst/>
                <a:gdLst>
                  <a:gd name="T0" fmla="*/ 11 w 11"/>
                  <a:gd name="T1" fmla="*/ 6 h 33"/>
                  <a:gd name="T2" fmla="*/ 5 w 11"/>
                  <a:gd name="T3" fmla="*/ 0 h 33"/>
                  <a:gd name="T4" fmla="*/ 5 w 11"/>
                  <a:gd name="T5" fmla="*/ 0 h 33"/>
                  <a:gd name="T6" fmla="*/ 0 w 11"/>
                  <a:gd name="T7" fmla="*/ 6 h 33"/>
                  <a:gd name="T8" fmla="*/ 0 w 11"/>
                  <a:gd name="T9" fmla="*/ 28 h 33"/>
                  <a:gd name="T10" fmla="*/ 5 w 11"/>
                  <a:gd name="T11" fmla="*/ 33 h 33"/>
                  <a:gd name="T12" fmla="*/ 5 w 11"/>
                  <a:gd name="T13" fmla="*/ 33 h 33"/>
                  <a:gd name="T14" fmla="*/ 11 w 11"/>
                  <a:gd name="T15" fmla="*/ 28 h 33"/>
                  <a:gd name="T16" fmla="*/ 11 w 11"/>
                  <a:gd name="T17" fmla="*/ 6 h 33"/>
                  <a:gd name="T18" fmla="*/ 11 w 11"/>
                  <a:gd name="T1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33">
                    <a:moveTo>
                      <a:pt x="11" y="6"/>
                    </a:moveTo>
                    <a:cubicBezTo>
                      <a:pt x="11" y="3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2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8" y="33"/>
                      <a:pt x="11" y="31"/>
                      <a:pt x="11" y="2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348">
                <a:extLst>
                  <a:ext uri="{FF2B5EF4-FFF2-40B4-BE49-F238E27FC236}">
                    <a16:creationId xmlns:a16="http://schemas.microsoft.com/office/drawing/2014/main" id="{BB8D0680-3511-4752-9430-7B147ABA5610}"/>
                  </a:ext>
                </a:extLst>
              </p:cNvPr>
              <p:cNvSpPr/>
              <p:nvPr/>
            </p:nvSpPr>
            <p:spPr bwMode="auto">
              <a:xfrm>
                <a:off x="2164" y="3324"/>
                <a:ext cx="26" cy="82"/>
              </a:xfrm>
              <a:custGeom>
                <a:avLst/>
                <a:gdLst>
                  <a:gd name="T0" fmla="*/ 11 w 11"/>
                  <a:gd name="T1" fmla="*/ 6 h 33"/>
                  <a:gd name="T2" fmla="*/ 6 w 11"/>
                  <a:gd name="T3" fmla="*/ 0 h 33"/>
                  <a:gd name="T4" fmla="*/ 6 w 11"/>
                  <a:gd name="T5" fmla="*/ 0 h 33"/>
                  <a:gd name="T6" fmla="*/ 0 w 11"/>
                  <a:gd name="T7" fmla="*/ 6 h 33"/>
                  <a:gd name="T8" fmla="*/ 0 w 11"/>
                  <a:gd name="T9" fmla="*/ 28 h 33"/>
                  <a:gd name="T10" fmla="*/ 6 w 11"/>
                  <a:gd name="T11" fmla="*/ 33 h 33"/>
                  <a:gd name="T12" fmla="*/ 6 w 11"/>
                  <a:gd name="T13" fmla="*/ 33 h 33"/>
                  <a:gd name="T14" fmla="*/ 11 w 11"/>
                  <a:gd name="T15" fmla="*/ 28 h 33"/>
                  <a:gd name="T16" fmla="*/ 11 w 11"/>
                  <a:gd name="T17" fmla="*/ 6 h 33"/>
                  <a:gd name="T18" fmla="*/ 11 w 11"/>
                  <a:gd name="T1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33">
                    <a:moveTo>
                      <a:pt x="11" y="6"/>
                    </a:moveTo>
                    <a:cubicBezTo>
                      <a:pt x="11" y="3"/>
                      <a:pt x="9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3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9" y="33"/>
                      <a:pt x="11" y="31"/>
                      <a:pt x="11" y="2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49">
                <a:extLst>
                  <a:ext uri="{FF2B5EF4-FFF2-40B4-BE49-F238E27FC236}">
                    <a16:creationId xmlns:a16="http://schemas.microsoft.com/office/drawing/2014/main" id="{F03237D9-5517-43B2-80EE-0391F08C5808}"/>
                  </a:ext>
                </a:extLst>
              </p:cNvPr>
              <p:cNvSpPr/>
              <p:nvPr/>
            </p:nvSpPr>
            <p:spPr bwMode="auto">
              <a:xfrm>
                <a:off x="2200" y="3324"/>
                <a:ext cx="24" cy="82"/>
              </a:xfrm>
              <a:custGeom>
                <a:avLst/>
                <a:gdLst>
                  <a:gd name="T0" fmla="*/ 10 w 10"/>
                  <a:gd name="T1" fmla="*/ 6 h 33"/>
                  <a:gd name="T2" fmla="*/ 5 w 10"/>
                  <a:gd name="T3" fmla="*/ 0 h 33"/>
                  <a:gd name="T4" fmla="*/ 5 w 10"/>
                  <a:gd name="T5" fmla="*/ 0 h 33"/>
                  <a:gd name="T6" fmla="*/ 0 w 10"/>
                  <a:gd name="T7" fmla="*/ 6 h 33"/>
                  <a:gd name="T8" fmla="*/ 0 w 10"/>
                  <a:gd name="T9" fmla="*/ 28 h 33"/>
                  <a:gd name="T10" fmla="*/ 5 w 10"/>
                  <a:gd name="T11" fmla="*/ 33 h 33"/>
                  <a:gd name="T12" fmla="*/ 5 w 10"/>
                  <a:gd name="T13" fmla="*/ 33 h 33"/>
                  <a:gd name="T14" fmla="*/ 10 w 10"/>
                  <a:gd name="T15" fmla="*/ 28 h 33"/>
                  <a:gd name="T16" fmla="*/ 10 w 10"/>
                  <a:gd name="T17" fmla="*/ 6 h 33"/>
                  <a:gd name="T18" fmla="*/ 10 w 10"/>
                  <a:gd name="T1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33">
                    <a:moveTo>
                      <a:pt x="10" y="6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2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8" y="33"/>
                      <a:pt x="10" y="31"/>
                      <a:pt x="10" y="2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350">
                <a:extLst>
                  <a:ext uri="{FF2B5EF4-FFF2-40B4-BE49-F238E27FC236}">
                    <a16:creationId xmlns:a16="http://schemas.microsoft.com/office/drawing/2014/main" id="{A0B80C17-EC53-4561-8453-59A497F9484B}"/>
                  </a:ext>
                </a:extLst>
              </p:cNvPr>
              <p:cNvSpPr/>
              <p:nvPr/>
            </p:nvSpPr>
            <p:spPr bwMode="auto">
              <a:xfrm>
                <a:off x="2233" y="3324"/>
                <a:ext cx="26" cy="82"/>
              </a:xfrm>
              <a:custGeom>
                <a:avLst/>
                <a:gdLst>
                  <a:gd name="T0" fmla="*/ 11 w 11"/>
                  <a:gd name="T1" fmla="*/ 6 h 33"/>
                  <a:gd name="T2" fmla="*/ 6 w 11"/>
                  <a:gd name="T3" fmla="*/ 0 h 33"/>
                  <a:gd name="T4" fmla="*/ 6 w 11"/>
                  <a:gd name="T5" fmla="*/ 0 h 33"/>
                  <a:gd name="T6" fmla="*/ 0 w 11"/>
                  <a:gd name="T7" fmla="*/ 6 h 33"/>
                  <a:gd name="T8" fmla="*/ 0 w 11"/>
                  <a:gd name="T9" fmla="*/ 28 h 33"/>
                  <a:gd name="T10" fmla="*/ 6 w 11"/>
                  <a:gd name="T11" fmla="*/ 33 h 33"/>
                  <a:gd name="T12" fmla="*/ 6 w 11"/>
                  <a:gd name="T13" fmla="*/ 33 h 33"/>
                  <a:gd name="T14" fmla="*/ 11 w 11"/>
                  <a:gd name="T15" fmla="*/ 28 h 33"/>
                  <a:gd name="T16" fmla="*/ 11 w 11"/>
                  <a:gd name="T17" fmla="*/ 6 h 33"/>
                  <a:gd name="T18" fmla="*/ 11 w 11"/>
                  <a:gd name="T1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33">
                    <a:moveTo>
                      <a:pt x="11" y="6"/>
                    </a:moveTo>
                    <a:cubicBezTo>
                      <a:pt x="11" y="3"/>
                      <a:pt x="9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3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9" y="33"/>
                      <a:pt x="11" y="31"/>
                      <a:pt x="11" y="2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Oval 351">
                <a:extLst>
                  <a:ext uri="{FF2B5EF4-FFF2-40B4-BE49-F238E27FC236}">
                    <a16:creationId xmlns:a16="http://schemas.microsoft.com/office/drawing/2014/main" id="{0C1A4697-DE55-4C47-AA08-19CB337EFD8A}"/>
                  </a:ext>
                </a:extLst>
              </p:cNvPr>
              <p:cNvSpPr/>
              <p:nvPr/>
            </p:nvSpPr>
            <p:spPr bwMode="auto">
              <a:xfrm>
                <a:off x="2500" y="3349"/>
                <a:ext cx="29" cy="2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Oval 352">
                <a:extLst>
                  <a:ext uri="{FF2B5EF4-FFF2-40B4-BE49-F238E27FC236}">
                    <a16:creationId xmlns:a16="http://schemas.microsoft.com/office/drawing/2014/main" id="{A24082D1-6948-4806-B09F-31EE74910A7C}"/>
                  </a:ext>
                </a:extLst>
              </p:cNvPr>
              <p:cNvSpPr/>
              <p:nvPr/>
            </p:nvSpPr>
            <p:spPr bwMode="auto">
              <a:xfrm>
                <a:off x="2550" y="3349"/>
                <a:ext cx="29" cy="2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Oval 353">
                <a:extLst>
                  <a:ext uri="{FF2B5EF4-FFF2-40B4-BE49-F238E27FC236}">
                    <a16:creationId xmlns:a16="http://schemas.microsoft.com/office/drawing/2014/main" id="{3858A663-8B8D-4967-956B-2AE314DBD2C0}"/>
                  </a:ext>
                </a:extLst>
              </p:cNvPr>
              <p:cNvSpPr/>
              <p:nvPr/>
            </p:nvSpPr>
            <p:spPr bwMode="auto">
              <a:xfrm>
                <a:off x="2603" y="3332"/>
                <a:ext cx="59" cy="6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5BE48A0-AC91-48C4-AD57-B8E5BD6F44CC}"/>
              </a:ext>
            </a:extLst>
          </p:cNvPr>
          <p:cNvSpPr txBox="1"/>
          <p:nvPr/>
        </p:nvSpPr>
        <p:spPr>
          <a:xfrm>
            <a:off x="5056529" y="4347207"/>
            <a:ext cx="2387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Unified </a:t>
            </a:r>
          </a:p>
          <a:p>
            <a:r>
              <a:rPr lang="en-US" altLang="ko-KR" sz="2400" dirty="0"/>
              <a:t>Communication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FC67A1-0416-4EFD-B541-7053023DF20E}"/>
              </a:ext>
            </a:extLst>
          </p:cNvPr>
          <p:cNvSpPr txBox="1"/>
          <p:nvPr/>
        </p:nvSpPr>
        <p:spPr>
          <a:xfrm>
            <a:off x="8486107" y="4351460"/>
            <a:ext cx="1332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Add-on</a:t>
            </a:r>
          </a:p>
          <a:p>
            <a:r>
              <a:rPr lang="en-US" altLang="ko-KR" sz="2400" dirty="0"/>
              <a:t>Solution</a:t>
            </a:r>
          </a:p>
        </p:txBody>
      </p:sp>
      <p:grpSp>
        <p:nvGrpSpPr>
          <p:cNvPr id="51" name="Group 11">
            <a:extLst>
              <a:ext uri="{FF2B5EF4-FFF2-40B4-BE49-F238E27FC236}">
                <a16:creationId xmlns:a16="http://schemas.microsoft.com/office/drawing/2014/main" id="{B4F67F40-11DC-471A-93D1-64FF890F0251}"/>
              </a:ext>
            </a:extLst>
          </p:cNvPr>
          <p:cNvGrpSpPr/>
          <p:nvPr/>
        </p:nvGrpSpPr>
        <p:grpSpPr bwMode="auto">
          <a:xfrm>
            <a:off x="1940626" y="2856981"/>
            <a:ext cx="1423767" cy="1105684"/>
            <a:chOff x="1864" y="2965"/>
            <a:chExt cx="1034" cy="803"/>
          </a:xfrm>
        </p:grpSpPr>
        <p:sp>
          <p:nvSpPr>
            <p:cNvPr id="52" name="AutoShape 10">
              <a:extLst>
                <a:ext uri="{FF2B5EF4-FFF2-40B4-BE49-F238E27FC236}">
                  <a16:creationId xmlns:a16="http://schemas.microsoft.com/office/drawing/2014/main" id="{682C0B03-2FF9-47C2-9E9A-4E1256384C7F}"/>
                </a:ext>
              </a:extLst>
            </p:cNvPr>
            <p:cNvSpPr/>
            <p:nvPr/>
          </p:nvSpPr>
          <p:spPr bwMode="auto">
            <a:xfrm>
              <a:off x="1864" y="2967"/>
              <a:ext cx="1034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E4F3A7F2-B222-490C-87C7-8F178C593513}"/>
                </a:ext>
              </a:extLst>
            </p:cNvPr>
            <p:cNvSpPr/>
            <p:nvPr/>
          </p:nvSpPr>
          <p:spPr bwMode="auto">
            <a:xfrm>
              <a:off x="1866" y="3055"/>
              <a:ext cx="640" cy="701"/>
            </a:xfrm>
            <a:custGeom>
              <a:avLst/>
              <a:gdLst>
                <a:gd name="T0" fmla="*/ 67 w 269"/>
                <a:gd name="T1" fmla="*/ 32 h 294"/>
                <a:gd name="T2" fmla="*/ 68 w 269"/>
                <a:gd name="T3" fmla="*/ 58 h 294"/>
                <a:gd name="T4" fmla="*/ 53 w 269"/>
                <a:gd name="T5" fmla="*/ 72 h 294"/>
                <a:gd name="T6" fmla="*/ 57 w 269"/>
                <a:gd name="T7" fmla="*/ 108 h 294"/>
                <a:gd name="T8" fmla="*/ 73 w 269"/>
                <a:gd name="T9" fmla="*/ 122 h 294"/>
                <a:gd name="T10" fmla="*/ 97 w 269"/>
                <a:gd name="T11" fmla="*/ 160 h 294"/>
                <a:gd name="T12" fmla="*/ 81 w 269"/>
                <a:gd name="T13" fmla="*/ 165 h 294"/>
                <a:gd name="T14" fmla="*/ 23 w 269"/>
                <a:gd name="T15" fmla="*/ 197 h 294"/>
                <a:gd name="T16" fmla="*/ 8 w 269"/>
                <a:gd name="T17" fmla="*/ 232 h 294"/>
                <a:gd name="T18" fmla="*/ 0 w 269"/>
                <a:gd name="T19" fmla="*/ 280 h 294"/>
                <a:gd name="T20" fmla="*/ 110 w 269"/>
                <a:gd name="T21" fmla="*/ 294 h 294"/>
                <a:gd name="T22" fmla="*/ 237 w 269"/>
                <a:gd name="T23" fmla="*/ 288 h 294"/>
                <a:gd name="T24" fmla="*/ 269 w 269"/>
                <a:gd name="T25" fmla="*/ 277 h 294"/>
                <a:gd name="T26" fmla="*/ 256 w 269"/>
                <a:gd name="T27" fmla="*/ 204 h 294"/>
                <a:gd name="T28" fmla="*/ 193 w 269"/>
                <a:gd name="T29" fmla="*/ 165 h 294"/>
                <a:gd name="T30" fmla="*/ 180 w 269"/>
                <a:gd name="T31" fmla="*/ 159 h 294"/>
                <a:gd name="T32" fmla="*/ 197 w 269"/>
                <a:gd name="T33" fmla="*/ 130 h 294"/>
                <a:gd name="T34" fmla="*/ 201 w 269"/>
                <a:gd name="T35" fmla="*/ 117 h 294"/>
                <a:gd name="T36" fmla="*/ 212 w 269"/>
                <a:gd name="T37" fmla="*/ 109 h 294"/>
                <a:gd name="T38" fmla="*/ 219 w 269"/>
                <a:gd name="T39" fmla="*/ 92 h 294"/>
                <a:gd name="T40" fmla="*/ 219 w 269"/>
                <a:gd name="T41" fmla="*/ 66 h 294"/>
                <a:gd name="T42" fmla="*/ 206 w 269"/>
                <a:gd name="T43" fmla="*/ 60 h 294"/>
                <a:gd name="T44" fmla="*/ 191 w 269"/>
                <a:gd name="T45" fmla="*/ 9 h 294"/>
                <a:gd name="T46" fmla="*/ 152 w 269"/>
                <a:gd name="T47" fmla="*/ 12 h 294"/>
                <a:gd name="T48" fmla="*/ 125 w 269"/>
                <a:gd name="T49" fmla="*/ 1 h 294"/>
                <a:gd name="T50" fmla="*/ 102 w 269"/>
                <a:gd name="T51" fmla="*/ 0 h 294"/>
                <a:gd name="T52" fmla="*/ 67 w 269"/>
                <a:gd name="T53" fmla="*/ 3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9" h="294">
                  <a:moveTo>
                    <a:pt x="67" y="32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73" y="122"/>
                    <a:pt x="73" y="122"/>
                    <a:pt x="73" y="122"/>
                  </a:cubicBezTo>
                  <a:cubicBezTo>
                    <a:pt x="97" y="160"/>
                    <a:pt x="97" y="160"/>
                    <a:pt x="97" y="160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10" y="294"/>
                    <a:pt x="110" y="294"/>
                    <a:pt x="110" y="294"/>
                  </a:cubicBezTo>
                  <a:cubicBezTo>
                    <a:pt x="110" y="294"/>
                    <a:pt x="235" y="289"/>
                    <a:pt x="237" y="288"/>
                  </a:cubicBezTo>
                  <a:cubicBezTo>
                    <a:pt x="239" y="287"/>
                    <a:pt x="269" y="277"/>
                    <a:pt x="269" y="277"/>
                  </a:cubicBezTo>
                  <a:cubicBezTo>
                    <a:pt x="269" y="277"/>
                    <a:pt x="257" y="206"/>
                    <a:pt x="256" y="204"/>
                  </a:cubicBezTo>
                  <a:cubicBezTo>
                    <a:pt x="255" y="202"/>
                    <a:pt x="193" y="165"/>
                    <a:pt x="193" y="165"/>
                  </a:cubicBezTo>
                  <a:cubicBezTo>
                    <a:pt x="180" y="159"/>
                    <a:pt x="180" y="159"/>
                    <a:pt x="180" y="159"/>
                  </a:cubicBezTo>
                  <a:cubicBezTo>
                    <a:pt x="197" y="130"/>
                    <a:pt x="197" y="130"/>
                    <a:pt x="197" y="130"/>
                  </a:cubicBezTo>
                  <a:cubicBezTo>
                    <a:pt x="201" y="117"/>
                    <a:pt x="201" y="117"/>
                    <a:pt x="201" y="117"/>
                  </a:cubicBezTo>
                  <a:cubicBezTo>
                    <a:pt x="212" y="109"/>
                    <a:pt x="212" y="109"/>
                    <a:pt x="212" y="109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06" y="60"/>
                    <a:pt x="206" y="60"/>
                    <a:pt x="206" y="60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12"/>
                    <a:pt x="130" y="3"/>
                    <a:pt x="125" y="1"/>
                  </a:cubicBezTo>
                  <a:cubicBezTo>
                    <a:pt x="120" y="0"/>
                    <a:pt x="102" y="0"/>
                    <a:pt x="102" y="0"/>
                  </a:cubicBezTo>
                  <a:lnTo>
                    <a:pt x="6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1A391764-4F3B-4759-A9BA-44650F8196FD}"/>
                </a:ext>
              </a:extLst>
            </p:cNvPr>
            <p:cNvSpPr/>
            <p:nvPr/>
          </p:nvSpPr>
          <p:spPr bwMode="auto">
            <a:xfrm>
              <a:off x="1971" y="2965"/>
              <a:ext cx="442" cy="515"/>
            </a:xfrm>
            <a:custGeom>
              <a:avLst/>
              <a:gdLst>
                <a:gd name="T0" fmla="*/ 15 w 186"/>
                <a:gd name="T1" fmla="*/ 154 h 216"/>
                <a:gd name="T2" fmla="*/ 26 w 186"/>
                <a:gd name="T3" fmla="*/ 158 h 216"/>
                <a:gd name="T4" fmla="*/ 26 w 186"/>
                <a:gd name="T5" fmla="*/ 157 h 216"/>
                <a:gd name="T6" fmla="*/ 93 w 186"/>
                <a:gd name="T7" fmla="*/ 216 h 216"/>
                <a:gd name="T8" fmla="*/ 160 w 186"/>
                <a:gd name="T9" fmla="*/ 157 h 216"/>
                <a:gd name="T10" fmla="*/ 161 w 186"/>
                <a:gd name="T11" fmla="*/ 158 h 216"/>
                <a:gd name="T12" fmla="*/ 171 w 186"/>
                <a:gd name="T13" fmla="*/ 154 h 216"/>
                <a:gd name="T14" fmla="*/ 184 w 186"/>
                <a:gd name="T15" fmla="*/ 112 h 216"/>
                <a:gd name="T16" fmla="*/ 175 w 186"/>
                <a:gd name="T17" fmla="*/ 96 h 216"/>
                <a:gd name="T18" fmla="*/ 167 w 186"/>
                <a:gd name="T19" fmla="*/ 94 h 216"/>
                <a:gd name="T20" fmla="*/ 170 w 186"/>
                <a:gd name="T21" fmla="*/ 63 h 216"/>
                <a:gd name="T22" fmla="*/ 93 w 186"/>
                <a:gd name="T23" fmla="*/ 0 h 216"/>
                <a:gd name="T24" fmla="*/ 16 w 186"/>
                <a:gd name="T25" fmla="*/ 63 h 216"/>
                <a:gd name="T26" fmla="*/ 19 w 186"/>
                <a:gd name="T27" fmla="*/ 95 h 216"/>
                <a:gd name="T28" fmla="*/ 12 w 186"/>
                <a:gd name="T29" fmla="*/ 96 h 216"/>
                <a:gd name="T30" fmla="*/ 2 w 186"/>
                <a:gd name="T31" fmla="*/ 112 h 216"/>
                <a:gd name="T32" fmla="*/ 15 w 186"/>
                <a:gd name="T33" fmla="*/ 154 h 216"/>
                <a:gd name="T34" fmla="*/ 12 w 186"/>
                <a:gd name="T35" fmla="*/ 114 h 216"/>
                <a:gd name="T36" fmla="*/ 17 w 186"/>
                <a:gd name="T37" fmla="*/ 105 h 216"/>
                <a:gd name="T38" fmla="*/ 22 w 186"/>
                <a:gd name="T39" fmla="*/ 105 h 216"/>
                <a:gd name="T40" fmla="*/ 32 w 186"/>
                <a:gd name="T41" fmla="*/ 128 h 216"/>
                <a:gd name="T42" fmla="*/ 33 w 186"/>
                <a:gd name="T43" fmla="*/ 81 h 216"/>
                <a:gd name="T44" fmla="*/ 33 w 186"/>
                <a:gd name="T45" fmla="*/ 80 h 216"/>
                <a:gd name="T46" fmla="*/ 37 w 186"/>
                <a:gd name="T47" fmla="*/ 80 h 216"/>
                <a:gd name="T48" fmla="*/ 82 w 186"/>
                <a:gd name="T49" fmla="*/ 56 h 216"/>
                <a:gd name="T50" fmla="*/ 56 w 186"/>
                <a:gd name="T51" fmla="*/ 89 h 216"/>
                <a:gd name="T52" fmla="*/ 143 w 186"/>
                <a:gd name="T53" fmla="*/ 59 h 216"/>
                <a:gd name="T54" fmla="*/ 153 w 186"/>
                <a:gd name="T55" fmla="*/ 81 h 216"/>
                <a:gd name="T56" fmla="*/ 155 w 186"/>
                <a:gd name="T57" fmla="*/ 128 h 216"/>
                <a:gd name="T58" fmla="*/ 165 w 186"/>
                <a:gd name="T59" fmla="*/ 105 h 216"/>
                <a:gd name="T60" fmla="*/ 170 w 186"/>
                <a:gd name="T61" fmla="*/ 105 h 216"/>
                <a:gd name="T62" fmla="*/ 174 w 186"/>
                <a:gd name="T63" fmla="*/ 114 h 216"/>
                <a:gd name="T64" fmla="*/ 165 w 186"/>
                <a:gd name="T65" fmla="*/ 146 h 216"/>
                <a:gd name="T66" fmla="*/ 153 w 186"/>
                <a:gd name="T67" fmla="*/ 146 h 216"/>
                <a:gd name="T68" fmla="*/ 152 w 186"/>
                <a:gd name="T69" fmla="*/ 151 h 216"/>
                <a:gd name="T70" fmla="*/ 93 w 186"/>
                <a:gd name="T71" fmla="*/ 206 h 216"/>
                <a:gd name="T72" fmla="*/ 34 w 186"/>
                <a:gd name="T73" fmla="*/ 150 h 216"/>
                <a:gd name="T74" fmla="*/ 33 w 186"/>
                <a:gd name="T75" fmla="*/ 146 h 216"/>
                <a:gd name="T76" fmla="*/ 22 w 186"/>
                <a:gd name="T77" fmla="*/ 146 h 216"/>
                <a:gd name="T78" fmla="*/ 12 w 186"/>
                <a:gd name="T79" fmla="*/ 11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" h="216">
                  <a:moveTo>
                    <a:pt x="15" y="154"/>
                  </a:moveTo>
                  <a:cubicBezTo>
                    <a:pt x="19" y="156"/>
                    <a:pt x="22" y="158"/>
                    <a:pt x="26" y="158"/>
                  </a:cubicBezTo>
                  <a:cubicBezTo>
                    <a:pt x="26" y="158"/>
                    <a:pt x="26" y="157"/>
                    <a:pt x="26" y="157"/>
                  </a:cubicBezTo>
                  <a:cubicBezTo>
                    <a:pt x="37" y="193"/>
                    <a:pt x="63" y="216"/>
                    <a:pt x="93" y="216"/>
                  </a:cubicBezTo>
                  <a:cubicBezTo>
                    <a:pt x="124" y="216"/>
                    <a:pt x="149" y="194"/>
                    <a:pt x="160" y="157"/>
                  </a:cubicBezTo>
                  <a:cubicBezTo>
                    <a:pt x="160" y="157"/>
                    <a:pt x="160" y="158"/>
                    <a:pt x="161" y="158"/>
                  </a:cubicBezTo>
                  <a:cubicBezTo>
                    <a:pt x="164" y="158"/>
                    <a:pt x="168" y="156"/>
                    <a:pt x="171" y="154"/>
                  </a:cubicBezTo>
                  <a:cubicBezTo>
                    <a:pt x="181" y="146"/>
                    <a:pt x="186" y="128"/>
                    <a:pt x="184" y="112"/>
                  </a:cubicBezTo>
                  <a:cubicBezTo>
                    <a:pt x="183" y="105"/>
                    <a:pt x="180" y="99"/>
                    <a:pt x="175" y="96"/>
                  </a:cubicBezTo>
                  <a:cubicBezTo>
                    <a:pt x="172" y="95"/>
                    <a:pt x="169" y="94"/>
                    <a:pt x="167" y="94"/>
                  </a:cubicBezTo>
                  <a:cubicBezTo>
                    <a:pt x="169" y="82"/>
                    <a:pt x="170" y="70"/>
                    <a:pt x="170" y="63"/>
                  </a:cubicBezTo>
                  <a:cubicBezTo>
                    <a:pt x="168" y="23"/>
                    <a:pt x="135" y="0"/>
                    <a:pt x="93" y="0"/>
                  </a:cubicBezTo>
                  <a:cubicBezTo>
                    <a:pt x="52" y="0"/>
                    <a:pt x="18" y="23"/>
                    <a:pt x="16" y="63"/>
                  </a:cubicBezTo>
                  <a:cubicBezTo>
                    <a:pt x="16" y="70"/>
                    <a:pt x="17" y="82"/>
                    <a:pt x="19" y="95"/>
                  </a:cubicBezTo>
                  <a:cubicBezTo>
                    <a:pt x="17" y="95"/>
                    <a:pt x="14" y="95"/>
                    <a:pt x="12" y="96"/>
                  </a:cubicBezTo>
                  <a:cubicBezTo>
                    <a:pt x="7" y="99"/>
                    <a:pt x="4" y="105"/>
                    <a:pt x="2" y="112"/>
                  </a:cubicBezTo>
                  <a:cubicBezTo>
                    <a:pt x="0" y="128"/>
                    <a:pt x="6" y="146"/>
                    <a:pt x="15" y="154"/>
                  </a:cubicBezTo>
                  <a:close/>
                  <a:moveTo>
                    <a:pt x="12" y="114"/>
                  </a:moveTo>
                  <a:cubicBezTo>
                    <a:pt x="13" y="111"/>
                    <a:pt x="14" y="107"/>
                    <a:pt x="17" y="105"/>
                  </a:cubicBezTo>
                  <a:cubicBezTo>
                    <a:pt x="18" y="104"/>
                    <a:pt x="20" y="105"/>
                    <a:pt x="22" y="105"/>
                  </a:cubicBezTo>
                  <a:cubicBezTo>
                    <a:pt x="24" y="115"/>
                    <a:pt x="28" y="124"/>
                    <a:pt x="32" y="128"/>
                  </a:cubicBezTo>
                  <a:cubicBezTo>
                    <a:pt x="32" y="128"/>
                    <a:pt x="29" y="98"/>
                    <a:pt x="33" y="81"/>
                  </a:cubicBezTo>
                  <a:cubicBezTo>
                    <a:pt x="33" y="81"/>
                    <a:pt x="33" y="80"/>
                    <a:pt x="33" y="80"/>
                  </a:cubicBezTo>
                  <a:cubicBezTo>
                    <a:pt x="34" y="80"/>
                    <a:pt x="36" y="80"/>
                    <a:pt x="37" y="80"/>
                  </a:cubicBezTo>
                  <a:cubicBezTo>
                    <a:pt x="59" y="74"/>
                    <a:pt x="82" y="56"/>
                    <a:pt x="82" y="56"/>
                  </a:cubicBezTo>
                  <a:cubicBezTo>
                    <a:pt x="74" y="72"/>
                    <a:pt x="56" y="89"/>
                    <a:pt x="56" y="89"/>
                  </a:cubicBezTo>
                  <a:cubicBezTo>
                    <a:pt x="101" y="94"/>
                    <a:pt x="130" y="72"/>
                    <a:pt x="143" y="59"/>
                  </a:cubicBezTo>
                  <a:cubicBezTo>
                    <a:pt x="148" y="67"/>
                    <a:pt x="151" y="74"/>
                    <a:pt x="153" y="81"/>
                  </a:cubicBezTo>
                  <a:cubicBezTo>
                    <a:pt x="157" y="98"/>
                    <a:pt x="155" y="128"/>
                    <a:pt x="155" y="128"/>
                  </a:cubicBezTo>
                  <a:cubicBezTo>
                    <a:pt x="159" y="124"/>
                    <a:pt x="162" y="115"/>
                    <a:pt x="165" y="105"/>
                  </a:cubicBezTo>
                  <a:cubicBezTo>
                    <a:pt x="166" y="105"/>
                    <a:pt x="168" y="104"/>
                    <a:pt x="170" y="105"/>
                  </a:cubicBezTo>
                  <a:cubicBezTo>
                    <a:pt x="172" y="107"/>
                    <a:pt x="174" y="111"/>
                    <a:pt x="174" y="114"/>
                  </a:cubicBezTo>
                  <a:cubicBezTo>
                    <a:pt x="176" y="127"/>
                    <a:pt x="171" y="141"/>
                    <a:pt x="165" y="146"/>
                  </a:cubicBezTo>
                  <a:cubicBezTo>
                    <a:pt x="161" y="149"/>
                    <a:pt x="155" y="148"/>
                    <a:pt x="153" y="146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43" y="185"/>
                    <a:pt x="120" y="206"/>
                    <a:pt x="93" y="206"/>
                  </a:cubicBezTo>
                  <a:cubicBezTo>
                    <a:pt x="65" y="206"/>
                    <a:pt x="43" y="185"/>
                    <a:pt x="34" y="150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0" y="148"/>
                    <a:pt x="25" y="148"/>
                    <a:pt x="22" y="146"/>
                  </a:cubicBezTo>
                  <a:cubicBezTo>
                    <a:pt x="15" y="141"/>
                    <a:pt x="10" y="127"/>
                    <a:pt x="12" y="114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E50E5CD-CD06-4F39-9D55-77B0134C5A44}"/>
                </a:ext>
              </a:extLst>
            </p:cNvPr>
            <p:cNvSpPr/>
            <p:nvPr/>
          </p:nvSpPr>
          <p:spPr bwMode="auto">
            <a:xfrm>
              <a:off x="1864" y="3449"/>
              <a:ext cx="656" cy="317"/>
            </a:xfrm>
            <a:custGeom>
              <a:avLst/>
              <a:gdLst>
                <a:gd name="T0" fmla="*/ 266 w 276"/>
                <a:gd name="T1" fmla="*/ 42 h 133"/>
                <a:gd name="T2" fmla="*/ 218 w 276"/>
                <a:gd name="T3" fmla="*/ 9 h 133"/>
                <a:gd name="T4" fmla="*/ 194 w 276"/>
                <a:gd name="T5" fmla="*/ 0 h 133"/>
                <a:gd name="T6" fmla="*/ 182 w 276"/>
                <a:gd name="T7" fmla="*/ 32 h 133"/>
                <a:gd name="T8" fmla="*/ 152 w 276"/>
                <a:gd name="T9" fmla="*/ 12 h 133"/>
                <a:gd name="T10" fmla="*/ 124 w 276"/>
                <a:gd name="T11" fmla="*/ 12 h 133"/>
                <a:gd name="T12" fmla="*/ 95 w 276"/>
                <a:gd name="T13" fmla="*/ 32 h 133"/>
                <a:gd name="T14" fmla="*/ 82 w 276"/>
                <a:gd name="T15" fmla="*/ 0 h 133"/>
                <a:gd name="T16" fmla="*/ 58 w 276"/>
                <a:gd name="T17" fmla="*/ 9 h 133"/>
                <a:gd name="T18" fmla="*/ 11 w 276"/>
                <a:gd name="T19" fmla="*/ 42 h 133"/>
                <a:gd name="T20" fmla="*/ 18 w 276"/>
                <a:gd name="T21" fmla="*/ 121 h 133"/>
                <a:gd name="T22" fmla="*/ 131 w 276"/>
                <a:gd name="T23" fmla="*/ 133 h 133"/>
                <a:gd name="T24" fmla="*/ 138 w 276"/>
                <a:gd name="T25" fmla="*/ 133 h 133"/>
                <a:gd name="T26" fmla="*/ 145 w 276"/>
                <a:gd name="T27" fmla="*/ 133 h 133"/>
                <a:gd name="T28" fmla="*/ 258 w 276"/>
                <a:gd name="T29" fmla="*/ 121 h 133"/>
                <a:gd name="T30" fmla="*/ 116 w 276"/>
                <a:gd name="T31" fmla="*/ 124 h 133"/>
                <a:gd name="T32" fmla="*/ 56 w 276"/>
                <a:gd name="T33" fmla="*/ 96 h 133"/>
                <a:gd name="T34" fmla="*/ 49 w 276"/>
                <a:gd name="T35" fmla="*/ 70 h 133"/>
                <a:gd name="T36" fmla="*/ 40 w 276"/>
                <a:gd name="T37" fmla="*/ 72 h 133"/>
                <a:gd name="T38" fmla="*/ 45 w 276"/>
                <a:gd name="T39" fmla="*/ 117 h 133"/>
                <a:gd name="T40" fmla="*/ 20 w 276"/>
                <a:gd name="T41" fmla="*/ 112 h 133"/>
                <a:gd name="T42" fmla="*/ 19 w 276"/>
                <a:gd name="T43" fmla="*/ 46 h 133"/>
                <a:gd name="T44" fmla="*/ 63 w 276"/>
                <a:gd name="T45" fmla="*/ 17 h 133"/>
                <a:gd name="T46" fmla="*/ 87 w 276"/>
                <a:gd name="T47" fmla="*/ 38 h 133"/>
                <a:gd name="T48" fmla="*/ 105 w 276"/>
                <a:gd name="T49" fmla="*/ 57 h 133"/>
                <a:gd name="T50" fmla="*/ 108 w 276"/>
                <a:gd name="T51" fmla="*/ 52 h 133"/>
                <a:gd name="T52" fmla="*/ 111 w 276"/>
                <a:gd name="T53" fmla="*/ 46 h 133"/>
                <a:gd name="T54" fmla="*/ 129 w 276"/>
                <a:gd name="T55" fmla="*/ 51 h 133"/>
                <a:gd name="T56" fmla="*/ 254 w 276"/>
                <a:gd name="T57" fmla="*/ 113 h 133"/>
                <a:gd name="T58" fmla="*/ 229 w 276"/>
                <a:gd name="T59" fmla="*/ 95 h 133"/>
                <a:gd name="T60" fmla="*/ 233 w 276"/>
                <a:gd name="T61" fmla="*/ 66 h 133"/>
                <a:gd name="T62" fmla="*/ 220 w 276"/>
                <a:gd name="T63" fmla="*/ 94 h 133"/>
                <a:gd name="T64" fmla="*/ 221 w 276"/>
                <a:gd name="T65" fmla="*/ 113 h 133"/>
                <a:gd name="T66" fmla="*/ 160 w 276"/>
                <a:gd name="T67" fmla="*/ 124 h 133"/>
                <a:gd name="T68" fmla="*/ 159 w 276"/>
                <a:gd name="T69" fmla="*/ 37 h 133"/>
                <a:gd name="T70" fmla="*/ 172 w 276"/>
                <a:gd name="T71" fmla="*/ 57 h 133"/>
                <a:gd name="T72" fmla="*/ 189 w 276"/>
                <a:gd name="T73" fmla="*/ 38 h 133"/>
                <a:gd name="T74" fmla="*/ 213 w 276"/>
                <a:gd name="T75" fmla="*/ 17 h 133"/>
                <a:gd name="T76" fmla="*/ 257 w 276"/>
                <a:gd name="T77" fmla="*/ 46 h 133"/>
                <a:gd name="T78" fmla="*/ 256 w 276"/>
                <a:gd name="T79" fmla="*/ 1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6" h="133">
                  <a:moveTo>
                    <a:pt x="276" y="115"/>
                  </a:moveTo>
                  <a:cubicBezTo>
                    <a:pt x="276" y="115"/>
                    <a:pt x="273" y="56"/>
                    <a:pt x="266" y="42"/>
                  </a:cubicBezTo>
                  <a:cubicBezTo>
                    <a:pt x="259" y="29"/>
                    <a:pt x="245" y="19"/>
                    <a:pt x="218" y="9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3" y="7"/>
                    <a:pt x="208" y="5"/>
                    <a:pt x="203" y="3"/>
                  </a:cubicBezTo>
                  <a:cubicBezTo>
                    <a:pt x="200" y="2"/>
                    <a:pt x="197" y="1"/>
                    <a:pt x="194" y="0"/>
                  </a:cubicBezTo>
                  <a:cubicBezTo>
                    <a:pt x="193" y="4"/>
                    <a:pt x="193" y="8"/>
                    <a:pt x="192" y="12"/>
                  </a:cubicBezTo>
                  <a:cubicBezTo>
                    <a:pt x="189" y="19"/>
                    <a:pt x="186" y="26"/>
                    <a:pt x="182" y="32"/>
                  </a:cubicBezTo>
                  <a:cubicBezTo>
                    <a:pt x="179" y="36"/>
                    <a:pt x="176" y="39"/>
                    <a:pt x="174" y="42"/>
                  </a:cubicBezTo>
                  <a:cubicBezTo>
                    <a:pt x="171" y="38"/>
                    <a:pt x="152" y="12"/>
                    <a:pt x="152" y="12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12"/>
                    <a:pt x="105" y="38"/>
                    <a:pt x="102" y="42"/>
                  </a:cubicBezTo>
                  <a:cubicBezTo>
                    <a:pt x="100" y="39"/>
                    <a:pt x="98" y="36"/>
                    <a:pt x="95" y="32"/>
                  </a:cubicBezTo>
                  <a:cubicBezTo>
                    <a:pt x="91" y="27"/>
                    <a:pt x="87" y="20"/>
                    <a:pt x="85" y="12"/>
                  </a:cubicBezTo>
                  <a:cubicBezTo>
                    <a:pt x="84" y="8"/>
                    <a:pt x="83" y="4"/>
                    <a:pt x="82" y="0"/>
                  </a:cubicBezTo>
                  <a:cubicBezTo>
                    <a:pt x="79" y="1"/>
                    <a:pt x="76" y="2"/>
                    <a:pt x="73" y="3"/>
                  </a:cubicBezTo>
                  <a:cubicBezTo>
                    <a:pt x="68" y="5"/>
                    <a:pt x="63" y="7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32" y="19"/>
                    <a:pt x="17" y="29"/>
                    <a:pt x="11" y="42"/>
                  </a:cubicBezTo>
                  <a:cubicBezTo>
                    <a:pt x="4" y="56"/>
                    <a:pt x="0" y="115"/>
                    <a:pt x="0" y="115"/>
                  </a:cubicBezTo>
                  <a:cubicBezTo>
                    <a:pt x="5" y="117"/>
                    <a:pt x="11" y="119"/>
                    <a:pt x="18" y="121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47" y="129"/>
                    <a:pt x="89" y="133"/>
                    <a:pt x="131" y="133"/>
                  </a:cubicBezTo>
                  <a:cubicBezTo>
                    <a:pt x="132" y="133"/>
                    <a:pt x="132" y="133"/>
                    <a:pt x="133" y="133"/>
                  </a:cubicBezTo>
                  <a:cubicBezTo>
                    <a:pt x="135" y="133"/>
                    <a:pt x="136" y="133"/>
                    <a:pt x="138" y="133"/>
                  </a:cubicBezTo>
                  <a:cubicBezTo>
                    <a:pt x="140" y="133"/>
                    <a:pt x="142" y="133"/>
                    <a:pt x="144" y="133"/>
                  </a:cubicBezTo>
                  <a:cubicBezTo>
                    <a:pt x="144" y="133"/>
                    <a:pt x="144" y="133"/>
                    <a:pt x="145" y="133"/>
                  </a:cubicBezTo>
                  <a:cubicBezTo>
                    <a:pt x="188" y="133"/>
                    <a:pt x="230" y="129"/>
                    <a:pt x="259" y="121"/>
                  </a:cubicBezTo>
                  <a:cubicBezTo>
                    <a:pt x="259" y="121"/>
                    <a:pt x="258" y="121"/>
                    <a:pt x="258" y="121"/>
                  </a:cubicBezTo>
                  <a:cubicBezTo>
                    <a:pt x="265" y="119"/>
                    <a:pt x="271" y="117"/>
                    <a:pt x="276" y="115"/>
                  </a:cubicBezTo>
                  <a:close/>
                  <a:moveTo>
                    <a:pt x="116" y="124"/>
                  </a:moveTo>
                  <a:cubicBezTo>
                    <a:pt x="94" y="123"/>
                    <a:pt x="73" y="121"/>
                    <a:pt x="55" y="119"/>
                  </a:cubicBezTo>
                  <a:cubicBezTo>
                    <a:pt x="55" y="114"/>
                    <a:pt x="55" y="104"/>
                    <a:pt x="56" y="96"/>
                  </a:cubicBezTo>
                  <a:cubicBezTo>
                    <a:pt x="56" y="95"/>
                    <a:pt x="56" y="94"/>
                    <a:pt x="56" y="94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8" y="67"/>
                    <a:pt x="46" y="66"/>
                    <a:pt x="43" y="66"/>
                  </a:cubicBezTo>
                  <a:cubicBezTo>
                    <a:pt x="41" y="67"/>
                    <a:pt x="39" y="70"/>
                    <a:pt x="40" y="72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6" y="103"/>
                    <a:pt x="45" y="112"/>
                    <a:pt x="45" y="117"/>
                  </a:cubicBezTo>
                  <a:cubicBezTo>
                    <a:pt x="37" y="116"/>
                    <a:pt x="29" y="114"/>
                    <a:pt x="22" y="113"/>
                  </a:cubicBezTo>
                  <a:cubicBezTo>
                    <a:pt x="22" y="112"/>
                    <a:pt x="21" y="112"/>
                    <a:pt x="20" y="112"/>
                  </a:cubicBezTo>
                  <a:cubicBezTo>
                    <a:pt x="17" y="111"/>
                    <a:pt x="13" y="110"/>
                    <a:pt x="10" y="109"/>
                  </a:cubicBezTo>
                  <a:cubicBezTo>
                    <a:pt x="12" y="85"/>
                    <a:pt x="15" y="54"/>
                    <a:pt x="19" y="46"/>
                  </a:cubicBezTo>
                  <a:cubicBezTo>
                    <a:pt x="24" y="36"/>
                    <a:pt x="37" y="27"/>
                    <a:pt x="61" y="18"/>
                  </a:cubicBezTo>
                  <a:cubicBezTo>
                    <a:pt x="62" y="18"/>
                    <a:pt x="63" y="17"/>
                    <a:pt x="63" y="17"/>
                  </a:cubicBezTo>
                  <a:cubicBezTo>
                    <a:pt x="67" y="16"/>
                    <a:pt x="71" y="14"/>
                    <a:pt x="75" y="13"/>
                  </a:cubicBezTo>
                  <a:cubicBezTo>
                    <a:pt x="78" y="23"/>
                    <a:pt x="83" y="31"/>
                    <a:pt x="87" y="38"/>
                  </a:cubicBezTo>
                  <a:cubicBezTo>
                    <a:pt x="94" y="47"/>
                    <a:pt x="100" y="53"/>
                    <a:pt x="100" y="53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08" y="51"/>
                    <a:pt x="108" y="51"/>
                    <a:pt x="108" y="50"/>
                  </a:cubicBezTo>
                  <a:cubicBezTo>
                    <a:pt x="109" y="49"/>
                    <a:pt x="110" y="48"/>
                    <a:pt x="111" y="46"/>
                  </a:cubicBezTo>
                  <a:cubicBezTo>
                    <a:pt x="113" y="43"/>
                    <a:pt x="115" y="40"/>
                    <a:pt x="117" y="37"/>
                  </a:cubicBezTo>
                  <a:cubicBezTo>
                    <a:pt x="129" y="51"/>
                    <a:pt x="129" y="51"/>
                    <a:pt x="129" y="51"/>
                  </a:cubicBezTo>
                  <a:lnTo>
                    <a:pt x="116" y="124"/>
                  </a:lnTo>
                  <a:close/>
                  <a:moveTo>
                    <a:pt x="254" y="113"/>
                  </a:moveTo>
                  <a:cubicBezTo>
                    <a:pt x="247" y="114"/>
                    <a:pt x="239" y="116"/>
                    <a:pt x="231" y="117"/>
                  </a:cubicBezTo>
                  <a:cubicBezTo>
                    <a:pt x="231" y="112"/>
                    <a:pt x="230" y="103"/>
                    <a:pt x="229" y="95"/>
                  </a:cubicBezTo>
                  <a:cubicBezTo>
                    <a:pt x="236" y="72"/>
                    <a:pt x="236" y="72"/>
                    <a:pt x="236" y="72"/>
                  </a:cubicBezTo>
                  <a:cubicBezTo>
                    <a:pt x="237" y="70"/>
                    <a:pt x="236" y="67"/>
                    <a:pt x="233" y="66"/>
                  </a:cubicBezTo>
                  <a:cubicBezTo>
                    <a:pt x="231" y="66"/>
                    <a:pt x="228" y="67"/>
                    <a:pt x="227" y="70"/>
                  </a:cubicBezTo>
                  <a:cubicBezTo>
                    <a:pt x="220" y="94"/>
                    <a:pt x="220" y="94"/>
                    <a:pt x="220" y="94"/>
                  </a:cubicBezTo>
                  <a:cubicBezTo>
                    <a:pt x="220" y="94"/>
                    <a:pt x="220" y="95"/>
                    <a:pt x="220" y="96"/>
                  </a:cubicBezTo>
                  <a:cubicBezTo>
                    <a:pt x="221" y="101"/>
                    <a:pt x="221" y="108"/>
                    <a:pt x="221" y="113"/>
                  </a:cubicBezTo>
                  <a:cubicBezTo>
                    <a:pt x="221" y="115"/>
                    <a:pt x="222" y="117"/>
                    <a:pt x="222" y="119"/>
                  </a:cubicBezTo>
                  <a:cubicBezTo>
                    <a:pt x="203" y="121"/>
                    <a:pt x="182" y="123"/>
                    <a:pt x="160" y="124"/>
                  </a:cubicBezTo>
                  <a:cubicBezTo>
                    <a:pt x="148" y="51"/>
                    <a:pt x="148" y="51"/>
                    <a:pt x="148" y="51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65" y="45"/>
                    <a:pt x="168" y="51"/>
                    <a:pt x="169" y="52"/>
                  </a:cubicBezTo>
                  <a:cubicBezTo>
                    <a:pt x="169" y="52"/>
                    <a:pt x="172" y="57"/>
                    <a:pt x="172" y="57"/>
                  </a:cubicBezTo>
                  <a:cubicBezTo>
                    <a:pt x="176" y="53"/>
                    <a:pt x="176" y="53"/>
                    <a:pt x="176" y="53"/>
                  </a:cubicBezTo>
                  <a:cubicBezTo>
                    <a:pt x="176" y="53"/>
                    <a:pt x="183" y="47"/>
                    <a:pt x="189" y="38"/>
                  </a:cubicBezTo>
                  <a:cubicBezTo>
                    <a:pt x="194" y="31"/>
                    <a:pt x="198" y="23"/>
                    <a:pt x="201" y="13"/>
                  </a:cubicBezTo>
                  <a:cubicBezTo>
                    <a:pt x="205" y="14"/>
                    <a:pt x="209" y="16"/>
                    <a:pt x="213" y="17"/>
                  </a:cubicBezTo>
                  <a:cubicBezTo>
                    <a:pt x="214" y="17"/>
                    <a:pt x="214" y="18"/>
                    <a:pt x="215" y="18"/>
                  </a:cubicBezTo>
                  <a:cubicBezTo>
                    <a:pt x="239" y="27"/>
                    <a:pt x="252" y="36"/>
                    <a:pt x="257" y="46"/>
                  </a:cubicBezTo>
                  <a:cubicBezTo>
                    <a:pt x="261" y="54"/>
                    <a:pt x="264" y="85"/>
                    <a:pt x="266" y="109"/>
                  </a:cubicBezTo>
                  <a:cubicBezTo>
                    <a:pt x="263" y="110"/>
                    <a:pt x="260" y="111"/>
                    <a:pt x="256" y="112"/>
                  </a:cubicBezTo>
                  <a:cubicBezTo>
                    <a:pt x="255" y="112"/>
                    <a:pt x="255" y="112"/>
                    <a:pt x="254" y="113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F574DE5F-186A-4E6C-A993-8C102FEFD349}"/>
                </a:ext>
              </a:extLst>
            </p:cNvPr>
            <p:cNvSpPr/>
            <p:nvPr/>
          </p:nvSpPr>
          <p:spPr bwMode="auto">
            <a:xfrm>
              <a:off x="2318" y="3434"/>
              <a:ext cx="554" cy="332"/>
            </a:xfrm>
            <a:custGeom>
              <a:avLst/>
              <a:gdLst>
                <a:gd name="T0" fmla="*/ 228 w 233"/>
                <a:gd name="T1" fmla="*/ 118 h 139"/>
                <a:gd name="T2" fmla="*/ 222 w 233"/>
                <a:gd name="T3" fmla="*/ 118 h 139"/>
                <a:gd name="T4" fmla="*/ 222 w 233"/>
                <a:gd name="T5" fmla="*/ 118 h 139"/>
                <a:gd name="T6" fmla="*/ 221 w 233"/>
                <a:gd name="T7" fmla="*/ 118 h 139"/>
                <a:gd name="T8" fmla="*/ 205 w 233"/>
                <a:gd name="T9" fmla="*/ 118 h 139"/>
                <a:gd name="T10" fmla="*/ 205 w 233"/>
                <a:gd name="T11" fmla="*/ 6 h 139"/>
                <a:gd name="T12" fmla="*/ 199 w 233"/>
                <a:gd name="T13" fmla="*/ 0 h 139"/>
                <a:gd name="T14" fmla="*/ 32 w 233"/>
                <a:gd name="T15" fmla="*/ 0 h 139"/>
                <a:gd name="T16" fmla="*/ 26 w 233"/>
                <a:gd name="T17" fmla="*/ 6 h 139"/>
                <a:gd name="T18" fmla="*/ 26 w 233"/>
                <a:gd name="T19" fmla="*/ 118 h 139"/>
                <a:gd name="T20" fmla="*/ 12 w 233"/>
                <a:gd name="T21" fmla="*/ 118 h 139"/>
                <a:gd name="T22" fmla="*/ 11 w 233"/>
                <a:gd name="T23" fmla="*/ 118 h 139"/>
                <a:gd name="T24" fmla="*/ 8 w 233"/>
                <a:gd name="T25" fmla="*/ 118 h 139"/>
                <a:gd name="T26" fmla="*/ 5 w 233"/>
                <a:gd name="T27" fmla="*/ 118 h 139"/>
                <a:gd name="T28" fmla="*/ 0 w 233"/>
                <a:gd name="T29" fmla="*/ 123 h 139"/>
                <a:gd name="T30" fmla="*/ 0 w 233"/>
                <a:gd name="T31" fmla="*/ 126 h 139"/>
                <a:gd name="T32" fmla="*/ 0 w 233"/>
                <a:gd name="T33" fmla="*/ 131 h 139"/>
                <a:gd name="T34" fmla="*/ 0 w 233"/>
                <a:gd name="T35" fmla="*/ 135 h 139"/>
                <a:gd name="T36" fmla="*/ 5 w 233"/>
                <a:gd name="T37" fmla="*/ 139 h 139"/>
                <a:gd name="T38" fmla="*/ 8 w 233"/>
                <a:gd name="T39" fmla="*/ 139 h 139"/>
                <a:gd name="T40" fmla="*/ 11 w 233"/>
                <a:gd name="T41" fmla="*/ 139 h 139"/>
                <a:gd name="T42" fmla="*/ 12 w 233"/>
                <a:gd name="T43" fmla="*/ 139 h 139"/>
                <a:gd name="T44" fmla="*/ 221 w 233"/>
                <a:gd name="T45" fmla="*/ 139 h 139"/>
                <a:gd name="T46" fmla="*/ 222 w 233"/>
                <a:gd name="T47" fmla="*/ 139 h 139"/>
                <a:gd name="T48" fmla="*/ 222 w 233"/>
                <a:gd name="T49" fmla="*/ 139 h 139"/>
                <a:gd name="T50" fmla="*/ 228 w 233"/>
                <a:gd name="T51" fmla="*/ 139 h 139"/>
                <a:gd name="T52" fmla="*/ 233 w 233"/>
                <a:gd name="T53" fmla="*/ 135 h 139"/>
                <a:gd name="T54" fmla="*/ 233 w 233"/>
                <a:gd name="T55" fmla="*/ 123 h 139"/>
                <a:gd name="T56" fmla="*/ 228 w 233"/>
                <a:gd name="T57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3" h="139">
                  <a:moveTo>
                    <a:pt x="228" y="118"/>
                  </a:moveTo>
                  <a:cubicBezTo>
                    <a:pt x="222" y="118"/>
                    <a:pt x="222" y="118"/>
                    <a:pt x="222" y="118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21" y="118"/>
                    <a:pt x="221" y="118"/>
                    <a:pt x="221" y="118"/>
                  </a:cubicBezTo>
                  <a:cubicBezTo>
                    <a:pt x="205" y="118"/>
                    <a:pt x="205" y="118"/>
                    <a:pt x="205" y="118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5" y="3"/>
                    <a:pt x="202" y="0"/>
                    <a:pt x="19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6" y="3"/>
                    <a:pt x="26" y="6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2" y="118"/>
                    <a:pt x="0" y="120"/>
                    <a:pt x="0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2" y="139"/>
                    <a:pt x="5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221" y="139"/>
                    <a:pt x="221" y="139"/>
                    <a:pt x="221" y="139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8" y="139"/>
                    <a:pt x="228" y="139"/>
                    <a:pt x="228" y="139"/>
                  </a:cubicBezTo>
                  <a:cubicBezTo>
                    <a:pt x="231" y="139"/>
                    <a:pt x="233" y="137"/>
                    <a:pt x="233" y="135"/>
                  </a:cubicBezTo>
                  <a:cubicBezTo>
                    <a:pt x="233" y="123"/>
                    <a:pt x="233" y="123"/>
                    <a:pt x="233" y="123"/>
                  </a:cubicBezTo>
                  <a:cubicBezTo>
                    <a:pt x="233" y="120"/>
                    <a:pt x="231" y="118"/>
                    <a:pt x="228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2C41BE9B-D78C-4D4A-AD59-3679ECC141D8}"/>
                </a:ext>
              </a:extLst>
            </p:cNvPr>
            <p:cNvSpPr/>
            <p:nvPr/>
          </p:nvSpPr>
          <p:spPr bwMode="auto">
            <a:xfrm>
              <a:off x="2508" y="3737"/>
              <a:ext cx="167" cy="10"/>
            </a:xfrm>
            <a:custGeom>
              <a:avLst/>
              <a:gdLst>
                <a:gd name="T0" fmla="*/ 67 w 70"/>
                <a:gd name="T1" fmla="*/ 4 h 4"/>
                <a:gd name="T2" fmla="*/ 3 w 70"/>
                <a:gd name="T3" fmla="*/ 4 h 4"/>
                <a:gd name="T4" fmla="*/ 0 w 70"/>
                <a:gd name="T5" fmla="*/ 1 h 4"/>
                <a:gd name="T6" fmla="*/ 0 w 70"/>
                <a:gd name="T7" fmla="*/ 0 h 4"/>
                <a:gd name="T8" fmla="*/ 70 w 70"/>
                <a:gd name="T9" fmla="*/ 0 h 4"/>
                <a:gd name="T10" fmla="*/ 70 w 70"/>
                <a:gd name="T11" fmla="*/ 1 h 4"/>
                <a:gd name="T12" fmla="*/ 67 w 7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4">
                  <a:moveTo>
                    <a:pt x="67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1"/>
                    <a:pt x="70" y="1"/>
                  </a:cubicBezTo>
                  <a:cubicBezTo>
                    <a:pt x="70" y="3"/>
                    <a:pt x="69" y="4"/>
                    <a:pt x="6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89D20265-8450-4EE0-91C1-99CFEB9889AE}"/>
                </a:ext>
              </a:extLst>
            </p:cNvPr>
            <p:cNvSpPr/>
            <p:nvPr/>
          </p:nvSpPr>
          <p:spPr bwMode="auto">
            <a:xfrm>
              <a:off x="2753" y="3735"/>
              <a:ext cx="14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DE632388-55B7-4663-BA75-196286E1B0DC}"/>
                </a:ext>
              </a:extLst>
            </p:cNvPr>
            <p:cNvSpPr/>
            <p:nvPr/>
          </p:nvSpPr>
          <p:spPr bwMode="auto">
            <a:xfrm>
              <a:off x="2416" y="3470"/>
              <a:ext cx="351" cy="236"/>
            </a:xfrm>
            <a:custGeom>
              <a:avLst/>
              <a:gdLst>
                <a:gd name="T0" fmla="*/ 148 w 148"/>
                <a:gd name="T1" fmla="*/ 99 h 99"/>
                <a:gd name="T2" fmla="*/ 0 w 148"/>
                <a:gd name="T3" fmla="*/ 99 h 99"/>
                <a:gd name="T4" fmla="*/ 0 w 148"/>
                <a:gd name="T5" fmla="*/ 0 h 99"/>
                <a:gd name="T6" fmla="*/ 1 w 148"/>
                <a:gd name="T7" fmla="*/ 0 h 99"/>
                <a:gd name="T8" fmla="*/ 148 w 148"/>
                <a:gd name="T9" fmla="*/ 0 h 99"/>
                <a:gd name="T10" fmla="*/ 148 w 148"/>
                <a:gd name="T11" fmla="*/ 0 h 99"/>
                <a:gd name="T12" fmla="*/ 148 w 14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99">
                  <a:moveTo>
                    <a:pt x="148" y="99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148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Oval 19">
              <a:extLst>
                <a:ext uri="{FF2B5EF4-FFF2-40B4-BE49-F238E27FC236}">
                  <a16:creationId xmlns:a16="http://schemas.microsoft.com/office/drawing/2014/main" id="{3B8355C7-BEDB-4896-896B-22FBD64F713B}"/>
                </a:ext>
              </a:extLst>
            </p:cNvPr>
            <p:cNvSpPr/>
            <p:nvPr/>
          </p:nvSpPr>
          <p:spPr bwMode="auto">
            <a:xfrm>
              <a:off x="2782" y="3735"/>
              <a:ext cx="14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Oval 20">
              <a:extLst>
                <a:ext uri="{FF2B5EF4-FFF2-40B4-BE49-F238E27FC236}">
                  <a16:creationId xmlns:a16="http://schemas.microsoft.com/office/drawing/2014/main" id="{DD9AF59E-B04E-4F39-B8D7-0D79FCA7240A}"/>
                </a:ext>
              </a:extLst>
            </p:cNvPr>
            <p:cNvSpPr/>
            <p:nvPr/>
          </p:nvSpPr>
          <p:spPr bwMode="auto">
            <a:xfrm>
              <a:off x="2810" y="3735"/>
              <a:ext cx="14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85113506-D3D6-461B-A5CD-64AC2DD2795D}"/>
                </a:ext>
              </a:extLst>
            </p:cNvPr>
            <p:cNvSpPr/>
            <p:nvPr/>
          </p:nvSpPr>
          <p:spPr bwMode="auto">
            <a:xfrm>
              <a:off x="2537" y="3737"/>
              <a:ext cx="166" cy="10"/>
            </a:xfrm>
            <a:custGeom>
              <a:avLst/>
              <a:gdLst>
                <a:gd name="T0" fmla="*/ 67 w 70"/>
                <a:gd name="T1" fmla="*/ 4 h 4"/>
                <a:gd name="T2" fmla="*/ 3 w 70"/>
                <a:gd name="T3" fmla="*/ 4 h 4"/>
                <a:gd name="T4" fmla="*/ 0 w 70"/>
                <a:gd name="T5" fmla="*/ 1 h 4"/>
                <a:gd name="T6" fmla="*/ 0 w 70"/>
                <a:gd name="T7" fmla="*/ 0 h 4"/>
                <a:gd name="T8" fmla="*/ 70 w 70"/>
                <a:gd name="T9" fmla="*/ 0 h 4"/>
                <a:gd name="T10" fmla="*/ 70 w 70"/>
                <a:gd name="T11" fmla="*/ 1 h 4"/>
                <a:gd name="T12" fmla="*/ 67 w 7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4">
                  <a:moveTo>
                    <a:pt x="67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1"/>
                    <a:pt x="70" y="1"/>
                  </a:cubicBezTo>
                  <a:cubicBezTo>
                    <a:pt x="70" y="3"/>
                    <a:pt x="68" y="4"/>
                    <a:pt x="6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Oval 23">
              <a:extLst>
                <a:ext uri="{FF2B5EF4-FFF2-40B4-BE49-F238E27FC236}">
                  <a16:creationId xmlns:a16="http://schemas.microsoft.com/office/drawing/2014/main" id="{3E4E27D9-AC8D-4DBC-ADF8-1F2DBB67B558}"/>
                </a:ext>
              </a:extLst>
            </p:cNvPr>
            <p:cNvSpPr/>
            <p:nvPr/>
          </p:nvSpPr>
          <p:spPr bwMode="auto">
            <a:xfrm>
              <a:off x="2782" y="3735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Oval 25">
              <a:extLst>
                <a:ext uri="{FF2B5EF4-FFF2-40B4-BE49-F238E27FC236}">
                  <a16:creationId xmlns:a16="http://schemas.microsoft.com/office/drawing/2014/main" id="{B9E094AA-84A6-46D2-BF57-B565B83EAEBD}"/>
                </a:ext>
              </a:extLst>
            </p:cNvPr>
            <p:cNvSpPr/>
            <p:nvPr/>
          </p:nvSpPr>
          <p:spPr bwMode="auto">
            <a:xfrm>
              <a:off x="2810" y="3735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Oval 26">
              <a:extLst>
                <a:ext uri="{FF2B5EF4-FFF2-40B4-BE49-F238E27FC236}">
                  <a16:creationId xmlns:a16="http://schemas.microsoft.com/office/drawing/2014/main" id="{FB413529-4EF5-4DFA-B3E0-52E114369673}"/>
                </a:ext>
              </a:extLst>
            </p:cNvPr>
            <p:cNvSpPr/>
            <p:nvPr/>
          </p:nvSpPr>
          <p:spPr bwMode="auto">
            <a:xfrm>
              <a:off x="2839" y="3735"/>
              <a:ext cx="12" cy="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4F96934-383D-438A-8EC3-60FC78EEE989}"/>
              </a:ext>
            </a:extLst>
          </p:cNvPr>
          <p:cNvSpPr txBox="1"/>
          <p:nvPr/>
        </p:nvSpPr>
        <p:spPr>
          <a:xfrm>
            <a:off x="1728197" y="4556712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Smart Office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3BA61D7-0C43-4F5B-A76B-9524C733D310}"/>
              </a:ext>
            </a:extLst>
          </p:cNvPr>
          <p:cNvGrpSpPr/>
          <p:nvPr/>
        </p:nvGrpSpPr>
        <p:grpSpPr>
          <a:xfrm>
            <a:off x="2494104" y="3384370"/>
            <a:ext cx="1050669" cy="789002"/>
            <a:chOff x="2829793" y="5671270"/>
            <a:chExt cx="520549" cy="37777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2166D5E-7403-43E0-9174-CE3A97F7948E}"/>
                </a:ext>
              </a:extLst>
            </p:cNvPr>
            <p:cNvSpPr/>
            <p:nvPr/>
          </p:nvSpPr>
          <p:spPr>
            <a:xfrm>
              <a:off x="2874381" y="5691694"/>
              <a:ext cx="431984" cy="286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3D2F70F-0F69-4C4B-9E97-006B2FC12E00}"/>
                </a:ext>
              </a:extLst>
            </p:cNvPr>
            <p:cNvGrpSpPr/>
            <p:nvPr/>
          </p:nvGrpSpPr>
          <p:grpSpPr>
            <a:xfrm>
              <a:off x="2829793" y="5671270"/>
              <a:ext cx="520549" cy="377771"/>
              <a:chOff x="2087563" y="1249363"/>
              <a:chExt cx="555625" cy="40322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2" name="Freeform 5204">
                <a:extLst>
                  <a:ext uri="{FF2B5EF4-FFF2-40B4-BE49-F238E27FC236}">
                    <a16:creationId xmlns:a16="http://schemas.microsoft.com/office/drawing/2014/main" id="{E0039D33-4ACB-43D3-A169-EE599B54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8088" y="1349376"/>
                <a:ext cx="90488" cy="39688"/>
              </a:xfrm>
              <a:custGeom>
                <a:avLst/>
                <a:gdLst>
                  <a:gd name="T0" fmla="*/ 57 w 57"/>
                  <a:gd name="T1" fmla="*/ 4 h 25"/>
                  <a:gd name="T2" fmla="*/ 12 w 57"/>
                  <a:gd name="T3" fmla="*/ 4 h 25"/>
                  <a:gd name="T4" fmla="*/ 4 w 57"/>
                  <a:gd name="T5" fmla="*/ 25 h 25"/>
                  <a:gd name="T6" fmla="*/ 0 w 57"/>
                  <a:gd name="T7" fmla="*/ 24 h 25"/>
                  <a:gd name="T8" fmla="*/ 8 w 57"/>
                  <a:gd name="T9" fmla="*/ 0 h 25"/>
                  <a:gd name="T10" fmla="*/ 57 w 57"/>
                  <a:gd name="T11" fmla="*/ 0 h 25"/>
                  <a:gd name="T12" fmla="*/ 57 w 57"/>
                  <a:gd name="T1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5">
                    <a:moveTo>
                      <a:pt x="57" y="4"/>
                    </a:moveTo>
                    <a:lnTo>
                      <a:pt x="12" y="4"/>
                    </a:lnTo>
                    <a:lnTo>
                      <a:pt x="4" y="25"/>
                    </a:lnTo>
                    <a:lnTo>
                      <a:pt x="0" y="24"/>
                    </a:lnTo>
                    <a:lnTo>
                      <a:pt x="8" y="0"/>
                    </a:lnTo>
                    <a:lnTo>
                      <a:pt x="57" y="0"/>
                    </a:lnTo>
                    <a:lnTo>
                      <a:pt x="57" y="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5205">
                <a:extLst>
                  <a:ext uri="{FF2B5EF4-FFF2-40B4-BE49-F238E27FC236}">
                    <a16:creationId xmlns:a16="http://schemas.microsoft.com/office/drawing/2014/main" id="{C65CF133-4854-44AF-A15F-024634D8D1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5675" y="1298576"/>
                <a:ext cx="342900" cy="244475"/>
              </a:xfrm>
              <a:custGeom>
                <a:avLst/>
                <a:gdLst>
                  <a:gd name="T0" fmla="*/ 56 w 163"/>
                  <a:gd name="T1" fmla="*/ 61 h 116"/>
                  <a:gd name="T2" fmla="*/ 40 w 163"/>
                  <a:gd name="T3" fmla="*/ 43 h 116"/>
                  <a:gd name="T4" fmla="*/ 41 w 163"/>
                  <a:gd name="T5" fmla="*/ 64 h 116"/>
                  <a:gd name="T6" fmla="*/ 73 w 163"/>
                  <a:gd name="T7" fmla="*/ 72 h 116"/>
                  <a:gd name="T8" fmla="*/ 59 w 163"/>
                  <a:gd name="T9" fmla="*/ 73 h 116"/>
                  <a:gd name="T10" fmla="*/ 73 w 163"/>
                  <a:gd name="T11" fmla="*/ 72 h 116"/>
                  <a:gd name="T12" fmla="*/ 73 w 163"/>
                  <a:gd name="T13" fmla="*/ 78 h 116"/>
                  <a:gd name="T14" fmla="*/ 59 w 163"/>
                  <a:gd name="T15" fmla="*/ 79 h 116"/>
                  <a:gd name="T16" fmla="*/ 99 w 163"/>
                  <a:gd name="T17" fmla="*/ 43 h 116"/>
                  <a:gd name="T18" fmla="*/ 70 w 163"/>
                  <a:gd name="T19" fmla="*/ 51 h 116"/>
                  <a:gd name="T20" fmla="*/ 79 w 163"/>
                  <a:gd name="T21" fmla="*/ 70 h 116"/>
                  <a:gd name="T22" fmla="*/ 99 w 163"/>
                  <a:gd name="T23" fmla="*/ 43 h 116"/>
                  <a:gd name="T24" fmla="*/ 123 w 163"/>
                  <a:gd name="T25" fmla="*/ 92 h 116"/>
                  <a:gd name="T26" fmla="*/ 116 w 163"/>
                  <a:gd name="T27" fmla="*/ 52 h 116"/>
                  <a:gd name="T28" fmla="*/ 102 w 163"/>
                  <a:gd name="T29" fmla="*/ 55 h 116"/>
                  <a:gd name="T30" fmla="*/ 80 w 163"/>
                  <a:gd name="T31" fmla="*/ 76 h 116"/>
                  <a:gd name="T32" fmla="*/ 76 w 163"/>
                  <a:gd name="T33" fmla="*/ 91 h 116"/>
                  <a:gd name="T34" fmla="*/ 93 w 163"/>
                  <a:gd name="T35" fmla="*/ 110 h 116"/>
                  <a:gd name="T36" fmla="*/ 121 w 163"/>
                  <a:gd name="T37" fmla="*/ 95 h 116"/>
                  <a:gd name="T38" fmla="*/ 106 w 163"/>
                  <a:gd name="T39" fmla="*/ 77 h 116"/>
                  <a:gd name="T40" fmla="*/ 26 w 163"/>
                  <a:gd name="T41" fmla="*/ 46 h 116"/>
                  <a:gd name="T42" fmla="*/ 6 w 163"/>
                  <a:gd name="T43" fmla="*/ 76 h 116"/>
                  <a:gd name="T44" fmla="*/ 40 w 163"/>
                  <a:gd name="T45" fmla="*/ 110 h 116"/>
                  <a:gd name="T46" fmla="*/ 56 w 163"/>
                  <a:gd name="T47" fmla="*/ 91 h 116"/>
                  <a:gd name="T48" fmla="*/ 50 w 163"/>
                  <a:gd name="T49" fmla="*/ 76 h 116"/>
                  <a:gd name="T50" fmla="*/ 29 w 163"/>
                  <a:gd name="T51" fmla="*/ 55 h 116"/>
                  <a:gd name="T52" fmla="*/ 40 w 163"/>
                  <a:gd name="T53" fmla="*/ 116 h 116"/>
                  <a:gd name="T54" fmla="*/ 12 w 163"/>
                  <a:gd name="T55" fmla="*/ 104 h 116"/>
                  <a:gd name="T56" fmla="*/ 0 w 163"/>
                  <a:gd name="T57" fmla="*/ 76 h 116"/>
                  <a:gd name="T58" fmla="*/ 12 w 163"/>
                  <a:gd name="T59" fmla="*/ 48 h 116"/>
                  <a:gd name="T60" fmla="*/ 26 w 163"/>
                  <a:gd name="T61" fmla="*/ 39 h 116"/>
                  <a:gd name="T62" fmla="*/ 37 w 163"/>
                  <a:gd name="T63" fmla="*/ 12 h 116"/>
                  <a:gd name="T64" fmla="*/ 65 w 163"/>
                  <a:gd name="T65" fmla="*/ 0 h 116"/>
                  <a:gd name="T66" fmla="*/ 93 w 163"/>
                  <a:gd name="T67" fmla="*/ 12 h 116"/>
                  <a:gd name="T68" fmla="*/ 105 w 163"/>
                  <a:gd name="T69" fmla="*/ 39 h 116"/>
                  <a:gd name="T70" fmla="*/ 121 w 163"/>
                  <a:gd name="T71" fmla="*/ 48 h 116"/>
                  <a:gd name="T72" fmla="*/ 132 w 163"/>
                  <a:gd name="T73" fmla="*/ 76 h 116"/>
                  <a:gd name="T74" fmla="*/ 127 w 163"/>
                  <a:gd name="T75" fmla="*/ 95 h 116"/>
                  <a:gd name="T76" fmla="*/ 163 w 163"/>
                  <a:gd name="T77" fmla="*/ 101 h 116"/>
                  <a:gd name="T78" fmla="*/ 131 w 163"/>
                  <a:gd name="T79" fmla="*/ 104 h 116"/>
                  <a:gd name="T80" fmla="*/ 121 w 163"/>
                  <a:gd name="T81" fmla="*/ 104 h 116"/>
                  <a:gd name="T82" fmla="*/ 93 w 163"/>
                  <a:gd name="T83" fmla="*/ 116 h 116"/>
                  <a:gd name="T84" fmla="*/ 66 w 163"/>
                  <a:gd name="T85" fmla="*/ 106 h 116"/>
                  <a:gd name="T86" fmla="*/ 31 w 163"/>
                  <a:gd name="T87" fmla="*/ 38 h 116"/>
                  <a:gd name="T88" fmla="*/ 55 w 163"/>
                  <a:gd name="T89" fmla="*/ 40 h 116"/>
                  <a:gd name="T90" fmla="*/ 78 w 163"/>
                  <a:gd name="T91" fmla="*/ 40 h 116"/>
                  <a:gd name="T92" fmla="*/ 99 w 163"/>
                  <a:gd name="T93" fmla="*/ 37 h 116"/>
                  <a:gd name="T94" fmla="*/ 65 w 163"/>
                  <a:gd name="T95" fmla="*/ 6 h 116"/>
                  <a:gd name="T96" fmla="*/ 31 w 163"/>
                  <a:gd name="T97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3" h="116">
                    <a:moveTo>
                      <a:pt x="54" y="71"/>
                    </a:moveTo>
                    <a:cubicBezTo>
                      <a:pt x="54" y="68"/>
                      <a:pt x="55" y="64"/>
                      <a:pt x="56" y="61"/>
                    </a:cubicBezTo>
                    <a:cubicBezTo>
                      <a:pt x="58" y="58"/>
                      <a:pt x="60" y="54"/>
                      <a:pt x="62" y="51"/>
                    </a:cubicBezTo>
                    <a:cubicBezTo>
                      <a:pt x="56" y="46"/>
                      <a:pt x="48" y="43"/>
                      <a:pt x="40" y="43"/>
                    </a:cubicBezTo>
                    <a:cubicBezTo>
                      <a:pt x="37" y="43"/>
                      <a:pt x="34" y="43"/>
                      <a:pt x="32" y="44"/>
                    </a:cubicBezTo>
                    <a:cubicBezTo>
                      <a:pt x="32" y="51"/>
                      <a:pt x="36" y="58"/>
                      <a:pt x="41" y="64"/>
                    </a:cubicBezTo>
                    <a:cubicBezTo>
                      <a:pt x="45" y="67"/>
                      <a:pt x="49" y="70"/>
                      <a:pt x="54" y="71"/>
                    </a:cubicBezTo>
                    <a:close/>
                    <a:moveTo>
                      <a:pt x="73" y="72"/>
                    </a:moveTo>
                    <a:cubicBezTo>
                      <a:pt x="73" y="66"/>
                      <a:pt x="70" y="60"/>
                      <a:pt x="66" y="55"/>
                    </a:cubicBezTo>
                    <a:cubicBezTo>
                      <a:pt x="62" y="60"/>
                      <a:pt x="60" y="67"/>
                      <a:pt x="59" y="73"/>
                    </a:cubicBezTo>
                    <a:cubicBezTo>
                      <a:pt x="61" y="73"/>
                      <a:pt x="63" y="73"/>
                      <a:pt x="65" y="73"/>
                    </a:cubicBezTo>
                    <a:cubicBezTo>
                      <a:pt x="68" y="73"/>
                      <a:pt x="71" y="73"/>
                      <a:pt x="73" y="72"/>
                    </a:cubicBezTo>
                    <a:close/>
                    <a:moveTo>
                      <a:pt x="66" y="97"/>
                    </a:moveTo>
                    <a:cubicBezTo>
                      <a:pt x="70" y="92"/>
                      <a:pt x="73" y="85"/>
                      <a:pt x="73" y="78"/>
                    </a:cubicBezTo>
                    <a:cubicBezTo>
                      <a:pt x="71" y="79"/>
                      <a:pt x="68" y="79"/>
                      <a:pt x="65" y="79"/>
                    </a:cubicBezTo>
                    <a:cubicBezTo>
                      <a:pt x="63" y="79"/>
                      <a:pt x="61" y="79"/>
                      <a:pt x="59" y="79"/>
                    </a:cubicBezTo>
                    <a:cubicBezTo>
                      <a:pt x="60" y="85"/>
                      <a:pt x="62" y="92"/>
                      <a:pt x="66" y="97"/>
                    </a:cubicBezTo>
                    <a:close/>
                    <a:moveTo>
                      <a:pt x="99" y="43"/>
                    </a:moveTo>
                    <a:cubicBezTo>
                      <a:pt x="97" y="43"/>
                      <a:pt x="95" y="43"/>
                      <a:pt x="93" y="43"/>
                    </a:cubicBezTo>
                    <a:cubicBezTo>
                      <a:pt x="84" y="43"/>
                      <a:pt x="76" y="46"/>
                      <a:pt x="70" y="51"/>
                    </a:cubicBezTo>
                    <a:cubicBezTo>
                      <a:pt x="73" y="54"/>
                      <a:pt x="75" y="58"/>
                      <a:pt x="76" y="61"/>
                    </a:cubicBezTo>
                    <a:cubicBezTo>
                      <a:pt x="77" y="64"/>
                      <a:pt x="78" y="67"/>
                      <a:pt x="79" y="70"/>
                    </a:cubicBezTo>
                    <a:cubicBezTo>
                      <a:pt x="83" y="69"/>
                      <a:pt x="86" y="66"/>
                      <a:pt x="89" y="64"/>
                    </a:cubicBezTo>
                    <a:cubicBezTo>
                      <a:pt x="94" y="58"/>
                      <a:pt x="98" y="51"/>
                      <a:pt x="99" y="43"/>
                    </a:cubicBezTo>
                    <a:close/>
                    <a:moveTo>
                      <a:pt x="106" y="77"/>
                    </a:moveTo>
                    <a:cubicBezTo>
                      <a:pt x="123" y="92"/>
                      <a:pt x="123" y="92"/>
                      <a:pt x="123" y="92"/>
                    </a:cubicBezTo>
                    <a:cubicBezTo>
                      <a:pt x="125" y="87"/>
                      <a:pt x="126" y="82"/>
                      <a:pt x="126" y="76"/>
                    </a:cubicBezTo>
                    <a:cubicBezTo>
                      <a:pt x="126" y="67"/>
                      <a:pt x="123" y="59"/>
                      <a:pt x="116" y="52"/>
                    </a:cubicBezTo>
                    <a:cubicBezTo>
                      <a:pt x="113" y="49"/>
                      <a:pt x="109" y="46"/>
                      <a:pt x="104" y="45"/>
                    </a:cubicBezTo>
                    <a:cubicBezTo>
                      <a:pt x="104" y="48"/>
                      <a:pt x="103" y="52"/>
                      <a:pt x="102" y="55"/>
                    </a:cubicBezTo>
                    <a:cubicBezTo>
                      <a:pt x="100" y="60"/>
                      <a:pt x="97" y="64"/>
                      <a:pt x="93" y="68"/>
                    </a:cubicBezTo>
                    <a:cubicBezTo>
                      <a:pt x="89" y="71"/>
                      <a:pt x="85" y="74"/>
                      <a:pt x="80" y="76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82"/>
                      <a:pt x="78" y="87"/>
                      <a:pt x="76" y="91"/>
                    </a:cubicBezTo>
                    <a:cubicBezTo>
                      <a:pt x="75" y="95"/>
                      <a:pt x="73" y="98"/>
                      <a:pt x="70" y="101"/>
                    </a:cubicBezTo>
                    <a:cubicBezTo>
                      <a:pt x="76" y="107"/>
                      <a:pt x="84" y="110"/>
                      <a:pt x="93" y="110"/>
                    </a:cubicBezTo>
                    <a:cubicBezTo>
                      <a:pt x="102" y="110"/>
                      <a:pt x="110" y="106"/>
                      <a:pt x="116" y="100"/>
                    </a:cubicBezTo>
                    <a:cubicBezTo>
                      <a:pt x="118" y="98"/>
                      <a:pt x="120" y="97"/>
                      <a:pt x="121" y="95"/>
                    </a:cubicBezTo>
                    <a:cubicBezTo>
                      <a:pt x="104" y="79"/>
                      <a:pt x="104" y="79"/>
                      <a:pt x="104" y="79"/>
                    </a:cubicBezTo>
                    <a:lnTo>
                      <a:pt x="106" y="77"/>
                    </a:lnTo>
                    <a:close/>
                    <a:moveTo>
                      <a:pt x="29" y="55"/>
                    </a:moveTo>
                    <a:cubicBezTo>
                      <a:pt x="27" y="52"/>
                      <a:pt x="27" y="49"/>
                      <a:pt x="26" y="46"/>
                    </a:cubicBezTo>
                    <a:cubicBezTo>
                      <a:pt x="22" y="47"/>
                      <a:pt x="19" y="50"/>
                      <a:pt x="16" y="52"/>
                    </a:cubicBezTo>
                    <a:cubicBezTo>
                      <a:pt x="10" y="59"/>
                      <a:pt x="6" y="67"/>
                      <a:pt x="6" y="76"/>
                    </a:cubicBezTo>
                    <a:cubicBezTo>
                      <a:pt x="6" y="85"/>
                      <a:pt x="10" y="94"/>
                      <a:pt x="16" y="100"/>
                    </a:cubicBezTo>
                    <a:cubicBezTo>
                      <a:pt x="22" y="106"/>
                      <a:pt x="31" y="110"/>
                      <a:pt x="40" y="110"/>
                    </a:cubicBezTo>
                    <a:cubicBezTo>
                      <a:pt x="48" y="110"/>
                      <a:pt x="56" y="107"/>
                      <a:pt x="62" y="101"/>
                    </a:cubicBezTo>
                    <a:cubicBezTo>
                      <a:pt x="60" y="98"/>
                      <a:pt x="58" y="95"/>
                      <a:pt x="56" y="91"/>
                    </a:cubicBezTo>
                    <a:cubicBezTo>
                      <a:pt x="54" y="87"/>
                      <a:pt x="53" y="82"/>
                      <a:pt x="53" y="77"/>
                    </a:cubicBezTo>
                    <a:cubicBezTo>
                      <a:pt x="52" y="77"/>
                      <a:pt x="51" y="77"/>
                      <a:pt x="50" y="76"/>
                    </a:cubicBezTo>
                    <a:cubicBezTo>
                      <a:pt x="45" y="74"/>
                      <a:pt x="41" y="71"/>
                      <a:pt x="37" y="68"/>
                    </a:cubicBezTo>
                    <a:cubicBezTo>
                      <a:pt x="34" y="64"/>
                      <a:pt x="31" y="60"/>
                      <a:pt x="29" y="55"/>
                    </a:cubicBezTo>
                    <a:close/>
                    <a:moveTo>
                      <a:pt x="55" y="113"/>
                    </a:moveTo>
                    <a:cubicBezTo>
                      <a:pt x="50" y="115"/>
                      <a:pt x="45" y="116"/>
                      <a:pt x="40" y="116"/>
                    </a:cubicBezTo>
                    <a:cubicBezTo>
                      <a:pt x="35" y="116"/>
                      <a:pt x="29" y="115"/>
                      <a:pt x="25" y="113"/>
                    </a:cubicBezTo>
                    <a:cubicBezTo>
                      <a:pt x="20" y="111"/>
                      <a:pt x="16" y="108"/>
                      <a:pt x="12" y="104"/>
                    </a:cubicBezTo>
                    <a:cubicBezTo>
                      <a:pt x="8" y="101"/>
                      <a:pt x="5" y="96"/>
                      <a:pt x="3" y="91"/>
                    </a:cubicBezTo>
                    <a:cubicBezTo>
                      <a:pt x="1" y="87"/>
                      <a:pt x="0" y="81"/>
                      <a:pt x="0" y="76"/>
                    </a:cubicBezTo>
                    <a:cubicBezTo>
                      <a:pt x="0" y="71"/>
                      <a:pt x="1" y="66"/>
                      <a:pt x="3" y="61"/>
                    </a:cubicBezTo>
                    <a:cubicBezTo>
                      <a:pt x="5" y="56"/>
                      <a:pt x="8" y="52"/>
                      <a:pt x="12" y="48"/>
                    </a:cubicBezTo>
                    <a:cubicBezTo>
                      <a:pt x="16" y="45"/>
                      <a:pt x="20" y="42"/>
                      <a:pt x="25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4"/>
                      <a:pt x="27" y="29"/>
                      <a:pt x="29" y="25"/>
                    </a:cubicBezTo>
                    <a:cubicBezTo>
                      <a:pt x="31" y="20"/>
                      <a:pt x="34" y="15"/>
                      <a:pt x="37" y="12"/>
                    </a:cubicBezTo>
                    <a:cubicBezTo>
                      <a:pt x="41" y="8"/>
                      <a:pt x="45" y="5"/>
                      <a:pt x="50" y="3"/>
                    </a:cubicBezTo>
                    <a:cubicBezTo>
                      <a:pt x="55" y="1"/>
                      <a:pt x="60" y="0"/>
                      <a:pt x="65" y="0"/>
                    </a:cubicBezTo>
                    <a:cubicBezTo>
                      <a:pt x="70" y="0"/>
                      <a:pt x="75" y="1"/>
                      <a:pt x="80" y="3"/>
                    </a:cubicBezTo>
                    <a:cubicBezTo>
                      <a:pt x="85" y="5"/>
                      <a:pt x="89" y="8"/>
                      <a:pt x="93" y="12"/>
                    </a:cubicBezTo>
                    <a:cubicBezTo>
                      <a:pt x="97" y="15"/>
                      <a:pt x="100" y="20"/>
                      <a:pt x="102" y="25"/>
                    </a:cubicBezTo>
                    <a:cubicBezTo>
                      <a:pt x="103" y="29"/>
                      <a:pt x="104" y="34"/>
                      <a:pt x="105" y="39"/>
                    </a:cubicBezTo>
                    <a:cubicBezTo>
                      <a:pt x="106" y="39"/>
                      <a:pt x="107" y="39"/>
                      <a:pt x="108" y="40"/>
                    </a:cubicBezTo>
                    <a:cubicBezTo>
                      <a:pt x="113" y="42"/>
                      <a:pt x="117" y="45"/>
                      <a:pt x="121" y="48"/>
                    </a:cubicBezTo>
                    <a:cubicBezTo>
                      <a:pt x="124" y="52"/>
                      <a:pt x="127" y="56"/>
                      <a:pt x="129" y="61"/>
                    </a:cubicBezTo>
                    <a:cubicBezTo>
                      <a:pt x="131" y="66"/>
                      <a:pt x="132" y="71"/>
                      <a:pt x="132" y="76"/>
                    </a:cubicBezTo>
                    <a:cubicBezTo>
                      <a:pt x="132" y="81"/>
                      <a:pt x="131" y="87"/>
                      <a:pt x="129" y="91"/>
                    </a:cubicBezTo>
                    <a:cubicBezTo>
                      <a:pt x="129" y="93"/>
                      <a:pt x="128" y="94"/>
                      <a:pt x="127" y="95"/>
                    </a:cubicBezTo>
                    <a:cubicBezTo>
                      <a:pt x="133" y="101"/>
                      <a:pt x="133" y="101"/>
                      <a:pt x="133" y="101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3" y="104"/>
                      <a:pt x="163" y="104"/>
                      <a:pt x="163" y="104"/>
                    </a:cubicBezTo>
                    <a:cubicBezTo>
                      <a:pt x="131" y="104"/>
                      <a:pt x="131" y="104"/>
                      <a:pt x="131" y="104"/>
                    </a:cubicBezTo>
                    <a:cubicBezTo>
                      <a:pt x="125" y="99"/>
                      <a:pt x="125" y="99"/>
                      <a:pt x="125" y="99"/>
                    </a:cubicBezTo>
                    <a:cubicBezTo>
                      <a:pt x="124" y="101"/>
                      <a:pt x="122" y="103"/>
                      <a:pt x="121" y="104"/>
                    </a:cubicBezTo>
                    <a:cubicBezTo>
                      <a:pt x="117" y="108"/>
                      <a:pt x="113" y="111"/>
                      <a:pt x="108" y="113"/>
                    </a:cubicBezTo>
                    <a:cubicBezTo>
                      <a:pt x="103" y="115"/>
                      <a:pt x="98" y="116"/>
                      <a:pt x="93" y="116"/>
                    </a:cubicBezTo>
                    <a:cubicBezTo>
                      <a:pt x="88" y="116"/>
                      <a:pt x="82" y="115"/>
                      <a:pt x="78" y="113"/>
                    </a:cubicBezTo>
                    <a:cubicBezTo>
                      <a:pt x="73" y="111"/>
                      <a:pt x="70" y="109"/>
                      <a:pt x="66" y="106"/>
                    </a:cubicBezTo>
                    <a:cubicBezTo>
                      <a:pt x="63" y="109"/>
                      <a:pt x="59" y="111"/>
                      <a:pt x="55" y="113"/>
                    </a:cubicBezTo>
                    <a:close/>
                    <a:moveTo>
                      <a:pt x="31" y="38"/>
                    </a:moveTo>
                    <a:cubicBezTo>
                      <a:pt x="34" y="37"/>
                      <a:pt x="37" y="37"/>
                      <a:pt x="40" y="37"/>
                    </a:cubicBezTo>
                    <a:cubicBezTo>
                      <a:pt x="45" y="37"/>
                      <a:pt x="50" y="38"/>
                      <a:pt x="55" y="40"/>
                    </a:cubicBezTo>
                    <a:cubicBezTo>
                      <a:pt x="59" y="42"/>
                      <a:pt x="63" y="44"/>
                      <a:pt x="66" y="47"/>
                    </a:cubicBezTo>
                    <a:cubicBezTo>
                      <a:pt x="70" y="44"/>
                      <a:pt x="73" y="42"/>
                      <a:pt x="78" y="40"/>
                    </a:cubicBezTo>
                    <a:cubicBezTo>
                      <a:pt x="82" y="38"/>
                      <a:pt x="88" y="37"/>
                      <a:pt x="93" y="37"/>
                    </a:cubicBezTo>
                    <a:cubicBezTo>
                      <a:pt x="95" y="37"/>
                      <a:pt x="97" y="37"/>
                      <a:pt x="99" y="37"/>
                    </a:cubicBezTo>
                    <a:cubicBezTo>
                      <a:pt x="98" y="29"/>
                      <a:pt x="95" y="22"/>
                      <a:pt x="89" y="16"/>
                    </a:cubicBezTo>
                    <a:cubicBezTo>
                      <a:pt x="83" y="10"/>
                      <a:pt x="74" y="6"/>
                      <a:pt x="65" y="6"/>
                    </a:cubicBezTo>
                    <a:cubicBezTo>
                      <a:pt x="56" y="6"/>
                      <a:pt x="47" y="10"/>
                      <a:pt x="41" y="16"/>
                    </a:cubicBezTo>
                    <a:cubicBezTo>
                      <a:pt x="35" y="22"/>
                      <a:pt x="32" y="30"/>
                      <a:pt x="31" y="3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Rectangle 5206">
                <a:extLst>
                  <a:ext uri="{FF2B5EF4-FFF2-40B4-BE49-F238E27FC236}">
                    <a16:creationId xmlns:a16="http://schemas.microsoft.com/office/drawing/2014/main" id="{A5475EC6-7340-461D-A0FA-EF9D0AD87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825" y="1506538"/>
                <a:ext cx="57150" cy="15875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Rectangle 5207">
                <a:extLst>
                  <a:ext uri="{FF2B5EF4-FFF2-40B4-BE49-F238E27FC236}">
                    <a16:creationId xmlns:a16="http://schemas.microsoft.com/office/drawing/2014/main" id="{329DB6D1-5917-4A3E-8870-4BACB1D23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825" y="1471613"/>
                <a:ext cx="57150" cy="14288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Rectangle 5208">
                <a:extLst>
                  <a:ext uri="{FF2B5EF4-FFF2-40B4-BE49-F238E27FC236}">
                    <a16:creationId xmlns:a16="http://schemas.microsoft.com/office/drawing/2014/main" id="{B727A345-2E29-48EC-A6B0-06FACB29F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825" y="1435101"/>
                <a:ext cx="57150" cy="14288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5209">
                <a:extLst>
                  <a:ext uri="{FF2B5EF4-FFF2-40B4-BE49-F238E27FC236}">
                    <a16:creationId xmlns:a16="http://schemas.microsoft.com/office/drawing/2014/main" id="{23F8407A-0477-45DF-ABC0-A9E2702876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7725" y="1249363"/>
                <a:ext cx="495300" cy="341313"/>
              </a:xfrm>
              <a:custGeom>
                <a:avLst/>
                <a:gdLst>
                  <a:gd name="T0" fmla="*/ 0 w 312"/>
                  <a:gd name="T1" fmla="*/ 0 h 215"/>
                  <a:gd name="T2" fmla="*/ 312 w 312"/>
                  <a:gd name="T3" fmla="*/ 0 h 215"/>
                  <a:gd name="T4" fmla="*/ 312 w 312"/>
                  <a:gd name="T5" fmla="*/ 215 h 215"/>
                  <a:gd name="T6" fmla="*/ 0 w 312"/>
                  <a:gd name="T7" fmla="*/ 215 h 215"/>
                  <a:gd name="T8" fmla="*/ 0 w 312"/>
                  <a:gd name="T9" fmla="*/ 0 h 215"/>
                  <a:gd name="T10" fmla="*/ 299 w 312"/>
                  <a:gd name="T11" fmla="*/ 14 h 215"/>
                  <a:gd name="T12" fmla="*/ 12 w 312"/>
                  <a:gd name="T13" fmla="*/ 14 h 215"/>
                  <a:gd name="T14" fmla="*/ 12 w 312"/>
                  <a:gd name="T15" fmla="*/ 202 h 215"/>
                  <a:gd name="T16" fmla="*/ 299 w 312"/>
                  <a:gd name="T17" fmla="*/ 202 h 215"/>
                  <a:gd name="T18" fmla="*/ 299 w 312"/>
                  <a:gd name="T19" fmla="*/ 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215">
                    <a:moveTo>
                      <a:pt x="0" y="0"/>
                    </a:moveTo>
                    <a:lnTo>
                      <a:pt x="312" y="0"/>
                    </a:lnTo>
                    <a:lnTo>
                      <a:pt x="312" y="215"/>
                    </a:lnTo>
                    <a:lnTo>
                      <a:pt x="0" y="215"/>
                    </a:lnTo>
                    <a:lnTo>
                      <a:pt x="0" y="0"/>
                    </a:lnTo>
                    <a:close/>
                    <a:moveTo>
                      <a:pt x="299" y="14"/>
                    </a:moveTo>
                    <a:lnTo>
                      <a:pt x="12" y="14"/>
                    </a:lnTo>
                    <a:lnTo>
                      <a:pt x="12" y="202"/>
                    </a:lnTo>
                    <a:lnTo>
                      <a:pt x="299" y="202"/>
                    </a:lnTo>
                    <a:lnTo>
                      <a:pt x="299" y="1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5210">
                <a:extLst>
                  <a:ext uri="{FF2B5EF4-FFF2-40B4-BE49-F238E27FC236}">
                    <a16:creationId xmlns:a16="http://schemas.microsoft.com/office/drawing/2014/main" id="{69609E4D-40E4-4537-B65C-4D6FBC179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7563" y="1603376"/>
                <a:ext cx="555625" cy="28575"/>
              </a:xfrm>
              <a:custGeom>
                <a:avLst/>
                <a:gdLst>
                  <a:gd name="T0" fmla="*/ 246 w 350"/>
                  <a:gd name="T1" fmla="*/ 18 h 18"/>
                  <a:gd name="T2" fmla="*/ 103 w 350"/>
                  <a:gd name="T3" fmla="*/ 18 h 18"/>
                  <a:gd name="T4" fmla="*/ 0 w 350"/>
                  <a:gd name="T5" fmla="*/ 18 h 18"/>
                  <a:gd name="T6" fmla="*/ 19 w 350"/>
                  <a:gd name="T7" fmla="*/ 0 h 18"/>
                  <a:gd name="T8" fmla="*/ 174 w 350"/>
                  <a:gd name="T9" fmla="*/ 0 h 18"/>
                  <a:gd name="T10" fmla="*/ 331 w 350"/>
                  <a:gd name="T11" fmla="*/ 0 h 18"/>
                  <a:gd name="T12" fmla="*/ 350 w 350"/>
                  <a:gd name="T13" fmla="*/ 18 h 18"/>
                  <a:gd name="T14" fmla="*/ 246 w 350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0" h="18">
                    <a:moveTo>
                      <a:pt x="246" y="18"/>
                    </a:moveTo>
                    <a:lnTo>
                      <a:pt x="103" y="18"/>
                    </a:lnTo>
                    <a:lnTo>
                      <a:pt x="0" y="18"/>
                    </a:lnTo>
                    <a:lnTo>
                      <a:pt x="19" y="0"/>
                    </a:lnTo>
                    <a:lnTo>
                      <a:pt x="174" y="0"/>
                    </a:lnTo>
                    <a:lnTo>
                      <a:pt x="331" y="0"/>
                    </a:lnTo>
                    <a:lnTo>
                      <a:pt x="350" y="18"/>
                    </a:lnTo>
                    <a:lnTo>
                      <a:pt x="246" y="1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5211">
                <a:extLst>
                  <a:ext uri="{FF2B5EF4-FFF2-40B4-BE49-F238E27FC236}">
                    <a16:creationId xmlns:a16="http://schemas.microsoft.com/office/drawing/2014/main" id="{C413F724-D9F3-46F3-883F-7F38A97EF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7563" y="1638301"/>
                <a:ext cx="555625" cy="14288"/>
              </a:xfrm>
              <a:custGeom>
                <a:avLst/>
                <a:gdLst>
                  <a:gd name="T0" fmla="*/ 253 w 263"/>
                  <a:gd name="T1" fmla="*/ 7 h 7"/>
                  <a:gd name="T2" fmla="*/ 10 w 263"/>
                  <a:gd name="T3" fmla="*/ 7 h 7"/>
                  <a:gd name="T4" fmla="*/ 0 w 263"/>
                  <a:gd name="T5" fmla="*/ 1 h 7"/>
                  <a:gd name="T6" fmla="*/ 0 w 263"/>
                  <a:gd name="T7" fmla="*/ 0 h 7"/>
                  <a:gd name="T8" fmla="*/ 263 w 263"/>
                  <a:gd name="T9" fmla="*/ 0 h 7"/>
                  <a:gd name="T10" fmla="*/ 263 w 263"/>
                  <a:gd name="T11" fmla="*/ 1 h 7"/>
                  <a:gd name="T12" fmla="*/ 253 w 263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7">
                    <a:moveTo>
                      <a:pt x="253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4" y="7"/>
                      <a:pt x="0" y="5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63" y="1"/>
                      <a:pt x="263" y="1"/>
                      <a:pt x="263" y="1"/>
                    </a:cubicBezTo>
                    <a:cubicBezTo>
                      <a:pt x="263" y="5"/>
                      <a:pt x="258" y="7"/>
                      <a:pt x="253" y="7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56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AFFB-828A-4971-8C14-50E9616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Smart Communication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D430D-7F96-4B36-B521-65DF23415458}"/>
              </a:ext>
            </a:extLst>
          </p:cNvPr>
          <p:cNvSpPr txBox="1"/>
          <p:nvPr/>
        </p:nvSpPr>
        <p:spPr>
          <a:xfrm>
            <a:off x="838201" y="1877289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Smart Office</a:t>
            </a:r>
            <a:endParaRPr lang="en-US" altLang="ko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247A2-31BC-488D-AC21-0402CA55BCDD}"/>
              </a:ext>
            </a:extLst>
          </p:cNvPr>
          <p:cNvSpPr txBox="1"/>
          <p:nvPr/>
        </p:nvSpPr>
        <p:spPr>
          <a:xfrm>
            <a:off x="418853" y="3429000"/>
            <a:ext cx="4022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FMC (Fixed Mobile Convergence)</a:t>
            </a:r>
          </a:p>
          <a:p>
            <a:endParaRPr lang="en-US" altLang="ko-KR" dirty="0"/>
          </a:p>
          <a:p>
            <a:r>
              <a:rPr lang="ko-KR" altLang="en-US" dirty="0"/>
              <a:t>스마트폰 </a:t>
            </a:r>
            <a:r>
              <a:rPr lang="en-US" altLang="ko-KR" dirty="0"/>
              <a:t>App</a:t>
            </a:r>
            <a:r>
              <a:rPr lang="ko-KR" altLang="en-US" dirty="0"/>
              <a:t>을 통한 업무 환경 제공</a:t>
            </a:r>
            <a:endParaRPr lang="en-US" altLang="ko-KR" dirty="0"/>
          </a:p>
          <a:p>
            <a:r>
              <a:rPr lang="ko-KR" altLang="en-US" dirty="0"/>
              <a:t>통화</a:t>
            </a:r>
            <a:r>
              <a:rPr lang="en-US" altLang="ko-KR" dirty="0"/>
              <a:t>, </a:t>
            </a:r>
            <a:r>
              <a:rPr lang="ko-KR" altLang="en-US" dirty="0"/>
              <a:t>조직도 연동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공지사항 등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2327E-9816-4D36-AB3B-38EB91A82273}"/>
              </a:ext>
            </a:extLst>
          </p:cNvPr>
          <p:cNvSpPr txBox="1"/>
          <p:nvPr/>
        </p:nvSpPr>
        <p:spPr>
          <a:xfrm>
            <a:off x="418853" y="5165377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Hot Desk/Virtual Desk</a:t>
            </a:r>
          </a:p>
          <a:p>
            <a:endParaRPr lang="en-US" altLang="ko-KR" dirty="0"/>
          </a:p>
          <a:p>
            <a:r>
              <a:rPr lang="ko-KR" altLang="en-US" dirty="0"/>
              <a:t>본</a:t>
            </a:r>
            <a:r>
              <a:rPr lang="en-US" altLang="ko-KR" dirty="0"/>
              <a:t>/</a:t>
            </a:r>
            <a:r>
              <a:rPr lang="ko-KR" altLang="en-US" dirty="0"/>
              <a:t>지사간 이동 근무</a:t>
            </a:r>
            <a:r>
              <a:rPr lang="en-US" altLang="ko-KR" dirty="0"/>
              <a:t>, </a:t>
            </a:r>
            <a:r>
              <a:rPr lang="ko-KR" altLang="en-US" dirty="0"/>
              <a:t>공유 사무실 환경에서</a:t>
            </a:r>
            <a:endParaRPr lang="en-US" altLang="ko-KR" dirty="0"/>
          </a:p>
          <a:p>
            <a:r>
              <a:rPr lang="ko-KR" altLang="en-US" dirty="0"/>
              <a:t>간단한 로그인으로 자신의 전화로 활성화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0F121-42A9-436D-99C7-02713072732A}"/>
              </a:ext>
            </a:extLst>
          </p:cNvPr>
          <p:cNvSpPr txBox="1"/>
          <p:nvPr/>
        </p:nvSpPr>
        <p:spPr>
          <a:xfrm>
            <a:off x="6738955" y="3437968"/>
            <a:ext cx="4661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PC</a:t>
            </a:r>
            <a:r>
              <a:rPr lang="ko-KR" altLang="en-US" b="1" dirty="0"/>
              <a:t> </a:t>
            </a:r>
            <a:r>
              <a:rPr lang="en-US" altLang="ko-KR" b="1" dirty="0"/>
              <a:t>Softphone</a:t>
            </a:r>
          </a:p>
          <a:p>
            <a:endParaRPr lang="en-US" altLang="ko-KR" dirty="0"/>
          </a:p>
          <a:p>
            <a:r>
              <a:rPr lang="ko-KR" altLang="en-US" dirty="0"/>
              <a:t>재택 근무</a:t>
            </a:r>
            <a:r>
              <a:rPr lang="en-US" altLang="ko-KR" dirty="0"/>
              <a:t>, </a:t>
            </a:r>
            <a:r>
              <a:rPr lang="ko-KR" altLang="en-US" dirty="0"/>
              <a:t>출장 시 </a:t>
            </a:r>
            <a:r>
              <a:rPr lang="en-US" altLang="ko-KR" dirty="0"/>
              <a:t>PC</a:t>
            </a:r>
            <a:r>
              <a:rPr lang="ko-KR" altLang="en-US" dirty="0"/>
              <a:t>용 </a:t>
            </a:r>
            <a:r>
              <a:rPr lang="en-US" altLang="ko-KR" dirty="0"/>
              <a:t>SW</a:t>
            </a:r>
            <a:r>
              <a:rPr lang="ko-KR" altLang="en-US" dirty="0"/>
              <a:t>를 통한 사무실</a:t>
            </a:r>
            <a:endParaRPr lang="en-US" altLang="ko-KR" dirty="0"/>
          </a:p>
          <a:p>
            <a:r>
              <a:rPr lang="ko-KR" altLang="en-US" dirty="0"/>
              <a:t>전화의 이동성 보장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49685-826F-404B-B772-B1B35FFB6751}"/>
              </a:ext>
            </a:extLst>
          </p:cNvPr>
          <p:cNvSpPr txBox="1"/>
          <p:nvPr/>
        </p:nvSpPr>
        <p:spPr>
          <a:xfrm>
            <a:off x="6738955" y="5174345"/>
            <a:ext cx="4412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Wi-Fi IP-Phone</a:t>
            </a:r>
          </a:p>
          <a:p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전화기에 </a:t>
            </a:r>
            <a:r>
              <a:rPr lang="en-US" altLang="ko-KR" dirty="0"/>
              <a:t>Wi-Fi </a:t>
            </a:r>
            <a:r>
              <a:rPr lang="ko-KR" altLang="en-US" dirty="0"/>
              <a:t>모듈 장착으로 </a:t>
            </a:r>
            <a:r>
              <a:rPr lang="en-US" altLang="ko-KR" dirty="0"/>
              <a:t>Desktop</a:t>
            </a:r>
          </a:p>
          <a:p>
            <a:r>
              <a:rPr lang="ko-KR" altLang="en-US" dirty="0"/>
              <a:t>전화기의 이동성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398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AFFB-828A-4971-8C14-50E9616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Smart Communication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D430D-7F96-4B36-B521-65DF23415458}"/>
              </a:ext>
            </a:extLst>
          </p:cNvPr>
          <p:cNvSpPr txBox="1"/>
          <p:nvPr/>
        </p:nvSpPr>
        <p:spPr>
          <a:xfrm>
            <a:off x="838201" y="1877289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Unified Communication</a:t>
            </a:r>
            <a:endParaRPr lang="en-US" altLang="ko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247A2-31BC-488D-AC21-0402CA55BCDD}"/>
              </a:ext>
            </a:extLst>
          </p:cNvPr>
          <p:cNvSpPr txBox="1"/>
          <p:nvPr/>
        </p:nvSpPr>
        <p:spPr>
          <a:xfrm>
            <a:off x="418853" y="3429000"/>
            <a:ext cx="4700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No.1 Market Share in KOREA</a:t>
            </a:r>
          </a:p>
          <a:p>
            <a:endParaRPr lang="en-US" altLang="ko-KR" dirty="0"/>
          </a:p>
          <a:p>
            <a:r>
              <a:rPr lang="ko-KR" altLang="en-US" dirty="0"/>
              <a:t>국내 공공</a:t>
            </a:r>
            <a:r>
              <a:rPr lang="en-US" altLang="ko-KR" dirty="0"/>
              <a:t>/</a:t>
            </a:r>
            <a:r>
              <a:rPr lang="ko-KR" altLang="en-US" dirty="0"/>
              <a:t>군</a:t>
            </a:r>
            <a:r>
              <a:rPr lang="en-US" altLang="ko-KR" dirty="0"/>
              <a:t>/</a:t>
            </a:r>
            <a:r>
              <a:rPr lang="ko-KR" altLang="en-US" dirty="0"/>
              <a:t>경찰 등 주요 정부기관 등에서</a:t>
            </a:r>
            <a:endParaRPr lang="en-US" altLang="ko-KR" dirty="0"/>
          </a:p>
          <a:p>
            <a:r>
              <a:rPr lang="ko-KR" altLang="en-US" dirty="0"/>
              <a:t>검증된 제품과 솔루션을 제공합니다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2327E-9816-4D36-AB3B-38EB91A82273}"/>
              </a:ext>
            </a:extLst>
          </p:cNvPr>
          <p:cNvSpPr txBox="1"/>
          <p:nvPr/>
        </p:nvSpPr>
        <p:spPr>
          <a:xfrm>
            <a:off x="418853" y="5165377"/>
            <a:ext cx="2587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Scalability</a:t>
            </a:r>
          </a:p>
          <a:p>
            <a:endParaRPr lang="en-US" altLang="ko-KR" dirty="0"/>
          </a:p>
          <a:p>
            <a:r>
              <a:rPr lang="en-US" altLang="ko-KR" dirty="0"/>
              <a:t>MAX 960K Channels</a:t>
            </a:r>
          </a:p>
          <a:p>
            <a:r>
              <a:rPr lang="en-US" altLang="ko-KR" dirty="0"/>
              <a:t>720K BHCC/Node</a:t>
            </a:r>
          </a:p>
          <a:p>
            <a:r>
              <a:rPr lang="en-US" altLang="ko-KR" dirty="0"/>
              <a:t>SIP 40,000 Users/Node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0F121-42A9-436D-99C7-02713072732A}"/>
              </a:ext>
            </a:extLst>
          </p:cNvPr>
          <p:cNvSpPr txBox="1"/>
          <p:nvPr/>
        </p:nvSpPr>
        <p:spPr>
          <a:xfrm>
            <a:off x="6738955" y="3437968"/>
            <a:ext cx="5075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Strong Security</a:t>
            </a:r>
          </a:p>
          <a:p>
            <a:endParaRPr lang="en-US" altLang="ko-KR" dirty="0"/>
          </a:p>
          <a:p>
            <a:r>
              <a:rPr lang="ko-KR" altLang="en-US" dirty="0"/>
              <a:t>행정기관 인터넷전화 </a:t>
            </a:r>
            <a:r>
              <a:rPr lang="en-US" altLang="ko-KR" dirty="0"/>
              <a:t>VoIP </a:t>
            </a:r>
            <a:r>
              <a:rPr lang="ko-KR" altLang="en-US" dirty="0"/>
              <a:t>보안 인증</a:t>
            </a:r>
            <a:r>
              <a:rPr lang="en-US" altLang="ko-KR" dirty="0"/>
              <a:t>(TTA Ver.4)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 암호화 </a:t>
            </a:r>
            <a:r>
              <a:rPr lang="en-US" altLang="ko-KR" dirty="0"/>
              <a:t>(ARIA/AES </a:t>
            </a:r>
            <a:r>
              <a:rPr lang="ko-KR" altLang="en-US" dirty="0"/>
              <a:t>검증 모듈 사용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49685-826F-404B-B772-B1B35FFB6751}"/>
              </a:ext>
            </a:extLst>
          </p:cNvPr>
          <p:cNvSpPr txBox="1"/>
          <p:nvPr/>
        </p:nvSpPr>
        <p:spPr>
          <a:xfrm>
            <a:off x="6738955" y="5174345"/>
            <a:ext cx="4990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Openness</a:t>
            </a:r>
          </a:p>
          <a:p>
            <a:endParaRPr lang="en-US" altLang="ko-KR" dirty="0"/>
          </a:p>
          <a:p>
            <a:r>
              <a:rPr lang="ko-KR" altLang="en-US" dirty="0"/>
              <a:t>국내</a:t>
            </a:r>
            <a:r>
              <a:rPr lang="en-US" altLang="ko-KR" dirty="0"/>
              <a:t>/</a:t>
            </a:r>
            <a:r>
              <a:rPr lang="ko-KR" altLang="en-US" dirty="0"/>
              <a:t>외 보안 기술 표준 준수</a:t>
            </a:r>
            <a:r>
              <a:rPr lang="en-US" altLang="ko-KR" dirty="0"/>
              <a:t>: SIP. H.323, PRI...</a:t>
            </a:r>
          </a:p>
          <a:p>
            <a:r>
              <a:rPr lang="ko-KR" altLang="en-US" dirty="0"/>
              <a:t>표준</a:t>
            </a:r>
            <a:r>
              <a:rPr lang="en-US" altLang="ko-KR" dirty="0"/>
              <a:t>/</a:t>
            </a:r>
            <a:r>
              <a:rPr lang="ko-KR" altLang="en-US" dirty="0"/>
              <a:t>개방형 </a:t>
            </a:r>
            <a:r>
              <a:rPr lang="en-US" altLang="ko-KR" dirty="0"/>
              <a:t>API: CSTA, TAPI, RESTful API…</a:t>
            </a:r>
          </a:p>
        </p:txBody>
      </p:sp>
    </p:spTree>
    <p:extLst>
      <p:ext uri="{BB962C8B-B14F-4D97-AF65-F5344CB8AC3E}">
        <p14:creationId xmlns:p14="http://schemas.microsoft.com/office/powerpoint/2010/main" val="191797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AFFB-828A-4971-8C14-50E96168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Smart Communication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D430D-7F96-4B36-B521-65DF23415458}"/>
              </a:ext>
            </a:extLst>
          </p:cNvPr>
          <p:cNvSpPr txBox="1"/>
          <p:nvPr/>
        </p:nvSpPr>
        <p:spPr>
          <a:xfrm>
            <a:off x="838201" y="1877289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Add-on Solution</a:t>
            </a:r>
            <a:endParaRPr lang="en-US" altLang="ko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247A2-31BC-488D-AC21-0402CA55BCDD}"/>
              </a:ext>
            </a:extLst>
          </p:cNvPr>
          <p:cNvSpPr txBox="1"/>
          <p:nvPr/>
        </p:nvSpPr>
        <p:spPr>
          <a:xfrm>
            <a:off x="418853" y="3429000"/>
            <a:ext cx="4782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Network Management</a:t>
            </a:r>
          </a:p>
          <a:p>
            <a:endParaRPr lang="en-US" altLang="ko-KR" dirty="0"/>
          </a:p>
          <a:p>
            <a:r>
              <a:rPr lang="en-US" altLang="ko-KR" dirty="0"/>
              <a:t>SNMP</a:t>
            </a:r>
            <a:r>
              <a:rPr lang="ko-KR" altLang="en-US" dirty="0"/>
              <a:t>를 지원하는 모든 통신 장비 통합 관리</a:t>
            </a:r>
            <a:endParaRPr lang="en-US" altLang="ko-KR" dirty="0"/>
          </a:p>
          <a:p>
            <a:r>
              <a:rPr lang="ko-KR" altLang="en-US" dirty="0"/>
              <a:t>실시간 통합 관제 모니터링 시스템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2327E-9816-4D36-AB3B-38EB91A82273}"/>
              </a:ext>
            </a:extLst>
          </p:cNvPr>
          <p:cNvSpPr txBox="1"/>
          <p:nvPr/>
        </p:nvSpPr>
        <p:spPr>
          <a:xfrm>
            <a:off x="418853" y="5165377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Coloring (Call Ring-back Tone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전화 착신 시 발신자에게 음악</a:t>
            </a:r>
            <a:r>
              <a:rPr lang="en-US" altLang="ko-KR" dirty="0"/>
              <a:t>, </a:t>
            </a:r>
            <a:r>
              <a:rPr lang="ko-KR" altLang="en-US" dirty="0"/>
              <a:t>멘트 송출</a:t>
            </a:r>
            <a:endParaRPr lang="en-US" altLang="ko-KR" dirty="0"/>
          </a:p>
          <a:p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기업의 정책</a:t>
            </a:r>
            <a:r>
              <a:rPr lang="en-US" altLang="ko-KR" dirty="0"/>
              <a:t> </a:t>
            </a:r>
            <a:r>
              <a:rPr lang="ko-KR" altLang="en-US" dirty="0"/>
              <a:t>홍보로 대외 이미지 향상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0F121-42A9-436D-99C7-02713072732A}"/>
              </a:ext>
            </a:extLst>
          </p:cNvPr>
          <p:cNvSpPr txBox="1"/>
          <p:nvPr/>
        </p:nvSpPr>
        <p:spPr>
          <a:xfrm>
            <a:off x="6738955" y="3437968"/>
            <a:ext cx="3897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Voice Recording</a:t>
            </a:r>
          </a:p>
          <a:p>
            <a:endParaRPr lang="en-US" altLang="ko-KR" dirty="0"/>
          </a:p>
          <a:p>
            <a:r>
              <a:rPr lang="ko-KR" altLang="en-US" dirty="0"/>
              <a:t>통화내용 녹음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모니터링</a:t>
            </a:r>
            <a:endParaRPr lang="en-US" altLang="ko-KR" dirty="0"/>
          </a:p>
          <a:p>
            <a:r>
              <a:rPr lang="ko-KR" altLang="en-US" dirty="0"/>
              <a:t>무조건 녹취</a:t>
            </a:r>
            <a:r>
              <a:rPr lang="en-US" altLang="ko-KR" dirty="0"/>
              <a:t>, </a:t>
            </a:r>
            <a:r>
              <a:rPr lang="ko-KR" altLang="en-US" dirty="0"/>
              <a:t>선택적 녹취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49685-826F-404B-B772-B1B35FFB6751}"/>
              </a:ext>
            </a:extLst>
          </p:cNvPr>
          <p:cNvSpPr txBox="1"/>
          <p:nvPr/>
        </p:nvSpPr>
        <p:spPr>
          <a:xfrm>
            <a:off x="6738955" y="5174345"/>
            <a:ext cx="4532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ARS/IVR/VMS</a:t>
            </a:r>
          </a:p>
          <a:p>
            <a:endParaRPr lang="en-US" altLang="ko-KR" dirty="0"/>
          </a:p>
          <a:p>
            <a:r>
              <a:rPr lang="ko-KR" altLang="en-US" dirty="0"/>
              <a:t>전화 착신 시 음성 자동 안내 및 자동 교환</a:t>
            </a:r>
            <a:endParaRPr lang="en-US" altLang="ko-KR" dirty="0"/>
          </a:p>
          <a:p>
            <a:r>
              <a:rPr lang="ko-KR" altLang="en-US" dirty="0"/>
              <a:t>직원 개인별 음성 사서함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263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372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Make it</vt:lpstr>
      <vt:lpstr>We</vt:lpstr>
      <vt:lpstr>We</vt:lpstr>
      <vt:lpstr>We</vt:lpstr>
      <vt:lpstr>Make it</vt:lpstr>
      <vt:lpstr>Smart Communication</vt:lpstr>
      <vt:lpstr>Smart Communication</vt:lpstr>
      <vt:lpstr>Smart Communication</vt:lpstr>
      <vt:lpstr>Smart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정태원</dc:creator>
  <cp:lastModifiedBy>민석</cp:lastModifiedBy>
  <cp:revision>15</cp:revision>
  <dcterms:created xsi:type="dcterms:W3CDTF">2021-09-07T09:44:12Z</dcterms:created>
  <dcterms:modified xsi:type="dcterms:W3CDTF">2022-01-07T07:37:56Z</dcterms:modified>
</cp:coreProperties>
</file>