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45215-4C90-496B-8B99-893B82DE0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037BEE-AF85-4EF3-ADF1-28F7EFC92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83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9968F9C-B3CB-4352-B39C-940D6B2B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884"/>
            <a:ext cx="6397194" cy="54142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4A720C0-47EE-48BC-8AD1-BF64C7E6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94" y="1443789"/>
            <a:ext cx="5794805" cy="54142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10A1F2-567E-4353-A61E-E643654792FA}"/>
              </a:ext>
            </a:extLst>
          </p:cNvPr>
          <p:cNvSpPr/>
          <p:nvPr/>
        </p:nvSpPr>
        <p:spPr>
          <a:xfrm>
            <a:off x="894346" y="338572"/>
            <a:ext cx="9176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factors like average salary, housing costs, and transportation expenses correlate with the cost of living?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94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5E2DB65-A67C-49DB-8320-55C0D4C3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595563"/>
            <a:ext cx="9709484" cy="5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8B7E3F-7EE6-4737-B131-A22AE3FF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" y="4559968"/>
            <a:ext cx="11634537" cy="23882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C035CB-9EBF-4EBC-97F7-CFD9FAD2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8" y="511340"/>
            <a:ext cx="11514221" cy="19130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4346C8-4D2B-49A0-BE4A-D046C1D1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8" y="2424361"/>
            <a:ext cx="11514221" cy="21356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1BE51-B874-49A8-A47A-1B004DC199CA}"/>
              </a:ext>
            </a:extLst>
          </p:cNvPr>
          <p:cNvSpPr/>
          <p:nvPr/>
        </p:nvSpPr>
        <p:spPr>
          <a:xfrm>
            <a:off x="445168" y="-11880"/>
            <a:ext cx="54581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2060"/>
                </a:solidFill>
              </a:rPr>
              <a:t>Calculating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correlations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03732-E14F-4465-BE87-0BC631580990}"/>
              </a:ext>
            </a:extLst>
          </p:cNvPr>
          <p:cNvSpPr/>
          <p:nvPr/>
        </p:nvSpPr>
        <p:spPr>
          <a:xfrm>
            <a:off x="120315" y="566354"/>
            <a:ext cx="11405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Evaluating</a:t>
            </a:r>
            <a:r>
              <a:rPr lang="fr-FR" dirty="0"/>
              <a:t> the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salaries and the </a:t>
            </a:r>
            <a:r>
              <a:rPr lang="fr-FR" dirty="0" err="1"/>
              <a:t>cost</a:t>
            </a:r>
            <a:r>
              <a:rPr lang="fr-FR" dirty="0"/>
              <a:t> of living can </a:t>
            </a:r>
            <a:r>
              <a:rPr lang="fr-FR" dirty="0" err="1"/>
              <a:t>provide</a:t>
            </a:r>
            <a:r>
              <a:rPr lang="fr-FR" dirty="0"/>
              <a:t> insights </a:t>
            </a:r>
            <a:r>
              <a:rPr lang="fr-FR" dirty="0" err="1"/>
              <a:t>into</a:t>
            </a:r>
            <a:r>
              <a:rPr lang="fr-FR" dirty="0"/>
              <a:t> the </a:t>
            </a:r>
            <a:r>
              <a:rPr lang="fr-FR" dirty="0" err="1"/>
              <a:t>affordability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. </a:t>
            </a:r>
            <a:r>
              <a:rPr lang="fr-FR" dirty="0" err="1"/>
              <a:t>Regions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high salaries but </a:t>
            </a:r>
            <a:r>
              <a:rPr lang="fr-FR" dirty="0" err="1"/>
              <a:t>proportionately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living </a:t>
            </a:r>
            <a:r>
              <a:rPr lang="fr-FR" dirty="0" err="1"/>
              <a:t>costs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more attractive.</a:t>
            </a:r>
          </a:p>
          <a:p>
            <a:r>
              <a:rPr lang="fr-FR" dirty="0"/>
              <a:t>Strategic </a:t>
            </a:r>
            <a:r>
              <a:rPr lang="fr-FR" dirty="0" err="1"/>
              <a:t>Decision</a:t>
            </a:r>
            <a:r>
              <a:rPr lang="fr-FR" dirty="0"/>
              <a:t>: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incomes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purchasing</a:t>
            </a:r>
            <a:r>
              <a:rPr lang="fr-FR" dirty="0"/>
              <a:t> power relative to the </a:t>
            </a:r>
            <a:r>
              <a:rPr lang="fr-FR" dirty="0" err="1"/>
              <a:t>cost</a:t>
            </a:r>
            <a:r>
              <a:rPr lang="fr-FR" dirty="0"/>
              <a:t> of living. This can </a:t>
            </a:r>
            <a:r>
              <a:rPr lang="fr-FR" dirty="0" err="1"/>
              <a:t>enhance</a:t>
            </a:r>
            <a:r>
              <a:rPr lang="fr-FR" dirty="0"/>
              <a:t> the </a:t>
            </a:r>
            <a:r>
              <a:rPr lang="fr-FR" dirty="0" err="1"/>
              <a:t>quality</a:t>
            </a:r>
            <a:r>
              <a:rPr lang="fr-FR" dirty="0"/>
              <a:t> of life for </a:t>
            </a:r>
            <a:r>
              <a:rPr lang="fr-FR" dirty="0" err="1"/>
              <a:t>employees</a:t>
            </a:r>
            <a:r>
              <a:rPr lang="fr-FR" dirty="0"/>
              <a:t> and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operational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businesses.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A2E09B-2B97-4FA8-A469-7383CA9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2212395"/>
            <a:ext cx="11927306" cy="39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C6FF98-EACD-4C99-9EBF-A8DA8AFD9B4A}"/>
              </a:ext>
            </a:extLst>
          </p:cNvPr>
          <p:cNvSpPr/>
          <p:nvPr/>
        </p:nvSpPr>
        <p:spPr>
          <a:xfrm>
            <a:off x="0" y="156734"/>
            <a:ext cx="11554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transportation </a:t>
            </a:r>
            <a:r>
              <a:rPr lang="fr-FR" dirty="0" err="1"/>
              <a:t>costs</a:t>
            </a:r>
            <a:r>
              <a:rPr lang="fr-FR" dirty="0"/>
              <a:t> (</a:t>
            </a:r>
            <a:r>
              <a:rPr lang="fr-FR" dirty="0" err="1"/>
              <a:t>AvgTransportCost</a:t>
            </a:r>
            <a:r>
              <a:rPr lang="fr-FR" dirty="0"/>
              <a:t>) and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of living (</a:t>
            </a:r>
            <a:r>
              <a:rPr lang="fr-FR" dirty="0" err="1"/>
              <a:t>cost_of_living</a:t>
            </a:r>
            <a:r>
              <a:rPr lang="fr-FR" dirty="0"/>
              <a:t>) </a:t>
            </a:r>
            <a:r>
              <a:rPr lang="fr-FR" dirty="0" err="1"/>
              <a:t>is</a:t>
            </a:r>
            <a:r>
              <a:rPr lang="fr-FR" dirty="0"/>
              <a:t> 0,22 . This </a:t>
            </a:r>
            <a:r>
              <a:rPr lang="fr-FR" dirty="0" err="1"/>
              <a:t>indicates</a:t>
            </a:r>
            <a:r>
              <a:rPr lang="fr-FR" dirty="0"/>
              <a:t> a </a:t>
            </a:r>
            <a:r>
              <a:rPr lang="fr-FR" dirty="0" err="1"/>
              <a:t>moderate</a:t>
            </a:r>
            <a:r>
              <a:rPr lang="fr-FR" dirty="0"/>
              <a:t> positive </a:t>
            </a:r>
            <a:r>
              <a:rPr lang="fr-FR" dirty="0" err="1"/>
              <a:t>relationship</a:t>
            </a:r>
            <a:r>
              <a:rPr lang="fr-FR" dirty="0"/>
              <a:t>, </a:t>
            </a:r>
            <a:r>
              <a:rPr lang="fr-FR" dirty="0" err="1"/>
              <a:t>suggesting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as transportation </a:t>
            </a:r>
            <a:r>
              <a:rPr lang="fr-FR" dirty="0" err="1"/>
              <a:t>costs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,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of living tends to </a:t>
            </a:r>
            <a:r>
              <a:rPr lang="fr-FR" dirty="0" err="1"/>
              <a:t>increase</a:t>
            </a:r>
            <a:r>
              <a:rPr lang="fr-FR" dirty="0"/>
              <a:t> as </a:t>
            </a:r>
            <a:r>
              <a:rPr lang="fr-FR" dirty="0" err="1"/>
              <a:t>well</a:t>
            </a:r>
            <a:r>
              <a:rPr lang="fr-FR" dirty="0"/>
              <a:t>.</a:t>
            </a:r>
          </a:p>
          <a:p>
            <a:r>
              <a:rPr lang="fr-FR" dirty="0"/>
              <a:t>Strategic </a:t>
            </a:r>
            <a:r>
              <a:rPr lang="fr-FR" dirty="0" err="1"/>
              <a:t>Decision</a:t>
            </a:r>
            <a:r>
              <a:rPr lang="fr-FR" dirty="0"/>
              <a:t>: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considering</a:t>
            </a:r>
            <a:r>
              <a:rPr lang="fr-FR" dirty="0"/>
              <a:t> relocation or business expansion, </a:t>
            </a:r>
            <a:r>
              <a:rPr lang="fr-FR" dirty="0" err="1"/>
              <a:t>individuals</a:t>
            </a:r>
            <a:r>
              <a:rPr lang="fr-FR" dirty="0"/>
              <a:t> and </a:t>
            </a:r>
            <a:r>
              <a:rPr lang="fr-FR" dirty="0" err="1"/>
              <a:t>organizations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for transportation </a:t>
            </a:r>
            <a:r>
              <a:rPr lang="fr-FR" dirty="0" err="1"/>
              <a:t>costs</a:t>
            </a:r>
            <a:r>
              <a:rPr lang="fr-FR" dirty="0"/>
              <a:t> as a </a:t>
            </a:r>
            <a:r>
              <a:rPr lang="fr-FR" dirty="0" err="1"/>
              <a:t>significant</a:t>
            </a:r>
            <a:r>
              <a:rPr lang="fr-FR" dirty="0"/>
              <a:t> factor </a:t>
            </a:r>
            <a:r>
              <a:rPr lang="fr-FR" dirty="0" err="1"/>
              <a:t>that</a:t>
            </a:r>
            <a:r>
              <a:rPr lang="fr-FR" dirty="0"/>
              <a:t> can affect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of living in a </a:t>
            </a:r>
            <a:r>
              <a:rPr lang="fr-FR" dirty="0" err="1"/>
              <a:t>region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0DA501-890B-4AE2-9F11-C8C95062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2104199"/>
            <a:ext cx="11265568" cy="44277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26197B-1105-41F9-939D-149B7D06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779" y="2503772"/>
            <a:ext cx="1685990" cy="12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4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FB0ECAC-DADC-49BC-9F4E-58A1BD60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" y="2959769"/>
            <a:ext cx="11987463" cy="39704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FE97D99-EACD-4388-9C5D-4FF27D18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061" y="5474367"/>
            <a:ext cx="1595759" cy="10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2A016-95E4-43F0-8ED1-102DFABCC946}"/>
              </a:ext>
            </a:extLst>
          </p:cNvPr>
          <p:cNvSpPr/>
          <p:nvPr/>
        </p:nvSpPr>
        <p:spPr>
          <a:xfrm>
            <a:off x="1014664" y="2490536"/>
            <a:ext cx="98137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2060"/>
                </a:solidFill>
              </a:rPr>
              <a:t>After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analyzing</a:t>
            </a:r>
            <a:r>
              <a:rPr lang="fr-FR" sz="2000" dirty="0">
                <a:solidFill>
                  <a:srgbClr val="002060"/>
                </a:solidFill>
              </a:rPr>
              <a:t> all the data, </a:t>
            </a:r>
            <a:r>
              <a:rPr lang="fr-FR" sz="2000" dirty="0" err="1">
                <a:solidFill>
                  <a:srgbClr val="002060"/>
                </a:solidFill>
              </a:rPr>
              <a:t>it</a:t>
            </a:r>
            <a:r>
              <a:rPr lang="fr-FR" sz="2000" dirty="0">
                <a:solidFill>
                  <a:srgbClr val="002060"/>
                </a:solidFill>
              </a:rPr>
              <a:t> can </a:t>
            </a:r>
            <a:r>
              <a:rPr lang="fr-FR" sz="2000" dirty="0" err="1">
                <a:solidFill>
                  <a:srgbClr val="002060"/>
                </a:solidFill>
              </a:rPr>
              <a:t>be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concluded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that</a:t>
            </a:r>
            <a:r>
              <a:rPr lang="fr-FR" sz="2000" dirty="0">
                <a:solidFill>
                  <a:srgbClr val="002060"/>
                </a:solidFill>
              </a:rPr>
              <a:t> certain countries are </a:t>
            </a:r>
            <a:r>
              <a:rPr lang="fr-FR" sz="2000" dirty="0" err="1">
                <a:solidFill>
                  <a:srgbClr val="002060"/>
                </a:solidFill>
              </a:rPr>
              <a:t>extremely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expensive</a:t>
            </a:r>
            <a:r>
              <a:rPr lang="fr-FR" sz="2000" dirty="0">
                <a:solidFill>
                  <a:srgbClr val="002060"/>
                </a:solidFill>
              </a:rPr>
              <a:t> to live in, as </a:t>
            </a:r>
            <a:r>
              <a:rPr lang="fr-FR" sz="2000" dirty="0" err="1">
                <a:solidFill>
                  <a:srgbClr val="002060"/>
                </a:solidFill>
              </a:rPr>
              <a:t>even</a:t>
            </a:r>
            <a:r>
              <a:rPr lang="fr-FR" sz="2000" dirty="0">
                <a:solidFill>
                  <a:srgbClr val="002060"/>
                </a:solidFill>
              </a:rPr>
              <a:t> the </a:t>
            </a:r>
            <a:r>
              <a:rPr lang="fr-FR" sz="2000" dirty="0" err="1">
                <a:solidFill>
                  <a:srgbClr val="002060"/>
                </a:solidFill>
              </a:rPr>
              <a:t>prices</a:t>
            </a:r>
            <a:r>
              <a:rPr lang="fr-FR" sz="2000" dirty="0">
                <a:solidFill>
                  <a:srgbClr val="002060"/>
                </a:solidFill>
              </a:rPr>
              <a:t> for basic </a:t>
            </a:r>
            <a:r>
              <a:rPr lang="fr-FR" sz="2000" dirty="0" err="1">
                <a:solidFill>
                  <a:srgbClr val="002060"/>
                </a:solidFill>
              </a:rPr>
              <a:t>needs</a:t>
            </a:r>
            <a:r>
              <a:rPr lang="fr-FR" sz="2000" dirty="0">
                <a:solidFill>
                  <a:srgbClr val="002060"/>
                </a:solidFill>
              </a:rPr>
              <a:t> are </a:t>
            </a:r>
            <a:r>
              <a:rPr lang="fr-FR" sz="2000" dirty="0" err="1">
                <a:solidFill>
                  <a:srgbClr val="002060"/>
                </a:solidFill>
              </a:rPr>
              <a:t>significantly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higher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compared</a:t>
            </a:r>
            <a:r>
              <a:rPr lang="fr-FR" sz="2000" dirty="0">
                <a:solidFill>
                  <a:srgbClr val="002060"/>
                </a:solidFill>
              </a:rPr>
              <a:t> to </a:t>
            </a:r>
            <a:r>
              <a:rPr lang="fr-FR" sz="2000" dirty="0" err="1">
                <a:solidFill>
                  <a:srgbClr val="002060"/>
                </a:solidFill>
              </a:rPr>
              <a:t>other</a:t>
            </a:r>
            <a:r>
              <a:rPr lang="fr-FR" sz="2000" dirty="0">
                <a:solidFill>
                  <a:srgbClr val="002060"/>
                </a:solidFill>
              </a:rPr>
              <a:t> countries. Essential </a:t>
            </a:r>
            <a:r>
              <a:rPr lang="fr-FR" sz="2000" dirty="0" err="1">
                <a:solidFill>
                  <a:srgbClr val="002060"/>
                </a:solidFill>
              </a:rPr>
              <a:t>rights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such</a:t>
            </a:r>
            <a:r>
              <a:rPr lang="fr-FR" sz="2000" dirty="0">
                <a:solidFill>
                  <a:srgbClr val="002060"/>
                </a:solidFill>
              </a:rPr>
              <a:t> as </a:t>
            </a:r>
            <a:r>
              <a:rPr lang="fr-FR" sz="2000" dirty="0" err="1">
                <a:solidFill>
                  <a:srgbClr val="002060"/>
                </a:solidFill>
              </a:rPr>
              <a:t>education</a:t>
            </a:r>
            <a:r>
              <a:rPr lang="fr-FR" sz="2000" dirty="0">
                <a:solidFill>
                  <a:srgbClr val="002060"/>
                </a:solidFill>
              </a:rPr>
              <a:t>, </a:t>
            </a:r>
            <a:r>
              <a:rPr lang="fr-FR" sz="2000" dirty="0" err="1">
                <a:solidFill>
                  <a:srgbClr val="002060"/>
                </a:solidFill>
              </a:rPr>
              <a:t>food</a:t>
            </a:r>
            <a:r>
              <a:rPr lang="fr-FR" sz="2000" dirty="0">
                <a:solidFill>
                  <a:srgbClr val="002060"/>
                </a:solidFill>
              </a:rPr>
              <a:t>, </a:t>
            </a:r>
            <a:r>
              <a:rPr lang="fr-FR" sz="2000" dirty="0" err="1">
                <a:solidFill>
                  <a:srgbClr val="002060"/>
                </a:solidFill>
              </a:rPr>
              <a:t>clothing</a:t>
            </a:r>
            <a:r>
              <a:rPr lang="fr-FR" sz="2000" dirty="0">
                <a:solidFill>
                  <a:srgbClr val="002060"/>
                </a:solidFill>
              </a:rPr>
              <a:t>, and water are </a:t>
            </a:r>
            <a:r>
              <a:rPr lang="fr-FR" sz="2000" dirty="0" err="1">
                <a:solidFill>
                  <a:srgbClr val="002060"/>
                </a:solidFill>
              </a:rPr>
              <a:t>disproportionately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costly</a:t>
            </a:r>
            <a:r>
              <a:rPr lang="fr-FR" sz="2000" dirty="0">
                <a:solidFill>
                  <a:srgbClr val="002060"/>
                </a:solidFill>
              </a:rPr>
              <a:t> and </a:t>
            </a:r>
            <a:r>
              <a:rPr lang="fr-FR" sz="2000" dirty="0" err="1">
                <a:solidFill>
                  <a:srgbClr val="002060"/>
                </a:solidFill>
              </a:rPr>
              <a:t>should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be</a:t>
            </a:r>
            <a:r>
              <a:rPr lang="fr-FR" sz="2000" dirty="0">
                <a:solidFill>
                  <a:srgbClr val="002060"/>
                </a:solidFill>
              </a:rPr>
              <a:t> more </a:t>
            </a:r>
            <a:r>
              <a:rPr lang="fr-FR" sz="2000" dirty="0" err="1">
                <a:solidFill>
                  <a:srgbClr val="002060"/>
                </a:solidFill>
              </a:rPr>
              <a:t>aligned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with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other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regions</a:t>
            </a:r>
            <a:r>
              <a:rPr lang="fr-FR" sz="2000" dirty="0">
                <a:solidFill>
                  <a:srgbClr val="002060"/>
                </a:solidFill>
              </a:rPr>
              <a:t>. In areas </a:t>
            </a:r>
            <a:r>
              <a:rPr lang="fr-FR" sz="2000" dirty="0" err="1">
                <a:solidFill>
                  <a:srgbClr val="002060"/>
                </a:solidFill>
              </a:rPr>
              <a:t>where</a:t>
            </a:r>
            <a:r>
              <a:rPr lang="fr-FR" sz="2000" dirty="0">
                <a:solidFill>
                  <a:srgbClr val="002060"/>
                </a:solidFill>
              </a:rPr>
              <a:t> the </a:t>
            </a:r>
            <a:r>
              <a:rPr lang="fr-FR" sz="2000" dirty="0" err="1">
                <a:solidFill>
                  <a:srgbClr val="002060"/>
                </a:solidFill>
              </a:rPr>
              <a:t>average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salary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is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low</a:t>
            </a:r>
            <a:r>
              <a:rPr lang="fr-FR" sz="2000" dirty="0">
                <a:solidFill>
                  <a:srgbClr val="002060"/>
                </a:solidFill>
              </a:rPr>
              <a:t> but the </a:t>
            </a:r>
            <a:r>
              <a:rPr lang="fr-FR" sz="2000" dirty="0" err="1">
                <a:solidFill>
                  <a:srgbClr val="002060"/>
                </a:solidFill>
              </a:rPr>
              <a:t>cost</a:t>
            </a:r>
            <a:r>
              <a:rPr lang="fr-FR" sz="2000" dirty="0">
                <a:solidFill>
                  <a:srgbClr val="002060"/>
                </a:solidFill>
              </a:rPr>
              <a:t> of </a:t>
            </a:r>
            <a:r>
              <a:rPr lang="fr-FR" sz="2000" dirty="0" err="1">
                <a:solidFill>
                  <a:srgbClr val="002060"/>
                </a:solidFill>
              </a:rPr>
              <a:t>necessities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is</a:t>
            </a:r>
            <a:r>
              <a:rPr lang="fr-FR" sz="2000" dirty="0">
                <a:solidFill>
                  <a:srgbClr val="002060"/>
                </a:solidFill>
              </a:rPr>
              <a:t> high, </a:t>
            </a:r>
            <a:r>
              <a:rPr lang="fr-FR" sz="2000" dirty="0" err="1">
                <a:solidFill>
                  <a:srgbClr val="002060"/>
                </a:solidFill>
              </a:rPr>
              <a:t>there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should</a:t>
            </a: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be</a:t>
            </a:r>
            <a:r>
              <a:rPr lang="fr-FR" sz="2000" dirty="0">
                <a:solidFill>
                  <a:srgbClr val="002060"/>
                </a:solidFill>
              </a:rPr>
              <a:t> an </a:t>
            </a:r>
            <a:r>
              <a:rPr lang="fr-FR" sz="2000" dirty="0" err="1">
                <a:solidFill>
                  <a:srgbClr val="002060"/>
                </a:solidFill>
              </a:rPr>
              <a:t>increase</a:t>
            </a:r>
            <a:r>
              <a:rPr lang="fr-FR" sz="2000" dirty="0">
                <a:solidFill>
                  <a:srgbClr val="002060"/>
                </a:solidFill>
              </a:rPr>
              <a:t> in </a:t>
            </a:r>
            <a:r>
              <a:rPr lang="fr-FR" sz="2000" dirty="0" err="1">
                <a:solidFill>
                  <a:srgbClr val="002060"/>
                </a:solidFill>
              </a:rPr>
              <a:t>wages</a:t>
            </a:r>
            <a:r>
              <a:rPr lang="fr-FR" sz="2000" dirty="0">
                <a:solidFill>
                  <a:srgbClr val="002060"/>
                </a:solidFill>
              </a:rPr>
              <a:t> to </a:t>
            </a:r>
            <a:r>
              <a:rPr lang="fr-FR" sz="2000" dirty="0" err="1">
                <a:solidFill>
                  <a:srgbClr val="002060"/>
                </a:solidFill>
              </a:rPr>
              <a:t>better</a:t>
            </a:r>
            <a:r>
              <a:rPr lang="fr-FR" sz="2000" dirty="0">
                <a:solidFill>
                  <a:srgbClr val="002060"/>
                </a:solidFill>
              </a:rPr>
              <a:t> support the population.</a:t>
            </a:r>
          </a:p>
          <a:p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90B1-E73E-4FF2-94D3-57C21D9E360F}"/>
              </a:ext>
            </a:extLst>
          </p:cNvPr>
          <p:cNvSpPr/>
          <p:nvPr/>
        </p:nvSpPr>
        <p:spPr>
          <a:xfrm>
            <a:off x="2081463" y="974559"/>
            <a:ext cx="6954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6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BCF95-CDDC-45AE-A35D-AE77EF61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Project Description</a:t>
            </a:r>
            <a:br>
              <a:rPr lang="fr-FR" dirty="0">
                <a:solidFill>
                  <a:srgbClr val="002060"/>
                </a:solidFill>
              </a:rPr>
            </a:b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25345-9BED-4642-BEF0-409F1D8269F8}"/>
              </a:ext>
            </a:extLst>
          </p:cNvPr>
          <p:cNvSpPr/>
          <p:nvPr/>
        </p:nvSpPr>
        <p:spPr>
          <a:xfrm>
            <a:off x="818147" y="2201559"/>
            <a:ext cx="110449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The cost of living is a critical metric affecting both individuals and businesses.</a:t>
            </a:r>
          </a:p>
          <a:p>
            <a:endParaRPr lang="en-US" sz="16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Understanding the cost of living across various cities and countries is essential for making informed decisions about relocation, investment, or business expansion.</a:t>
            </a:r>
          </a:p>
          <a:p>
            <a:endParaRPr lang="en-US" sz="16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This project aims to address several key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Which cities and countries have the highest and lowest costs of living?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What are the major cost components contributing to the overall cost of living in a region?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How do factors like average salary, housing costs, and transportation expenses correlate with the cost of living?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Are there trends or patterns in the data that can help individuals and organizations make strategic decisions?</a:t>
            </a:r>
          </a:p>
        </p:txBody>
      </p:sp>
    </p:spTree>
    <p:extLst>
      <p:ext uri="{BB962C8B-B14F-4D97-AF65-F5344CB8AC3E}">
        <p14:creationId xmlns:p14="http://schemas.microsoft.com/office/powerpoint/2010/main" val="78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BCF95-CDDC-45AE-A35D-AE77EF61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2060"/>
                </a:solidFill>
              </a:rPr>
              <a:t>Approach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1D1B7-3B11-43D5-8A7F-8CC9FBCD6DFC}"/>
              </a:ext>
            </a:extLst>
          </p:cNvPr>
          <p:cNvSpPr/>
          <p:nvPr/>
        </p:nvSpPr>
        <p:spPr>
          <a:xfrm>
            <a:off x="527223" y="2529226"/>
            <a:ext cx="115043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First, I </a:t>
            </a:r>
            <a:r>
              <a:rPr lang="fr-FR" dirty="0" err="1">
                <a:solidFill>
                  <a:srgbClr val="002060"/>
                </a:solidFill>
              </a:rPr>
              <a:t>connected</a:t>
            </a:r>
            <a:r>
              <a:rPr lang="fr-FR" dirty="0">
                <a:solidFill>
                  <a:srgbClr val="002060"/>
                </a:solidFill>
              </a:rPr>
              <a:t> to the </a:t>
            </a:r>
            <a:r>
              <a:rPr lang="fr-FR" dirty="0" err="1">
                <a:solidFill>
                  <a:srgbClr val="002060"/>
                </a:solidFill>
              </a:rPr>
              <a:t>provided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dataset</a:t>
            </a:r>
            <a:r>
              <a:rPr lang="fr-FR" dirty="0">
                <a:solidFill>
                  <a:srgbClr val="002060"/>
                </a:solidFill>
              </a:rPr>
              <a:t> (.csv) </a:t>
            </a:r>
            <a:r>
              <a:rPr lang="fr-FR" dirty="0" err="1">
                <a:solidFill>
                  <a:srgbClr val="002060"/>
                </a:solidFill>
              </a:rPr>
              <a:t>using</a:t>
            </a:r>
            <a:r>
              <a:rPr lang="fr-FR" dirty="0">
                <a:solidFill>
                  <a:srgbClr val="002060"/>
                </a:solidFill>
              </a:rPr>
              <a:t> Power BI Desktop and </a:t>
            </a:r>
            <a:r>
              <a:rPr lang="fr-FR" dirty="0" err="1">
                <a:solidFill>
                  <a:srgbClr val="002060"/>
                </a:solidFill>
              </a:rPr>
              <a:t>transformed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it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using</a:t>
            </a:r>
            <a:r>
              <a:rPr lang="fr-FR" dirty="0">
                <a:solidFill>
                  <a:srgbClr val="002060"/>
                </a:solidFill>
              </a:rPr>
              <a:t> Power </a:t>
            </a:r>
            <a:r>
              <a:rPr lang="fr-FR" dirty="0" err="1">
                <a:solidFill>
                  <a:srgbClr val="002060"/>
                </a:solidFill>
              </a:rPr>
              <a:t>Query</a:t>
            </a:r>
            <a:r>
              <a:rPr lang="fr-FR" dirty="0">
                <a:solidFill>
                  <a:srgbClr val="002060"/>
                </a:solidFill>
              </a:rPr>
              <a:t> Editor to </a:t>
            </a:r>
            <a:r>
              <a:rPr lang="fr-FR" dirty="0" err="1">
                <a:solidFill>
                  <a:srgbClr val="002060"/>
                </a:solidFill>
              </a:rPr>
              <a:t>ensure</a:t>
            </a:r>
            <a:r>
              <a:rPr lang="fr-FR" dirty="0">
                <a:solidFill>
                  <a:srgbClr val="002060"/>
                </a:solidFill>
              </a:rPr>
              <a:t> data </a:t>
            </a:r>
            <a:r>
              <a:rPr lang="fr-FR" dirty="0" err="1">
                <a:solidFill>
                  <a:srgbClr val="002060"/>
                </a:solidFill>
              </a:rPr>
              <a:t>quality</a:t>
            </a:r>
            <a:r>
              <a:rPr lang="fr-FR" dirty="0">
                <a:solidFill>
                  <a:srgbClr val="002060"/>
                </a:solidFill>
              </a:rPr>
              <a:t>.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Next, I </a:t>
            </a:r>
            <a:r>
              <a:rPr lang="fr-FR" dirty="0" err="1">
                <a:solidFill>
                  <a:srgbClr val="002060"/>
                </a:solidFill>
              </a:rPr>
              <a:t>conducted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Exploratory</a:t>
            </a:r>
            <a:r>
              <a:rPr lang="fr-FR" dirty="0">
                <a:solidFill>
                  <a:srgbClr val="002060"/>
                </a:solidFill>
              </a:rPr>
              <a:t> Data </a:t>
            </a:r>
            <a:r>
              <a:rPr lang="fr-FR" dirty="0" err="1">
                <a:solidFill>
                  <a:srgbClr val="002060"/>
                </a:solidFill>
              </a:rPr>
              <a:t>Analysis</a:t>
            </a:r>
            <a:r>
              <a:rPr lang="fr-FR" dirty="0">
                <a:solidFill>
                  <a:srgbClr val="002060"/>
                </a:solidFill>
              </a:rPr>
              <a:t> (EDA) to </a:t>
            </a:r>
            <a:r>
              <a:rPr lang="fr-FR" dirty="0" err="1">
                <a:solidFill>
                  <a:srgbClr val="002060"/>
                </a:solidFill>
              </a:rPr>
              <a:t>identify</a:t>
            </a:r>
            <a:r>
              <a:rPr lang="fr-FR" dirty="0">
                <a:solidFill>
                  <a:srgbClr val="002060"/>
                </a:solidFill>
              </a:rPr>
              <a:t> trends, </a:t>
            </a:r>
            <a:r>
              <a:rPr lang="fr-FR" dirty="0" err="1">
                <a:solidFill>
                  <a:srgbClr val="002060"/>
                </a:solidFill>
              </a:rPr>
              <a:t>outliers</a:t>
            </a:r>
            <a:r>
              <a:rPr lang="fr-FR" dirty="0">
                <a:solidFill>
                  <a:srgbClr val="002060"/>
                </a:solidFill>
              </a:rPr>
              <a:t>, and </a:t>
            </a:r>
            <a:r>
              <a:rPr lang="fr-FR" dirty="0" err="1">
                <a:solidFill>
                  <a:srgbClr val="002060"/>
                </a:solidFill>
              </a:rPr>
              <a:t>relationships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among</a:t>
            </a:r>
            <a:r>
              <a:rPr lang="fr-FR" dirty="0">
                <a:solidFill>
                  <a:srgbClr val="002060"/>
                </a:solidFill>
              </a:rPr>
              <a:t> variables.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After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completing</a:t>
            </a:r>
            <a:r>
              <a:rPr lang="fr-FR" dirty="0">
                <a:solidFill>
                  <a:srgbClr val="002060"/>
                </a:solidFill>
              </a:rPr>
              <a:t> the </a:t>
            </a:r>
            <a:r>
              <a:rPr lang="fr-FR" dirty="0" err="1">
                <a:solidFill>
                  <a:srgbClr val="002060"/>
                </a:solidFill>
              </a:rPr>
              <a:t>necessary</a:t>
            </a:r>
            <a:r>
              <a:rPr lang="fr-FR" dirty="0">
                <a:solidFill>
                  <a:srgbClr val="002060"/>
                </a:solidFill>
              </a:rPr>
              <a:t> data transformations, I </a:t>
            </a:r>
            <a:r>
              <a:rPr lang="fr-FR" dirty="0" err="1">
                <a:solidFill>
                  <a:srgbClr val="002060"/>
                </a:solidFill>
              </a:rPr>
              <a:t>returned</a:t>
            </a:r>
            <a:r>
              <a:rPr lang="fr-FR" dirty="0">
                <a:solidFill>
                  <a:srgbClr val="002060"/>
                </a:solidFill>
              </a:rPr>
              <a:t> to Power BI Desktop to </a:t>
            </a:r>
            <a:r>
              <a:rPr lang="fr-FR" dirty="0" err="1">
                <a:solidFill>
                  <a:srgbClr val="002060"/>
                </a:solidFill>
              </a:rPr>
              <a:t>proceed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further</a:t>
            </a:r>
            <a:endParaRPr lang="fr-FR" dirty="0">
              <a:solidFill>
                <a:srgbClr val="002060"/>
              </a:solidFill>
            </a:endParaRP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Then</a:t>
            </a:r>
            <a:r>
              <a:rPr lang="fr-FR" dirty="0">
                <a:solidFill>
                  <a:srgbClr val="002060"/>
                </a:solidFill>
              </a:rPr>
              <a:t>, I </a:t>
            </a:r>
            <a:r>
              <a:rPr lang="fr-FR" dirty="0" err="1">
                <a:solidFill>
                  <a:srgbClr val="002060"/>
                </a:solidFill>
              </a:rPr>
              <a:t>utilized</a:t>
            </a:r>
            <a:r>
              <a:rPr lang="fr-FR" dirty="0">
                <a:solidFill>
                  <a:srgbClr val="002060"/>
                </a:solidFill>
              </a:rPr>
              <a:t> the Table, Report, and Model </a:t>
            </a:r>
            <a:r>
              <a:rPr lang="fr-FR" dirty="0" err="1">
                <a:solidFill>
                  <a:srgbClr val="002060"/>
                </a:solidFill>
              </a:rPr>
              <a:t>views</a:t>
            </a:r>
            <a:r>
              <a:rPr lang="fr-FR" dirty="0">
                <a:solidFill>
                  <a:srgbClr val="002060"/>
                </a:solidFill>
              </a:rPr>
              <a:t> to </a:t>
            </a:r>
            <a:r>
              <a:rPr lang="fr-FR" dirty="0" err="1">
                <a:solidFill>
                  <a:srgbClr val="002060"/>
                </a:solidFill>
              </a:rPr>
              <a:t>add</a:t>
            </a:r>
            <a:r>
              <a:rPr lang="fr-FR" dirty="0">
                <a:solidFill>
                  <a:srgbClr val="002060"/>
                </a:solidFill>
              </a:rPr>
              <a:t> new </a:t>
            </a:r>
            <a:r>
              <a:rPr lang="fr-FR" dirty="0" err="1">
                <a:solidFill>
                  <a:srgbClr val="002060"/>
                </a:solidFill>
              </a:rPr>
              <a:t>columns</a:t>
            </a:r>
            <a:r>
              <a:rPr lang="fr-FR" dirty="0">
                <a:solidFill>
                  <a:srgbClr val="002060"/>
                </a:solidFill>
              </a:rPr>
              <a:t>, </a:t>
            </a:r>
            <a:r>
              <a:rPr lang="fr-FR" dirty="0" err="1">
                <a:solidFill>
                  <a:srgbClr val="002060"/>
                </a:solidFill>
              </a:rPr>
              <a:t>create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measures</a:t>
            </a:r>
            <a:r>
              <a:rPr lang="fr-FR" dirty="0">
                <a:solidFill>
                  <a:srgbClr val="002060"/>
                </a:solidFill>
              </a:rPr>
              <a:t>, set key </a:t>
            </a:r>
            <a:r>
              <a:rPr lang="fr-FR" dirty="0" err="1">
                <a:solidFill>
                  <a:srgbClr val="002060"/>
                </a:solidFill>
              </a:rPr>
              <a:t>columns</a:t>
            </a:r>
            <a:r>
              <a:rPr lang="fr-FR" dirty="0">
                <a:solidFill>
                  <a:srgbClr val="002060"/>
                </a:solidFill>
              </a:rPr>
              <a:t>, and </a:t>
            </a:r>
            <a:r>
              <a:rPr lang="fr-FR" dirty="0" err="1">
                <a:solidFill>
                  <a:srgbClr val="002060"/>
                </a:solidFill>
              </a:rPr>
              <a:t>create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hierarchies</a:t>
            </a:r>
            <a:r>
              <a:rPr lang="fr-FR" dirty="0">
                <a:solidFill>
                  <a:srgbClr val="002060"/>
                </a:solidFill>
              </a:rPr>
              <a:t>.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Finally</a:t>
            </a:r>
            <a:r>
              <a:rPr lang="fr-FR" dirty="0">
                <a:solidFill>
                  <a:srgbClr val="002060"/>
                </a:solidFill>
              </a:rPr>
              <a:t>, I </a:t>
            </a:r>
            <a:r>
              <a:rPr lang="fr-FR" dirty="0" err="1">
                <a:solidFill>
                  <a:srgbClr val="002060"/>
                </a:solidFill>
              </a:rPr>
              <a:t>visualized</a:t>
            </a:r>
            <a:r>
              <a:rPr lang="fr-FR" dirty="0">
                <a:solidFill>
                  <a:srgbClr val="002060"/>
                </a:solidFill>
              </a:rPr>
              <a:t> the </a:t>
            </a:r>
            <a:r>
              <a:rPr lang="fr-FR" dirty="0" err="1">
                <a:solidFill>
                  <a:srgbClr val="002060"/>
                </a:solidFill>
              </a:rPr>
              <a:t>cost</a:t>
            </a:r>
            <a:r>
              <a:rPr lang="fr-FR" dirty="0">
                <a:solidFill>
                  <a:srgbClr val="002060"/>
                </a:solidFill>
              </a:rPr>
              <a:t> of living data </a:t>
            </a:r>
            <a:r>
              <a:rPr lang="fr-FR" dirty="0" err="1">
                <a:solidFill>
                  <a:srgbClr val="002060"/>
                </a:solidFill>
              </a:rPr>
              <a:t>using</a:t>
            </a:r>
            <a:r>
              <a:rPr lang="fr-FR" dirty="0">
                <a:solidFill>
                  <a:srgbClr val="002060"/>
                </a:solidFill>
              </a:rPr>
              <a:t> Power </a:t>
            </a:r>
            <a:r>
              <a:rPr lang="fr-FR" dirty="0" err="1">
                <a:solidFill>
                  <a:srgbClr val="002060"/>
                </a:solidFill>
              </a:rPr>
              <a:t>BI's</a:t>
            </a:r>
            <a:r>
              <a:rPr lang="fr-FR" dirty="0">
                <a:solidFill>
                  <a:srgbClr val="002060"/>
                </a:solidFill>
              </a:rPr>
              <a:t> interactive </a:t>
            </a:r>
            <a:r>
              <a:rPr lang="fr-FR" dirty="0" err="1">
                <a:solidFill>
                  <a:srgbClr val="002060"/>
                </a:solidFill>
              </a:rPr>
              <a:t>features</a:t>
            </a:r>
            <a:r>
              <a:rPr lang="fr-FR" dirty="0">
                <a:solidFill>
                  <a:srgbClr val="002060"/>
                </a:solidFill>
              </a:rPr>
              <a:t> to </a:t>
            </a:r>
            <a:r>
              <a:rPr lang="fr-FR" dirty="0" err="1">
                <a:solidFill>
                  <a:srgbClr val="002060"/>
                </a:solidFill>
              </a:rPr>
              <a:t>derive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meaningful</a:t>
            </a:r>
            <a:r>
              <a:rPr lang="fr-FR" dirty="0">
                <a:solidFill>
                  <a:srgbClr val="002060"/>
                </a:solidFill>
              </a:rPr>
              <a:t> conclusions.</a:t>
            </a:r>
          </a:p>
        </p:txBody>
      </p:sp>
    </p:spTree>
    <p:extLst>
      <p:ext uri="{BB962C8B-B14F-4D97-AF65-F5344CB8AC3E}">
        <p14:creationId xmlns:p14="http://schemas.microsoft.com/office/powerpoint/2010/main" val="67976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73CB6-CA75-4ED9-A372-DB259F18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2060"/>
                </a:solidFill>
              </a:rPr>
              <a:t> </a:t>
            </a:r>
            <a:br>
              <a:rPr lang="fr-FR" dirty="0">
                <a:solidFill>
                  <a:srgbClr val="002060"/>
                </a:solidFill>
              </a:rPr>
            </a:br>
            <a:r>
              <a:rPr lang="fr-FR" dirty="0">
                <a:solidFill>
                  <a:srgbClr val="002060"/>
                </a:solidFill>
              </a:rPr>
              <a:t>  </a:t>
            </a:r>
            <a:r>
              <a:rPr lang="fr-FR" dirty="0" err="1">
                <a:solidFill>
                  <a:srgbClr val="002060"/>
                </a:solidFill>
              </a:rPr>
              <a:t>Dataset</a:t>
            </a:r>
            <a:r>
              <a:rPr lang="fr-FR" dirty="0">
                <a:solidFill>
                  <a:srgbClr val="002060"/>
                </a:solidFill>
              </a:rPr>
              <a:t> Description :</a:t>
            </a:r>
            <a:br>
              <a:rPr lang="fr-FR" dirty="0">
                <a:solidFill>
                  <a:srgbClr val="002060"/>
                </a:solidFill>
              </a:rPr>
            </a:br>
            <a:br>
              <a:rPr lang="fr-FR" dirty="0">
                <a:solidFill>
                  <a:srgbClr val="002060"/>
                </a:solidFill>
              </a:rPr>
            </a:b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17CFB-4664-4491-87A5-F289EC54A3C8}"/>
              </a:ext>
            </a:extLst>
          </p:cNvPr>
          <p:cNvSpPr/>
          <p:nvPr/>
        </p:nvSpPr>
        <p:spPr>
          <a:xfrm>
            <a:off x="613611" y="1961147"/>
            <a:ext cx="94688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■ The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utilized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sourced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Numbeo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a collaborative online</a:t>
            </a:r>
          </a:p>
          <a:p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that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provides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of living information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worldwide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endParaRPr lang="fr-FR" sz="16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■ It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contains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56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columns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including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information about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cities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countries, and a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wide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array</a:t>
            </a:r>
            <a:endParaRPr lang="fr-FR" sz="16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cost-related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variables,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ranging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grocery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prices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to real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estate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costs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endParaRPr lang="fr-FR" sz="16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■ The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consists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of the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following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variables:</a:t>
            </a: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• City: Name of the city.</a:t>
            </a: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• Country: Name of the country.</a:t>
            </a: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• x1 – x55: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cost-related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variables.</a:t>
            </a:r>
          </a:p>
          <a:p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data_quality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: A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variable (0 or 1)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indicating</a:t>
            </a:r>
            <a:r>
              <a:rPr lang="fr-FR" sz="16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data </a:t>
            </a:r>
            <a:r>
              <a:rPr lang="fr-FR" sz="16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quality</a:t>
            </a:r>
            <a:endParaRPr lang="fr-FR" sz="16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250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58956-8E25-4DCF-9EFA-CF48F9FD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2060"/>
                </a:solidFill>
              </a:rPr>
              <a:t>Overview</a:t>
            </a:r>
            <a:r>
              <a:rPr lang="fr-FR" dirty="0">
                <a:solidFill>
                  <a:srgbClr val="002060"/>
                </a:solidFill>
              </a:rPr>
              <a:t> of the </a:t>
            </a:r>
            <a:r>
              <a:rPr lang="fr-FR" dirty="0" err="1">
                <a:solidFill>
                  <a:srgbClr val="002060"/>
                </a:solidFill>
              </a:rPr>
              <a:t>Dataset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122E30-A1DE-4E57-B8A5-11D9F011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2" y="1919173"/>
            <a:ext cx="9603275" cy="4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F656BD2-8CEE-4B3F-8FEE-105A1B9B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552075"/>
            <a:ext cx="11598442" cy="50428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DEBA5F-449E-4A04-8D71-2862E48ED639}"/>
              </a:ext>
            </a:extLst>
          </p:cNvPr>
          <p:cNvSpPr/>
          <p:nvPr/>
        </p:nvSpPr>
        <p:spPr>
          <a:xfrm>
            <a:off x="954505" y="422793"/>
            <a:ext cx="879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What are the cities and countries with the highest and lowest costs of living?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26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36007BF-1EA7-463A-89F8-0ADB982E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5" y="4609644"/>
            <a:ext cx="9778859" cy="3905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2AD7405-E0E0-4FFC-8375-D45619F7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8" y="5230470"/>
            <a:ext cx="9877925" cy="5715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D6C7C94-05F7-4472-9CC5-3376F860F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45" y="1594756"/>
            <a:ext cx="9778859" cy="1914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EEAB83-E414-4589-BC16-9105C253E61A}"/>
              </a:ext>
            </a:extLst>
          </p:cNvPr>
          <p:cNvSpPr/>
          <p:nvPr/>
        </p:nvSpPr>
        <p:spPr>
          <a:xfrm>
            <a:off x="102229" y="550390"/>
            <a:ext cx="11987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In the </a:t>
            </a:r>
            <a:r>
              <a:rPr lang="fr-FR" dirty="0" err="1"/>
              <a:t>measurement</a:t>
            </a:r>
            <a:r>
              <a:rPr lang="fr-FR" dirty="0"/>
              <a:t> script, coefficients are </a:t>
            </a:r>
            <a:r>
              <a:rPr lang="fr-FR" dirty="0" err="1"/>
              <a:t>applied</a:t>
            </a:r>
            <a:r>
              <a:rPr lang="fr-FR" dirty="0"/>
              <a:t> to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variables (x1, x2, ..., x53) to </a:t>
            </a:r>
            <a:r>
              <a:rPr lang="fr-FR" dirty="0" err="1"/>
              <a:t>calculate</a:t>
            </a:r>
            <a:r>
              <a:rPr lang="fr-FR" dirty="0"/>
              <a:t> a </a:t>
            </a:r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sum</a:t>
            </a:r>
            <a:r>
              <a:rPr lang="fr-FR" dirty="0"/>
              <a:t>. This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reflect</a:t>
            </a:r>
            <a:r>
              <a:rPr lang="fr-FR" dirty="0"/>
              <a:t> the relative importance of </a:t>
            </a:r>
            <a:r>
              <a:rPr lang="fr-FR" dirty="0" err="1"/>
              <a:t>each</a:t>
            </a:r>
            <a:r>
              <a:rPr lang="fr-FR" dirty="0"/>
              <a:t> component in the </a:t>
            </a:r>
            <a:r>
              <a:rPr lang="fr-FR" dirty="0" err="1"/>
              <a:t>calculation</a:t>
            </a:r>
            <a:r>
              <a:rPr lang="fr-FR" dirty="0"/>
              <a:t> of the total </a:t>
            </a:r>
            <a:r>
              <a:rPr lang="fr-FR" dirty="0" err="1"/>
              <a:t>cost</a:t>
            </a:r>
            <a:r>
              <a:rPr lang="fr-FR" dirty="0"/>
              <a:t> of living.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2756D-AE74-44AD-87B6-76502D59D83D}"/>
              </a:ext>
            </a:extLst>
          </p:cNvPr>
          <p:cNvSpPr/>
          <p:nvPr/>
        </p:nvSpPr>
        <p:spPr>
          <a:xfrm>
            <a:off x="102229" y="3878708"/>
            <a:ext cx="9282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To select the first 10 values and the </a:t>
            </a:r>
            <a:r>
              <a:rPr lang="fr-FR" dirty="0" err="1"/>
              <a:t>lower</a:t>
            </a:r>
            <a:r>
              <a:rPr lang="fr-FR" dirty="0"/>
              <a:t> values, I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2 </a:t>
            </a:r>
            <a:r>
              <a:rPr lang="fr-FR" dirty="0" err="1"/>
              <a:t>measures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2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87C744A-1DDF-4625-B8E9-C7FF1D6F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59169"/>
            <a:ext cx="11490158" cy="4499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63A7D7-B428-4AD0-BB25-AAB21BDE20A8}"/>
              </a:ext>
            </a:extLst>
          </p:cNvPr>
          <p:cNvSpPr/>
          <p:nvPr/>
        </p:nvSpPr>
        <p:spPr>
          <a:xfrm>
            <a:off x="1666372" y="952182"/>
            <a:ext cx="9595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What are the major cost components contributing to the overall cost of living in a region?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7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C27D08C-FB65-45EB-9C53-991F8B04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7" y="4753514"/>
            <a:ext cx="7114942" cy="14289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A49283D-F891-4E8B-82CD-CB186B28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05" y="4393725"/>
            <a:ext cx="7114943" cy="4096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D70FBBC-A1C6-4E1B-8D65-61D41D35A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06" y="3841198"/>
            <a:ext cx="7114944" cy="552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5F0827-DA87-488D-A68B-A95F4376E675}"/>
              </a:ext>
            </a:extLst>
          </p:cNvPr>
          <p:cNvSpPr/>
          <p:nvPr/>
        </p:nvSpPr>
        <p:spPr>
          <a:xfrm>
            <a:off x="46612" y="3789810"/>
            <a:ext cx="356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DAX Script for </a:t>
            </a:r>
            <a:r>
              <a:rPr lang="fr-FR" dirty="0" err="1"/>
              <a:t>AvgHousingCost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8434B-95B6-4A7B-AD18-62509CEB7769}"/>
              </a:ext>
            </a:extLst>
          </p:cNvPr>
          <p:cNvSpPr/>
          <p:nvPr/>
        </p:nvSpPr>
        <p:spPr>
          <a:xfrm>
            <a:off x="-136358" y="11103"/>
            <a:ext cx="124647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Representation</a:t>
            </a:r>
            <a:r>
              <a:rPr lang="fr-FR" dirty="0"/>
              <a:t> of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:</a:t>
            </a:r>
          </a:p>
          <a:p>
            <a:r>
              <a:rPr lang="fr-FR" dirty="0"/>
              <a:t>x48: </a:t>
            </a:r>
            <a:r>
              <a:rPr lang="fr-FR" dirty="0" err="1"/>
              <a:t>Cost</a:t>
            </a:r>
            <a:r>
              <a:rPr lang="fr-FR" dirty="0"/>
              <a:t> of a one-</a:t>
            </a:r>
            <a:r>
              <a:rPr lang="fr-FR" dirty="0" err="1"/>
              <a:t>bedroom</a:t>
            </a:r>
            <a:r>
              <a:rPr lang="fr-FR" dirty="0"/>
              <a:t> </a:t>
            </a:r>
            <a:r>
              <a:rPr lang="fr-FR" dirty="0" err="1"/>
              <a:t>apartment</a:t>
            </a:r>
            <a:r>
              <a:rPr lang="fr-FR" dirty="0"/>
              <a:t> in the city center.</a:t>
            </a:r>
          </a:p>
          <a:p>
            <a:r>
              <a:rPr lang="fr-FR" dirty="0"/>
              <a:t>x49: </a:t>
            </a:r>
            <a:r>
              <a:rPr lang="fr-FR" dirty="0" err="1"/>
              <a:t>Cost</a:t>
            </a:r>
            <a:r>
              <a:rPr lang="fr-FR" dirty="0"/>
              <a:t> of a one-</a:t>
            </a:r>
            <a:r>
              <a:rPr lang="fr-FR" dirty="0" err="1"/>
              <a:t>bedroom</a:t>
            </a:r>
            <a:r>
              <a:rPr lang="fr-FR" dirty="0"/>
              <a:t> </a:t>
            </a:r>
            <a:r>
              <a:rPr lang="fr-FR" dirty="0" err="1"/>
              <a:t>apartment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the city center.</a:t>
            </a:r>
          </a:p>
          <a:p>
            <a:r>
              <a:rPr lang="fr-FR" dirty="0"/>
              <a:t>x50: </a:t>
            </a:r>
            <a:r>
              <a:rPr lang="fr-FR" dirty="0" err="1"/>
              <a:t>Cost</a:t>
            </a:r>
            <a:r>
              <a:rPr lang="fr-FR" dirty="0"/>
              <a:t> of a </a:t>
            </a:r>
            <a:r>
              <a:rPr lang="fr-FR" dirty="0" err="1"/>
              <a:t>three-bedroom</a:t>
            </a:r>
            <a:r>
              <a:rPr lang="fr-FR" dirty="0"/>
              <a:t> </a:t>
            </a:r>
            <a:r>
              <a:rPr lang="fr-FR" dirty="0" err="1"/>
              <a:t>apartment</a:t>
            </a:r>
            <a:r>
              <a:rPr lang="fr-FR" dirty="0"/>
              <a:t> in the city center.</a:t>
            </a:r>
          </a:p>
          <a:p>
            <a:r>
              <a:rPr lang="fr-FR" dirty="0"/>
              <a:t>x51: </a:t>
            </a:r>
            <a:r>
              <a:rPr lang="fr-FR" dirty="0" err="1"/>
              <a:t>Cost</a:t>
            </a:r>
            <a:r>
              <a:rPr lang="fr-FR" dirty="0"/>
              <a:t> of a </a:t>
            </a:r>
            <a:r>
              <a:rPr lang="fr-FR" dirty="0" err="1"/>
              <a:t>three-bedroom</a:t>
            </a:r>
            <a:r>
              <a:rPr lang="fr-FR" dirty="0"/>
              <a:t> </a:t>
            </a:r>
            <a:r>
              <a:rPr lang="fr-FR" dirty="0" err="1"/>
              <a:t>apartment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the city center.</a:t>
            </a:r>
          </a:p>
          <a:p>
            <a:r>
              <a:rPr lang="fr-FR" dirty="0"/>
              <a:t>In the </a:t>
            </a:r>
            <a:r>
              <a:rPr lang="fr-FR" dirty="0" err="1"/>
              <a:t>AvgHousingCost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, the variables </a:t>
            </a:r>
          </a:p>
          <a:p>
            <a:r>
              <a:rPr lang="fr-FR" dirty="0"/>
              <a:t>x48,x49,x50,x51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. </a:t>
            </a:r>
            <a:r>
              <a:rPr lang="fr-FR" dirty="0" err="1"/>
              <a:t>Here’s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variables are </a:t>
            </a:r>
            <a:r>
              <a:rPr lang="fr-FR" dirty="0" err="1"/>
              <a:t>arranged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in the </a:t>
            </a:r>
            <a:r>
              <a:rPr lang="fr-FR" dirty="0" err="1"/>
              <a:t>measure</a:t>
            </a:r>
            <a:r>
              <a:rPr lang="fr-FR" dirty="0"/>
              <a:t>:</a:t>
            </a:r>
          </a:p>
          <a:p>
            <a:r>
              <a:rPr lang="fr-FR" dirty="0" err="1"/>
              <a:t>These</a:t>
            </a:r>
            <a:r>
              <a:rPr lang="fr-FR" dirty="0"/>
              <a:t> four variables cover the </a:t>
            </a:r>
            <a:r>
              <a:rPr lang="fr-FR" dirty="0" err="1"/>
              <a:t>primary</a:t>
            </a:r>
            <a:r>
              <a:rPr lang="fr-FR" dirty="0"/>
              <a:t> types of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an </a:t>
            </a:r>
            <a:r>
              <a:rPr lang="fr-FR" dirty="0" err="1"/>
              <a:t>individual</a:t>
            </a:r>
            <a:r>
              <a:rPr lang="fr-FR" dirty="0"/>
              <a:t> or </a:t>
            </a:r>
            <a:r>
              <a:rPr lang="fr-FR" dirty="0" err="1"/>
              <a:t>family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look for, </a:t>
            </a:r>
            <a:r>
              <a:rPr lang="fr-FR" dirty="0" err="1"/>
              <a:t>both</a:t>
            </a:r>
            <a:r>
              <a:rPr lang="fr-FR" dirty="0"/>
              <a:t> in the city center and in the </a:t>
            </a:r>
            <a:r>
              <a:rPr lang="fr-FR" dirty="0" err="1"/>
              <a:t>suburbs</a:t>
            </a:r>
            <a:r>
              <a:rPr lang="fr-FR" dirty="0"/>
              <a:t>, and for </a:t>
            </a:r>
            <a:r>
              <a:rPr lang="fr-FR" dirty="0" err="1"/>
              <a:t>different</a:t>
            </a:r>
            <a:r>
              <a:rPr lang="fr-FR" dirty="0"/>
              <a:t> sizes of </a:t>
            </a:r>
            <a:r>
              <a:rPr lang="fr-FR" dirty="0" err="1"/>
              <a:t>apartments</a:t>
            </a:r>
            <a:r>
              <a:rPr lang="fr-FR" dirty="0"/>
              <a:t>.</a:t>
            </a:r>
          </a:p>
          <a:p>
            <a:r>
              <a:rPr lang="fr-FR" dirty="0" err="1"/>
              <a:t>Averaging</a:t>
            </a:r>
            <a:r>
              <a:rPr lang="fr-FR" dirty="0"/>
              <a:t> the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Costs</a:t>
            </a:r>
            <a:endParaRPr lang="fr-FR" dirty="0"/>
          </a:p>
          <a:p>
            <a:r>
              <a:rPr lang="fr-FR" dirty="0" err="1"/>
              <a:t>Calculating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these</a:t>
            </a:r>
            <a:r>
              <a:rPr lang="fr-FR" dirty="0"/>
              <a:t> variables </a:t>
            </a:r>
            <a:r>
              <a:rPr lang="fr-FR" dirty="0" err="1"/>
              <a:t>provides</a:t>
            </a:r>
            <a:r>
              <a:rPr lang="fr-FR" dirty="0"/>
              <a:t> a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of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in a </a:t>
            </a:r>
            <a:r>
              <a:rPr lang="fr-FR" dirty="0" err="1"/>
              <a:t>region</a:t>
            </a:r>
            <a:r>
              <a:rPr lang="fr-FR" dirty="0"/>
              <a:t>, </a:t>
            </a:r>
            <a:r>
              <a:rPr lang="fr-FR" dirty="0" err="1"/>
              <a:t>taking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the possible variations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housing</a:t>
            </a:r>
            <a:r>
              <a:rPr lang="fr-FR" dirty="0"/>
              <a:t> and </a:t>
            </a:r>
            <a:r>
              <a:rPr lang="fr-FR" dirty="0" err="1"/>
              <a:t>their</a:t>
            </a:r>
            <a:r>
              <a:rPr lang="fr-FR" dirty="0"/>
              <a:t> locations. This </a:t>
            </a:r>
            <a:r>
              <a:rPr lang="fr-FR" dirty="0" err="1"/>
              <a:t>offers</a:t>
            </a:r>
            <a:r>
              <a:rPr lang="fr-FR" dirty="0"/>
              <a:t> a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broader</a:t>
            </a:r>
            <a:r>
              <a:rPr lang="fr-FR" dirty="0"/>
              <a:t> </a:t>
            </a:r>
            <a:r>
              <a:rPr lang="fr-FR" dirty="0" err="1"/>
              <a:t>comparisons</a:t>
            </a:r>
            <a:r>
              <a:rPr lang="fr-FR" dirty="0"/>
              <a:t> and analyses.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5962D-0BFB-468C-94B1-643F48A9BF7C}"/>
              </a:ext>
            </a:extLst>
          </p:cNvPr>
          <p:cNvSpPr/>
          <p:nvPr/>
        </p:nvSpPr>
        <p:spPr>
          <a:xfrm>
            <a:off x="38366" y="4854442"/>
            <a:ext cx="344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DAX Script for </a:t>
            </a:r>
            <a:r>
              <a:rPr lang="fr-FR" dirty="0" err="1"/>
              <a:t>AvgTransportCost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1F80F-703A-4589-BEF6-C95033DBC3DA}"/>
              </a:ext>
            </a:extLst>
          </p:cNvPr>
          <p:cNvSpPr/>
          <p:nvPr/>
        </p:nvSpPr>
        <p:spPr>
          <a:xfrm>
            <a:off x="61271" y="4322126"/>
            <a:ext cx="3605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DAX Script for </a:t>
            </a:r>
            <a:r>
              <a:rPr lang="fr-FR" dirty="0" err="1"/>
              <a:t>AvgSalary</a:t>
            </a:r>
            <a:r>
              <a:rPr lang="fr-FR" dirty="0"/>
              <a:t>         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4867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3452</TotalTime>
  <Words>890</Words>
  <Application>Microsoft Office PowerPoint</Application>
  <PresentationFormat>Grand écran</PresentationFormat>
  <Paragraphs>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Galerie</vt:lpstr>
      <vt:lpstr>2</vt:lpstr>
      <vt:lpstr>Project Description </vt:lpstr>
      <vt:lpstr>Approach</vt:lpstr>
      <vt:lpstr>    Dataset Description :  </vt:lpstr>
      <vt:lpstr>Overview of the 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NOURHENE HAMMAMI</dc:creator>
  <cp:lastModifiedBy>NOURHENE HAMMAMI</cp:lastModifiedBy>
  <cp:revision>22</cp:revision>
  <dcterms:created xsi:type="dcterms:W3CDTF">2024-05-30T22:46:39Z</dcterms:created>
  <dcterms:modified xsi:type="dcterms:W3CDTF">2024-06-02T18:31:15Z</dcterms:modified>
</cp:coreProperties>
</file>