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57" r:id="rId2"/>
    <p:sldId id="404" r:id="rId3"/>
    <p:sldId id="502" r:id="rId4"/>
    <p:sldId id="503" r:id="rId5"/>
    <p:sldId id="504" r:id="rId6"/>
    <p:sldId id="509" r:id="rId7"/>
    <p:sldId id="510" r:id="rId8"/>
    <p:sldId id="508" r:id="rId9"/>
    <p:sldId id="511" r:id="rId10"/>
    <p:sldId id="505" r:id="rId11"/>
    <p:sldId id="512" r:id="rId12"/>
    <p:sldId id="506" r:id="rId13"/>
    <p:sldId id="507" r:id="rId14"/>
    <p:sldId id="355" r:id="rId15"/>
    <p:sldId id="500" r:id="rId16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502"/>
            <p14:sldId id="503"/>
            <p14:sldId id="504"/>
            <p14:sldId id="509"/>
            <p14:sldId id="510"/>
            <p14:sldId id="508"/>
            <p14:sldId id="511"/>
            <p14:sldId id="505"/>
            <p14:sldId id="512"/>
            <p14:sldId id="506"/>
            <p14:sldId id="507"/>
            <p14:sldId id="355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٣٧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الْخَاتِمَةُ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التَّوَابِعِ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الْعَطْفُ بِالْحَرْفِ</a:t>
            </a: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الثَّانِيْ فِي النَّعْتِ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وَاعْلَمْ أَنَّ المَعْطُوفَ فِي حُكْمِ المَعْطُوفِ عَلَيهِ، </a:t>
            </a:r>
          </a:p>
          <a:p>
            <a:pPr rtl="1"/>
            <a:r>
              <a:rPr lang="ur-PK" dirty="0"/>
              <a:t>أَعْنِيْ إذا كَانَ الأوَّلُ صِفَةً لِشَيْءٍ أَوْ خَبَرًا لِأَمْرٍ أَوْ صِلَةً أوْ حالًا</a:t>
            </a:r>
          </a:p>
          <a:p>
            <a:pPr rtl="1"/>
            <a:r>
              <a:rPr lang="ur-PK" dirty="0"/>
              <a:t>فالثَّاني كَذلِك أَيْضًا، </a:t>
            </a:r>
          </a:p>
        </p:txBody>
      </p:sp>
    </p:spTree>
    <p:extLst>
      <p:ext uri="{BB962C8B-B14F-4D97-AF65-F5344CB8AC3E}">
        <p14:creationId xmlns:p14="http://schemas.microsoft.com/office/powerpoint/2010/main" val="412256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الثَّانِيْ فِي النَّعْتِ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2016695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ووَالضَابِطَةُ فِيهِ أنَّهُ حَيْثُ جَازَ أنْ يُقَامَ المَعْطُوفُ مَقَامَ المَعْطُوفِ عَلَيْهِ جَازَ العَطْفُ، وَحَيثُ لَا فَلَا.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11F57-21E0-49C9-ADA4-50B7DF6FC426}"/>
              </a:ext>
            </a:extLst>
          </p:cNvPr>
          <p:cNvSpPr txBox="1"/>
          <p:nvPr/>
        </p:nvSpPr>
        <p:spPr>
          <a:xfrm>
            <a:off x="5093865" y="2688226"/>
            <a:ext cx="3573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sz="2800" dirty="0">
                <a:solidFill>
                  <a:schemeClr val="accent6"/>
                </a:solidFill>
              </a:rPr>
              <a:t>ما زيد قائما ولا ذاهبٌ عمرو</a:t>
            </a:r>
            <a:endParaRPr lang="en-GB" sz="28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CCD8-867A-4F3E-A837-B19489616991}"/>
              </a:ext>
            </a:extLst>
          </p:cNvPr>
          <p:cNvSpPr txBox="1"/>
          <p:nvPr/>
        </p:nvSpPr>
        <p:spPr>
          <a:xfrm>
            <a:off x="5148064" y="3211446"/>
            <a:ext cx="3573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sz="2800" dirty="0">
                <a:solidFill>
                  <a:schemeClr val="accent6"/>
                </a:solidFill>
              </a:rPr>
              <a:t>ما زيد</a:t>
            </a:r>
          </a:p>
          <a:p>
            <a:pPr algn="r" rtl="1"/>
            <a:r>
              <a:rPr lang="ur-PK" sz="2800" dirty="0">
                <a:solidFill>
                  <a:schemeClr val="accent6"/>
                </a:solidFill>
              </a:rPr>
              <a:t>	 قائما</a:t>
            </a:r>
          </a:p>
          <a:p>
            <a:pPr algn="r" rtl="1"/>
            <a:r>
              <a:rPr lang="ur-PK" sz="2800" dirty="0">
                <a:solidFill>
                  <a:schemeClr val="accent6"/>
                </a:solidFill>
              </a:rPr>
              <a:t>	ولا ذاهبًا عمرو</a:t>
            </a:r>
            <a:endParaRPr lang="en-GB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75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9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الثَّانِيْ فِي النَّعْتِ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والعَطْفُ عَلَى مَعْمُولَيْ عَامِلَيْنِ مُخْتَلِفَيْنِ جَائِزٌ</a:t>
            </a:r>
          </a:p>
          <a:p>
            <a:pPr rtl="1"/>
            <a:r>
              <a:rPr lang="ur-PK" dirty="0"/>
              <a:t> إذا كَانَ الْمَعْطُوفِ عَلَيْهِ مَجْرُورًا مُقَدَّمًا والمَعْطُوفُ كذلِك، </a:t>
            </a:r>
          </a:p>
          <a:p>
            <a:pPr rtl="1"/>
            <a:r>
              <a:rPr lang="ur-PK" dirty="0"/>
              <a:t>نَحْوُ فِي الدَّار زَيْدٌ والحُجْرَةِ عَمْرٌو.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A904D6-EBE1-4D1B-AB14-72AA39D1A3A0}"/>
              </a:ext>
            </a:extLst>
          </p:cNvPr>
          <p:cNvCxnSpPr/>
          <p:nvPr/>
        </p:nvCxnSpPr>
        <p:spPr>
          <a:xfrm flipV="1">
            <a:off x="7621439" y="420825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3B8333-6BC2-47FC-982C-94A9A565562D}"/>
              </a:ext>
            </a:extLst>
          </p:cNvPr>
          <p:cNvSpPr txBox="1"/>
          <p:nvPr/>
        </p:nvSpPr>
        <p:spPr>
          <a:xfrm>
            <a:off x="7243112" y="4640298"/>
            <a:ext cx="70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sz="2800" dirty="0">
                <a:solidFill>
                  <a:schemeClr val="accent6"/>
                </a:solidFill>
              </a:rPr>
              <a:t>جار</a:t>
            </a:r>
            <a:endParaRPr lang="en-GB" sz="2800" dirty="0">
              <a:solidFill>
                <a:schemeClr val="accent6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C05B86-3E42-4730-AC69-B844E7D91CEF}"/>
              </a:ext>
            </a:extLst>
          </p:cNvPr>
          <p:cNvCxnSpPr/>
          <p:nvPr/>
        </p:nvCxnSpPr>
        <p:spPr>
          <a:xfrm flipV="1">
            <a:off x="6876256" y="420825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D1091F-3454-4B70-8B28-BCEB990DAC5E}"/>
              </a:ext>
            </a:extLst>
          </p:cNvPr>
          <p:cNvSpPr txBox="1"/>
          <p:nvPr/>
        </p:nvSpPr>
        <p:spPr>
          <a:xfrm>
            <a:off x="6420931" y="4620280"/>
            <a:ext cx="872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sz="2800" dirty="0">
                <a:solidFill>
                  <a:schemeClr val="accent6"/>
                </a:solidFill>
              </a:rPr>
              <a:t>ابتداء</a:t>
            </a:r>
            <a:endParaRPr lang="en-GB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78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الثَّانِيْ فِي النَّعْتِ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وَفِيْ هٰذِهِ الْمَسْأَلَةِ مَذْهَبَانِ آخَرَانِ، </a:t>
            </a:r>
          </a:p>
          <a:p>
            <a:pPr rtl="1"/>
            <a:r>
              <a:rPr lang="ur-PK" dirty="0"/>
              <a:t>وَهُمَا أَن يَجُوْزُ مُطْلَقًا عِنْدَ الْفَرَّاءِ، </a:t>
            </a:r>
          </a:p>
          <a:p>
            <a:pPr rtl="1"/>
            <a:r>
              <a:rPr lang="ur-PK" dirty="0"/>
              <a:t>وَلَا يَجُوْزُ مُطْلَقًا عِنْدَ سِيْبَوِيْه</a:t>
            </a:r>
          </a:p>
        </p:txBody>
      </p:sp>
    </p:spTree>
    <p:extLst>
      <p:ext uri="{BB962C8B-B14F-4D97-AF65-F5344CB8AC3E}">
        <p14:creationId xmlns:p14="http://schemas.microsoft.com/office/powerpoint/2010/main" val="21579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/>
              <a:t>خال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546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8C5886-33D5-4A46-9478-A5300C589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63" t="76204" r="33463" b="10801"/>
          <a:stretch/>
        </p:blipFill>
        <p:spPr>
          <a:xfrm>
            <a:off x="693347" y="1917147"/>
            <a:ext cx="7757306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الثَّانِيْ فِي النَّعْتِ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[الْفَصْلُ الثَّانِيْ اَلْعَطْفُ بِالحُرُوْفِ]</a:t>
            </a:r>
          </a:p>
          <a:p>
            <a:pPr rtl="1"/>
            <a:r>
              <a:rPr lang="ur-PK" dirty="0"/>
              <a:t>فَصْلٌ الْعَطْفُ بِالحُرُوْفِ تَابِعٌ يُنْسَبُ إلَيهِ مَا نُسِبَ إلى مَتْبُوعِهِ، </a:t>
            </a:r>
          </a:p>
          <a:p>
            <a:pPr rtl="1"/>
            <a:r>
              <a:rPr lang="ur-PK" dirty="0"/>
              <a:t>وكِلاَهُمَا مَقْصُودَانِ بِتِلْكَ النِّسْبَةِ، </a:t>
            </a:r>
          </a:p>
          <a:p>
            <a:pPr rtl="1"/>
            <a:r>
              <a:rPr lang="ur-PK" dirty="0"/>
              <a:t>ويُسْمَّى عَطْفَ النَّسَقِ.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A2084-6E59-4F2F-BDA2-50BFFC6B3948}"/>
              </a:ext>
            </a:extLst>
          </p:cNvPr>
          <p:cNvSpPr txBox="1"/>
          <p:nvPr/>
        </p:nvSpPr>
        <p:spPr>
          <a:xfrm>
            <a:off x="3587130" y="3291660"/>
            <a:ext cx="12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>
                <a:solidFill>
                  <a:schemeClr val="accent6"/>
                </a:solidFill>
              </a:rPr>
              <a:t>جاء زيد وعمرو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4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الثَّانِيْ فِي النَّعْتِ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وشَرْطُهُ أنْ يَكُوْنَ بَيْنَهُ وبَيْنَ مَتْبُوعِهِ أَحَدُ حُرُوفِ العَطْفِ، </a:t>
            </a:r>
          </a:p>
          <a:p>
            <a:pPr rtl="1"/>
            <a:r>
              <a:rPr lang="ur-PK" dirty="0"/>
              <a:t>وسَيَأْتِي ذِكْرُهَا فِي القِسْمِ الثَّالِثِ، إنْ شاءَ اللّهُ تَعالى. </a:t>
            </a:r>
          </a:p>
          <a:p>
            <a:pPr rtl="1"/>
            <a:r>
              <a:rPr lang="ur-PK" dirty="0"/>
              <a:t>نَحْوُ قَامَ زَيْدٌ وَعمْرٌو.</a:t>
            </a:r>
          </a:p>
        </p:txBody>
      </p:sp>
    </p:spTree>
    <p:extLst>
      <p:ext uri="{BB962C8B-B14F-4D97-AF65-F5344CB8AC3E}">
        <p14:creationId xmlns:p14="http://schemas.microsoft.com/office/powerpoint/2010/main" val="7329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الثَّانِيْ فِي النَّعْتِ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وَإذا عُطِفَ عَلَى الضَّمِيرَ الْمَرْفُوعِ الْمُتَّصِلِ يَجِبُ تَأْكِيدُهُ بالضَّمِيْرِ الْمُنْفَصِلِ،</a:t>
            </a:r>
          </a:p>
          <a:p>
            <a:pPr rtl="1"/>
            <a:r>
              <a:rPr lang="ur-PK" dirty="0"/>
              <a:t>نَحْوُ ضَرَبْتُ أَنا وَزَيْدٌ، </a:t>
            </a:r>
          </a:p>
          <a:p>
            <a:pPr rtl="1"/>
            <a:r>
              <a:rPr lang="ur-PK" dirty="0"/>
              <a:t>إِلَّا إِذَا فُصِّلَ، نَحْوُ ضَرَبْتُ اليَومَ و زَيْدٌ.</a:t>
            </a:r>
          </a:p>
        </p:txBody>
      </p:sp>
    </p:spTree>
    <p:extLst>
      <p:ext uri="{BB962C8B-B14F-4D97-AF65-F5344CB8AC3E}">
        <p14:creationId xmlns:p14="http://schemas.microsoft.com/office/powerpoint/2010/main" val="37234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الثَّانِيْ فِي النَّعْتِ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﴿وَقُلْنَا يَاآدَمُ اسْكُنْ أَنْتَ وَزَوْجُكَ الْجَنَّةَ﴾</a:t>
            </a:r>
            <a:endParaRPr lang="ar-SA" dirty="0">
              <a:solidFill>
                <a:schemeClr val="accent6"/>
              </a:solidFill>
            </a:endParaRPr>
          </a:p>
          <a:p>
            <a:pPr rtl="1"/>
            <a:r>
              <a:rPr lang="ur-PK" dirty="0">
                <a:solidFill>
                  <a:schemeClr val="accent6"/>
                </a:solidFill>
              </a:rPr>
              <a:t>﴿فَإِذَا اسْتَوَيْتَ أَنْتَ وَمَنْ مَعَكَ عَلَى الْفُلْكِ﴾</a:t>
            </a:r>
            <a:endParaRPr lang="ar-SA" dirty="0">
              <a:solidFill>
                <a:schemeClr val="accent6"/>
              </a:solidFill>
            </a:endParaRPr>
          </a:p>
          <a:p>
            <a:pPr rtl="1"/>
            <a:r>
              <a:rPr lang="ur-PK" dirty="0">
                <a:solidFill>
                  <a:schemeClr val="accent6"/>
                </a:solidFill>
              </a:rPr>
              <a:t>﴿م</a:t>
            </a:r>
            <a:r>
              <a:rPr lang="ar-SA" dirty="0">
                <a:solidFill>
                  <a:schemeClr val="accent6"/>
                </a:solidFill>
              </a:rPr>
              <a:t>ا تَعْبُدُونَ مِنْ دُونِهِ إِلَّا أَسْمَاءً سَمَّيْتُمُوهَا أَنْتُمْ وَآبَاؤُكُمْ</a:t>
            </a:r>
            <a:r>
              <a:rPr lang="ur-PK" dirty="0">
                <a:solidFill>
                  <a:schemeClr val="accent6"/>
                </a:solidFill>
              </a:rPr>
              <a:t>﴾</a:t>
            </a:r>
          </a:p>
        </p:txBody>
      </p:sp>
    </p:spTree>
    <p:extLst>
      <p:ext uri="{BB962C8B-B14F-4D97-AF65-F5344CB8AC3E}">
        <p14:creationId xmlns:p14="http://schemas.microsoft.com/office/powerpoint/2010/main" val="79055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الثَّانِيْ فِي النَّعْتِ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﴿لَهُمْ عُقْبَى الدَّارِ </a:t>
            </a:r>
            <a:r>
              <a:rPr lang="ur-PK" dirty="0">
                <a:solidFill>
                  <a:schemeClr val="accent6"/>
                </a:solidFill>
                <a:cs typeface="KFGQPC Uthmanic Script HAFS" panose="02000000000000000000" pitchFamily="2" charset="-78"/>
              </a:rPr>
              <a:t>۝</a:t>
            </a:r>
            <a:r>
              <a:rPr lang="ur-PK" dirty="0">
                <a:solidFill>
                  <a:schemeClr val="accent6"/>
                </a:solidFill>
              </a:rPr>
              <a:t> جَنَّاتُ عَدْنٍ يَدْخُلُونَهَا وَمَنْ صَلَحَ مِنْ آبَائِهِمْ وَأَزْوَاجِهِمْ وَذُرِّيَّاتِهِمْ﴾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﴿مَا كُنْتَ تَعْلَمُهَا أَنْتَ وَلَا قَوْمُكَ مِنْ قَبْلِ هَذَا﴾</a:t>
            </a:r>
            <a:endParaRPr lang="ar-SA" dirty="0">
              <a:solidFill>
                <a:schemeClr val="accent6"/>
              </a:solidFill>
            </a:endParaRPr>
          </a:p>
          <a:p>
            <a:pPr rtl="1"/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dirty="0">
                <a:solidFill>
                  <a:schemeClr val="accent6"/>
                </a:solidFill>
              </a:rPr>
              <a:t>لَوْ شَاءَ اللَّهُ مَا أَشْرَكْنَا وَلَا آبَاؤُنَا</a:t>
            </a:r>
            <a:r>
              <a:rPr lang="ur-PK" dirty="0">
                <a:solidFill>
                  <a:schemeClr val="accent6"/>
                </a:solidFill>
              </a:rPr>
              <a:t>﴾</a:t>
            </a:r>
          </a:p>
        </p:txBody>
      </p:sp>
    </p:spTree>
    <p:extLst>
      <p:ext uri="{BB962C8B-B14F-4D97-AF65-F5344CB8AC3E}">
        <p14:creationId xmlns:p14="http://schemas.microsoft.com/office/powerpoint/2010/main" val="355919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الثَّانِيْ فِي النَّعْتِ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وإذا عُطِفَ عَلَى الضَّمِيرِ المَجْرُورِ يَجِبُ إعادَةُ حَرْفِ الجَرِّ، </a:t>
            </a:r>
          </a:p>
          <a:p>
            <a:pPr rtl="1"/>
            <a:r>
              <a:rPr lang="ur-PK" dirty="0"/>
              <a:t>نَحْوُ مَرَرْتُ بِكَ وَبِزَيْدٍ.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0E5FF-63CE-4058-BE87-ED65AAC21585}"/>
              </a:ext>
            </a:extLst>
          </p:cNvPr>
          <p:cNvSpPr txBox="1"/>
          <p:nvPr/>
        </p:nvSpPr>
        <p:spPr>
          <a:xfrm>
            <a:off x="3491880" y="3075806"/>
            <a:ext cx="229783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ur-PK" dirty="0">
                <a:solidFill>
                  <a:schemeClr val="accent6"/>
                </a:solidFill>
              </a:rPr>
              <a:t>نَظَرْتُ إِلَی زَيْدٍ وَعَمْرٍو</a:t>
            </a:r>
          </a:p>
          <a:p>
            <a:pPr algn="r" rtl="1">
              <a:lnSpc>
                <a:spcPct val="200000"/>
              </a:lnSpc>
            </a:pPr>
            <a:r>
              <a:rPr lang="ur-PK" dirty="0">
                <a:solidFill>
                  <a:schemeClr val="accent6"/>
                </a:solidFill>
              </a:rPr>
              <a:t>نَظَرْتُ إِلَیكَ وَعَمْرٍو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4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901539" y="0"/>
            <a:ext cx="17991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الثَّانِيْ فِي النَّعْتِ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﴿قُلِ اللَّهُ يُنَجِّيكُمْ مِنْهَا وَمِنْ كُلِّ كَرْبٍ﴾</a:t>
            </a:r>
            <a:endParaRPr lang="ar-SA" dirty="0">
              <a:solidFill>
                <a:schemeClr val="accent6"/>
              </a:solidFill>
            </a:endParaRPr>
          </a:p>
          <a:p>
            <a:pPr rtl="1"/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dirty="0">
                <a:solidFill>
                  <a:schemeClr val="accent6"/>
                </a:solidFill>
              </a:rPr>
              <a:t>وَعَلَيْهَا وَعَلَى الْفُلْكِ تُحْمَلُونَ</a:t>
            </a:r>
            <a:r>
              <a:rPr lang="ur-PK" dirty="0">
                <a:solidFill>
                  <a:schemeClr val="accent6"/>
                </a:solidFill>
              </a:rPr>
              <a:t>﴾</a:t>
            </a:r>
          </a:p>
        </p:txBody>
      </p:sp>
    </p:spTree>
    <p:extLst>
      <p:ext uri="{BB962C8B-B14F-4D97-AF65-F5344CB8AC3E}">
        <p14:creationId xmlns:p14="http://schemas.microsoft.com/office/powerpoint/2010/main" val="5122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13097</TotalTime>
  <Words>532</Words>
  <Application>Microsoft Office PowerPoint</Application>
  <PresentationFormat>On-screen Show (16:9)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1631</cp:revision>
  <cp:lastPrinted>2018-11-30T18:58:39Z</cp:lastPrinted>
  <dcterms:created xsi:type="dcterms:W3CDTF">2017-07-04T20:08:42Z</dcterms:created>
  <dcterms:modified xsi:type="dcterms:W3CDTF">2020-06-05T20:26:59Z</dcterms:modified>
</cp:coreProperties>
</file>