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357" r:id="rId2"/>
    <p:sldId id="404" r:id="rId3"/>
    <p:sldId id="505" r:id="rId4"/>
    <p:sldId id="512" r:id="rId5"/>
    <p:sldId id="504" r:id="rId6"/>
    <p:sldId id="502" r:id="rId7"/>
    <p:sldId id="506" r:id="rId8"/>
    <p:sldId id="508" r:id="rId9"/>
    <p:sldId id="509" r:id="rId10"/>
    <p:sldId id="507" r:id="rId11"/>
    <p:sldId id="510" r:id="rId12"/>
    <p:sldId id="511" r:id="rId13"/>
    <p:sldId id="514" r:id="rId14"/>
    <p:sldId id="518" r:id="rId15"/>
    <p:sldId id="519" r:id="rId16"/>
    <p:sldId id="513" r:id="rId17"/>
    <p:sldId id="515" r:id="rId18"/>
    <p:sldId id="516" r:id="rId19"/>
    <p:sldId id="517" r:id="rId20"/>
    <p:sldId id="520" r:id="rId21"/>
    <p:sldId id="521" r:id="rId22"/>
    <p:sldId id="355" r:id="rId23"/>
    <p:sldId id="500" r:id="rId24"/>
    <p:sldId id="522" r:id="rId25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404"/>
            <p14:sldId id="505"/>
            <p14:sldId id="512"/>
            <p14:sldId id="504"/>
            <p14:sldId id="502"/>
            <p14:sldId id="506"/>
            <p14:sldId id="508"/>
            <p14:sldId id="509"/>
            <p14:sldId id="507"/>
            <p14:sldId id="510"/>
            <p14:sldId id="511"/>
            <p14:sldId id="514"/>
            <p14:sldId id="518"/>
            <p14:sldId id="519"/>
            <p14:sldId id="513"/>
            <p14:sldId id="515"/>
            <p14:sldId id="516"/>
            <p14:sldId id="517"/>
            <p14:sldId id="520"/>
            <p14:sldId id="521"/>
            <p14:sldId id="355"/>
            <p14:sldId id="500"/>
            <p14:sldId id="5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4" autoAdjust="0"/>
  </p:normalViewPr>
  <p:slideViewPr>
    <p:cSldViewPr>
      <p:cViewPr varScale="1">
        <p:scale>
          <a:sx n="151" d="100"/>
          <a:sy n="151" d="100"/>
        </p:scale>
        <p:origin x="45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915F23-C9C9-4751-A7BF-FB35C852F6E3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1520FCAE-5394-4E77-87C4-8CF24B07EF0B}">
      <dgm:prSet phldrT="[Text]"/>
      <dgm:spPr/>
      <dgm:t>
        <a:bodyPr/>
        <a:lstStyle/>
        <a:p>
          <a:r>
            <a:rPr lang="ur-PK" dirty="0"/>
            <a:t>التوكيد</a:t>
          </a:r>
          <a:endParaRPr lang="en-GB" dirty="0"/>
        </a:p>
      </dgm:t>
    </dgm:pt>
    <dgm:pt modelId="{6B28590E-8AE0-4EA2-9065-E12FEF3EE869}" type="parTrans" cxnId="{1FAE273B-4CA6-4DC2-A16F-59EFA6DA1E16}">
      <dgm:prSet/>
      <dgm:spPr/>
      <dgm:t>
        <a:bodyPr/>
        <a:lstStyle/>
        <a:p>
          <a:endParaRPr lang="en-GB"/>
        </a:p>
      </dgm:t>
    </dgm:pt>
    <dgm:pt modelId="{D3B72365-CA01-47AD-9B75-F66BA57A4EDF}" type="sibTrans" cxnId="{1FAE273B-4CA6-4DC2-A16F-59EFA6DA1E16}">
      <dgm:prSet/>
      <dgm:spPr/>
      <dgm:t>
        <a:bodyPr/>
        <a:lstStyle/>
        <a:p>
          <a:endParaRPr lang="en-GB"/>
        </a:p>
      </dgm:t>
    </dgm:pt>
    <dgm:pt modelId="{62B665B0-B8FE-4CC8-91E2-BCD0280D93AF}">
      <dgm:prSet phldrT="[Text]"/>
      <dgm:spPr/>
      <dgm:t>
        <a:bodyPr/>
        <a:lstStyle/>
        <a:p>
          <a:r>
            <a:rPr lang="ur-PK" dirty="0"/>
            <a:t>لفظي</a:t>
          </a:r>
          <a:endParaRPr lang="en-GB" dirty="0"/>
        </a:p>
      </dgm:t>
    </dgm:pt>
    <dgm:pt modelId="{3229F39B-9425-4F56-A599-2163AE9759EB}" type="parTrans" cxnId="{9C29E4C2-23B8-4EC7-B4FD-7A0807AC68C2}">
      <dgm:prSet/>
      <dgm:spPr/>
      <dgm:t>
        <a:bodyPr/>
        <a:lstStyle/>
        <a:p>
          <a:endParaRPr lang="en-GB"/>
        </a:p>
      </dgm:t>
    </dgm:pt>
    <dgm:pt modelId="{DAC35CC8-988E-4813-844B-90E963F8C459}" type="sibTrans" cxnId="{9C29E4C2-23B8-4EC7-B4FD-7A0807AC68C2}">
      <dgm:prSet/>
      <dgm:spPr/>
      <dgm:t>
        <a:bodyPr/>
        <a:lstStyle/>
        <a:p>
          <a:endParaRPr lang="en-GB"/>
        </a:p>
      </dgm:t>
    </dgm:pt>
    <dgm:pt modelId="{FC894D00-3D0D-4B59-9D7C-B9F3DA4FF5BD}">
      <dgm:prSet phldrT="[Text]"/>
      <dgm:spPr/>
      <dgm:t>
        <a:bodyPr/>
        <a:lstStyle/>
        <a:p>
          <a:r>
            <a:rPr lang="en-GB" dirty="0"/>
            <a:t>Repeat</a:t>
          </a:r>
        </a:p>
      </dgm:t>
    </dgm:pt>
    <dgm:pt modelId="{C8D5003B-253E-43CE-B2A4-7EBB7AF79D06}" type="parTrans" cxnId="{887F10C3-DB1B-4B10-98D5-C8CC37F48CF0}">
      <dgm:prSet/>
      <dgm:spPr/>
      <dgm:t>
        <a:bodyPr/>
        <a:lstStyle/>
        <a:p>
          <a:endParaRPr lang="en-GB"/>
        </a:p>
      </dgm:t>
    </dgm:pt>
    <dgm:pt modelId="{112B3336-2935-49EE-A5DF-A0CCB08B4C4F}" type="sibTrans" cxnId="{887F10C3-DB1B-4B10-98D5-C8CC37F48CF0}">
      <dgm:prSet/>
      <dgm:spPr/>
      <dgm:t>
        <a:bodyPr/>
        <a:lstStyle/>
        <a:p>
          <a:endParaRPr lang="en-GB"/>
        </a:p>
      </dgm:t>
    </dgm:pt>
    <dgm:pt modelId="{2DD90C8B-3A8A-480E-BA44-2DE0EB22A2B7}">
      <dgm:prSet phldrT="[Text]"/>
      <dgm:spPr/>
      <dgm:t>
        <a:bodyPr/>
        <a:lstStyle/>
        <a:p>
          <a:r>
            <a:rPr lang="ur-PK" dirty="0"/>
            <a:t>معنوي</a:t>
          </a:r>
          <a:endParaRPr lang="en-GB" dirty="0"/>
        </a:p>
      </dgm:t>
    </dgm:pt>
    <dgm:pt modelId="{76EAFEF9-6ACA-4F38-8A9C-B37689664DE6}" type="parTrans" cxnId="{8E8E106C-49EE-47C9-83EF-6A276F6DEB1A}">
      <dgm:prSet/>
      <dgm:spPr/>
      <dgm:t>
        <a:bodyPr/>
        <a:lstStyle/>
        <a:p>
          <a:endParaRPr lang="en-GB"/>
        </a:p>
      </dgm:t>
    </dgm:pt>
    <dgm:pt modelId="{F7AE5988-55AD-40E6-9C79-21BA288F0B2D}" type="sibTrans" cxnId="{8E8E106C-49EE-47C9-83EF-6A276F6DEB1A}">
      <dgm:prSet/>
      <dgm:spPr/>
      <dgm:t>
        <a:bodyPr/>
        <a:lstStyle/>
        <a:p>
          <a:endParaRPr lang="en-GB"/>
        </a:p>
      </dgm:t>
    </dgm:pt>
    <dgm:pt modelId="{B346E415-C13D-4248-93C2-552BC530A3F3}">
      <dgm:prSet phldrT="[Text]"/>
      <dgm:spPr/>
      <dgm:t>
        <a:bodyPr/>
        <a:lstStyle/>
        <a:p>
          <a:r>
            <a:rPr lang="en-GB" dirty="0"/>
            <a:t>Special Words</a:t>
          </a:r>
        </a:p>
      </dgm:t>
    </dgm:pt>
    <dgm:pt modelId="{8A4178B4-4454-4632-8932-D04DE2521416}" type="parTrans" cxnId="{C9B0D1BA-53B1-42D2-917A-CB57489661D5}">
      <dgm:prSet/>
      <dgm:spPr/>
      <dgm:t>
        <a:bodyPr/>
        <a:lstStyle/>
        <a:p>
          <a:endParaRPr lang="en-GB"/>
        </a:p>
      </dgm:t>
    </dgm:pt>
    <dgm:pt modelId="{FD34DC6A-284A-401C-94FA-965CBC1ECFF7}" type="sibTrans" cxnId="{C9B0D1BA-53B1-42D2-917A-CB57489661D5}">
      <dgm:prSet/>
      <dgm:spPr/>
      <dgm:t>
        <a:bodyPr/>
        <a:lstStyle/>
        <a:p>
          <a:endParaRPr lang="en-GB"/>
        </a:p>
      </dgm:t>
    </dgm:pt>
    <dgm:pt modelId="{558A0262-FEAB-4B5B-868A-205C46763411}" type="pres">
      <dgm:prSet presAssocID="{6F915F23-C9C9-4751-A7BF-FB35C852F6E3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5F54E7E7-0335-49F7-ACCF-3E26836104B9}" type="pres">
      <dgm:prSet presAssocID="{1520FCAE-5394-4E77-87C4-8CF24B07EF0B}" presName="vertOne" presStyleCnt="0"/>
      <dgm:spPr/>
    </dgm:pt>
    <dgm:pt modelId="{49D8E7C1-D517-4B16-B640-CCD3DCEE261F}" type="pres">
      <dgm:prSet presAssocID="{1520FCAE-5394-4E77-87C4-8CF24B07EF0B}" presName="txOne" presStyleLbl="node0" presStyleIdx="0" presStyleCnt="1">
        <dgm:presLayoutVars>
          <dgm:chPref val="3"/>
        </dgm:presLayoutVars>
      </dgm:prSet>
      <dgm:spPr/>
    </dgm:pt>
    <dgm:pt modelId="{1AF81B9B-5EF0-4587-BBAF-AED81A13A8B9}" type="pres">
      <dgm:prSet presAssocID="{1520FCAE-5394-4E77-87C4-8CF24B07EF0B}" presName="parTransOne" presStyleCnt="0"/>
      <dgm:spPr/>
    </dgm:pt>
    <dgm:pt modelId="{F22A3665-2B6F-4DED-8041-4DE71F84BE20}" type="pres">
      <dgm:prSet presAssocID="{1520FCAE-5394-4E77-87C4-8CF24B07EF0B}" presName="horzOne" presStyleCnt="0"/>
      <dgm:spPr/>
    </dgm:pt>
    <dgm:pt modelId="{16F3E993-9EB0-4901-80F7-A95BFF13D73C}" type="pres">
      <dgm:prSet presAssocID="{62B665B0-B8FE-4CC8-91E2-BCD0280D93AF}" presName="vertTwo" presStyleCnt="0"/>
      <dgm:spPr/>
    </dgm:pt>
    <dgm:pt modelId="{03F588CC-4F37-4246-96B9-F60EFEF03C7E}" type="pres">
      <dgm:prSet presAssocID="{62B665B0-B8FE-4CC8-91E2-BCD0280D93AF}" presName="txTwo" presStyleLbl="node2" presStyleIdx="0" presStyleCnt="2">
        <dgm:presLayoutVars>
          <dgm:chPref val="3"/>
        </dgm:presLayoutVars>
      </dgm:prSet>
      <dgm:spPr/>
    </dgm:pt>
    <dgm:pt modelId="{85B02634-D27D-4405-88B1-2B504A57D959}" type="pres">
      <dgm:prSet presAssocID="{62B665B0-B8FE-4CC8-91E2-BCD0280D93AF}" presName="parTransTwo" presStyleCnt="0"/>
      <dgm:spPr/>
    </dgm:pt>
    <dgm:pt modelId="{939F65D3-4394-4E1C-8FD0-B9AEE3AD46FF}" type="pres">
      <dgm:prSet presAssocID="{62B665B0-B8FE-4CC8-91E2-BCD0280D93AF}" presName="horzTwo" presStyleCnt="0"/>
      <dgm:spPr/>
    </dgm:pt>
    <dgm:pt modelId="{2BAEA981-04F7-43B8-A764-CBFE38E91DBE}" type="pres">
      <dgm:prSet presAssocID="{FC894D00-3D0D-4B59-9D7C-B9F3DA4FF5BD}" presName="vertThree" presStyleCnt="0"/>
      <dgm:spPr/>
    </dgm:pt>
    <dgm:pt modelId="{DF00EACD-EC51-4619-ADAD-0D352C93945E}" type="pres">
      <dgm:prSet presAssocID="{FC894D00-3D0D-4B59-9D7C-B9F3DA4FF5BD}" presName="txThree" presStyleLbl="node3" presStyleIdx="0" presStyleCnt="2">
        <dgm:presLayoutVars>
          <dgm:chPref val="3"/>
        </dgm:presLayoutVars>
      </dgm:prSet>
      <dgm:spPr/>
    </dgm:pt>
    <dgm:pt modelId="{BDD5F2B7-42AF-4A1B-8E43-94A23A69B503}" type="pres">
      <dgm:prSet presAssocID="{FC894D00-3D0D-4B59-9D7C-B9F3DA4FF5BD}" presName="horzThree" presStyleCnt="0"/>
      <dgm:spPr/>
    </dgm:pt>
    <dgm:pt modelId="{9D5A5FF1-6224-4BF4-968B-ADD638AC1929}" type="pres">
      <dgm:prSet presAssocID="{DAC35CC8-988E-4813-844B-90E963F8C459}" presName="sibSpaceTwo" presStyleCnt="0"/>
      <dgm:spPr/>
    </dgm:pt>
    <dgm:pt modelId="{4FCDEEEF-44E7-425E-8B14-7228A2B28E7B}" type="pres">
      <dgm:prSet presAssocID="{2DD90C8B-3A8A-480E-BA44-2DE0EB22A2B7}" presName="vertTwo" presStyleCnt="0"/>
      <dgm:spPr/>
    </dgm:pt>
    <dgm:pt modelId="{DB1C5D4B-75C5-41BF-A377-70CC02D41AC1}" type="pres">
      <dgm:prSet presAssocID="{2DD90C8B-3A8A-480E-BA44-2DE0EB22A2B7}" presName="txTwo" presStyleLbl="node2" presStyleIdx="1" presStyleCnt="2">
        <dgm:presLayoutVars>
          <dgm:chPref val="3"/>
        </dgm:presLayoutVars>
      </dgm:prSet>
      <dgm:spPr/>
    </dgm:pt>
    <dgm:pt modelId="{28780850-77B1-457C-B193-3A19E1DA1699}" type="pres">
      <dgm:prSet presAssocID="{2DD90C8B-3A8A-480E-BA44-2DE0EB22A2B7}" presName="parTransTwo" presStyleCnt="0"/>
      <dgm:spPr/>
    </dgm:pt>
    <dgm:pt modelId="{3880FA3C-0D63-4497-A815-AB4B13DDAB4B}" type="pres">
      <dgm:prSet presAssocID="{2DD90C8B-3A8A-480E-BA44-2DE0EB22A2B7}" presName="horzTwo" presStyleCnt="0"/>
      <dgm:spPr/>
    </dgm:pt>
    <dgm:pt modelId="{F93B4A45-4662-45F0-BD53-D68F2FF14246}" type="pres">
      <dgm:prSet presAssocID="{B346E415-C13D-4248-93C2-552BC530A3F3}" presName="vertThree" presStyleCnt="0"/>
      <dgm:spPr/>
    </dgm:pt>
    <dgm:pt modelId="{AAFB1DB3-B911-4D1D-915B-C4D41EFFC6AA}" type="pres">
      <dgm:prSet presAssocID="{B346E415-C13D-4248-93C2-552BC530A3F3}" presName="txThree" presStyleLbl="node3" presStyleIdx="1" presStyleCnt="2">
        <dgm:presLayoutVars>
          <dgm:chPref val="3"/>
        </dgm:presLayoutVars>
      </dgm:prSet>
      <dgm:spPr/>
    </dgm:pt>
    <dgm:pt modelId="{04CED1AA-D869-4C5F-B7A2-F204E9617B0D}" type="pres">
      <dgm:prSet presAssocID="{B346E415-C13D-4248-93C2-552BC530A3F3}" presName="horzThree" presStyleCnt="0"/>
      <dgm:spPr/>
    </dgm:pt>
  </dgm:ptLst>
  <dgm:cxnLst>
    <dgm:cxn modelId="{1991780A-FEE4-43B1-B914-B84E103F4C2C}" type="presOf" srcId="{1520FCAE-5394-4E77-87C4-8CF24B07EF0B}" destId="{49D8E7C1-D517-4B16-B640-CCD3DCEE261F}" srcOrd="0" destOrd="0" presId="urn:microsoft.com/office/officeart/2005/8/layout/hierarchy4"/>
    <dgm:cxn modelId="{3B34A812-680D-410B-BD3D-BA65F0A6F7BB}" type="presOf" srcId="{FC894D00-3D0D-4B59-9D7C-B9F3DA4FF5BD}" destId="{DF00EACD-EC51-4619-ADAD-0D352C93945E}" srcOrd="0" destOrd="0" presId="urn:microsoft.com/office/officeart/2005/8/layout/hierarchy4"/>
    <dgm:cxn modelId="{64E7B327-149E-4613-A055-F497CF7FF5B3}" type="presOf" srcId="{6F915F23-C9C9-4751-A7BF-FB35C852F6E3}" destId="{558A0262-FEAB-4B5B-868A-205C46763411}" srcOrd="0" destOrd="0" presId="urn:microsoft.com/office/officeart/2005/8/layout/hierarchy4"/>
    <dgm:cxn modelId="{1FAE273B-4CA6-4DC2-A16F-59EFA6DA1E16}" srcId="{6F915F23-C9C9-4751-A7BF-FB35C852F6E3}" destId="{1520FCAE-5394-4E77-87C4-8CF24B07EF0B}" srcOrd="0" destOrd="0" parTransId="{6B28590E-8AE0-4EA2-9065-E12FEF3EE869}" sibTransId="{D3B72365-CA01-47AD-9B75-F66BA57A4EDF}"/>
    <dgm:cxn modelId="{8E8E106C-49EE-47C9-83EF-6A276F6DEB1A}" srcId="{1520FCAE-5394-4E77-87C4-8CF24B07EF0B}" destId="{2DD90C8B-3A8A-480E-BA44-2DE0EB22A2B7}" srcOrd="1" destOrd="0" parTransId="{76EAFEF9-6ACA-4F38-8A9C-B37689664DE6}" sibTransId="{F7AE5988-55AD-40E6-9C79-21BA288F0B2D}"/>
    <dgm:cxn modelId="{42B4447F-BF68-475E-BE32-F0A548C51B67}" type="presOf" srcId="{B346E415-C13D-4248-93C2-552BC530A3F3}" destId="{AAFB1DB3-B911-4D1D-915B-C4D41EFFC6AA}" srcOrd="0" destOrd="0" presId="urn:microsoft.com/office/officeart/2005/8/layout/hierarchy4"/>
    <dgm:cxn modelId="{6B1A409A-33ED-4F94-9D5A-4739C45C489F}" type="presOf" srcId="{62B665B0-B8FE-4CC8-91E2-BCD0280D93AF}" destId="{03F588CC-4F37-4246-96B9-F60EFEF03C7E}" srcOrd="0" destOrd="0" presId="urn:microsoft.com/office/officeart/2005/8/layout/hierarchy4"/>
    <dgm:cxn modelId="{C9B0D1BA-53B1-42D2-917A-CB57489661D5}" srcId="{2DD90C8B-3A8A-480E-BA44-2DE0EB22A2B7}" destId="{B346E415-C13D-4248-93C2-552BC530A3F3}" srcOrd="0" destOrd="0" parTransId="{8A4178B4-4454-4632-8932-D04DE2521416}" sibTransId="{FD34DC6A-284A-401C-94FA-965CBC1ECFF7}"/>
    <dgm:cxn modelId="{9C29E4C2-23B8-4EC7-B4FD-7A0807AC68C2}" srcId="{1520FCAE-5394-4E77-87C4-8CF24B07EF0B}" destId="{62B665B0-B8FE-4CC8-91E2-BCD0280D93AF}" srcOrd="0" destOrd="0" parTransId="{3229F39B-9425-4F56-A599-2163AE9759EB}" sibTransId="{DAC35CC8-988E-4813-844B-90E963F8C459}"/>
    <dgm:cxn modelId="{887F10C3-DB1B-4B10-98D5-C8CC37F48CF0}" srcId="{62B665B0-B8FE-4CC8-91E2-BCD0280D93AF}" destId="{FC894D00-3D0D-4B59-9D7C-B9F3DA4FF5BD}" srcOrd="0" destOrd="0" parTransId="{C8D5003B-253E-43CE-B2A4-7EBB7AF79D06}" sibTransId="{112B3336-2935-49EE-A5DF-A0CCB08B4C4F}"/>
    <dgm:cxn modelId="{B1665AD0-3E21-4729-88D9-6F518C9DD34A}" type="presOf" srcId="{2DD90C8B-3A8A-480E-BA44-2DE0EB22A2B7}" destId="{DB1C5D4B-75C5-41BF-A377-70CC02D41AC1}" srcOrd="0" destOrd="0" presId="urn:microsoft.com/office/officeart/2005/8/layout/hierarchy4"/>
    <dgm:cxn modelId="{52F32A67-E6A2-4295-B961-B1054BF7D401}" type="presParOf" srcId="{558A0262-FEAB-4B5B-868A-205C46763411}" destId="{5F54E7E7-0335-49F7-ACCF-3E26836104B9}" srcOrd="0" destOrd="0" presId="urn:microsoft.com/office/officeart/2005/8/layout/hierarchy4"/>
    <dgm:cxn modelId="{CE7B4031-37AC-4A93-BDE8-2FC5780E387D}" type="presParOf" srcId="{5F54E7E7-0335-49F7-ACCF-3E26836104B9}" destId="{49D8E7C1-D517-4B16-B640-CCD3DCEE261F}" srcOrd="0" destOrd="0" presId="urn:microsoft.com/office/officeart/2005/8/layout/hierarchy4"/>
    <dgm:cxn modelId="{B15C72E5-8E09-49C6-B258-4598628C747D}" type="presParOf" srcId="{5F54E7E7-0335-49F7-ACCF-3E26836104B9}" destId="{1AF81B9B-5EF0-4587-BBAF-AED81A13A8B9}" srcOrd="1" destOrd="0" presId="urn:microsoft.com/office/officeart/2005/8/layout/hierarchy4"/>
    <dgm:cxn modelId="{7F50C5EB-812A-48FF-8FAA-C03421877124}" type="presParOf" srcId="{5F54E7E7-0335-49F7-ACCF-3E26836104B9}" destId="{F22A3665-2B6F-4DED-8041-4DE71F84BE20}" srcOrd="2" destOrd="0" presId="urn:microsoft.com/office/officeart/2005/8/layout/hierarchy4"/>
    <dgm:cxn modelId="{7EA54CA6-8751-47F2-95A6-7E7307175DB1}" type="presParOf" srcId="{F22A3665-2B6F-4DED-8041-4DE71F84BE20}" destId="{16F3E993-9EB0-4901-80F7-A95BFF13D73C}" srcOrd="0" destOrd="0" presId="urn:microsoft.com/office/officeart/2005/8/layout/hierarchy4"/>
    <dgm:cxn modelId="{7EF03879-E0F2-4C0E-BCD6-BA12596219B5}" type="presParOf" srcId="{16F3E993-9EB0-4901-80F7-A95BFF13D73C}" destId="{03F588CC-4F37-4246-96B9-F60EFEF03C7E}" srcOrd="0" destOrd="0" presId="urn:microsoft.com/office/officeart/2005/8/layout/hierarchy4"/>
    <dgm:cxn modelId="{C264858C-8550-4ADB-A46C-9A2BC1B04AC4}" type="presParOf" srcId="{16F3E993-9EB0-4901-80F7-A95BFF13D73C}" destId="{85B02634-D27D-4405-88B1-2B504A57D959}" srcOrd="1" destOrd="0" presId="urn:microsoft.com/office/officeart/2005/8/layout/hierarchy4"/>
    <dgm:cxn modelId="{10C76149-5292-400A-BF82-B3078F7F194D}" type="presParOf" srcId="{16F3E993-9EB0-4901-80F7-A95BFF13D73C}" destId="{939F65D3-4394-4E1C-8FD0-B9AEE3AD46FF}" srcOrd="2" destOrd="0" presId="urn:microsoft.com/office/officeart/2005/8/layout/hierarchy4"/>
    <dgm:cxn modelId="{4EABF7FD-75DB-472A-A837-86F40BE98FAD}" type="presParOf" srcId="{939F65D3-4394-4E1C-8FD0-B9AEE3AD46FF}" destId="{2BAEA981-04F7-43B8-A764-CBFE38E91DBE}" srcOrd="0" destOrd="0" presId="urn:microsoft.com/office/officeart/2005/8/layout/hierarchy4"/>
    <dgm:cxn modelId="{CF01B57C-EF5F-4DB1-A2BD-14E05EDD5766}" type="presParOf" srcId="{2BAEA981-04F7-43B8-A764-CBFE38E91DBE}" destId="{DF00EACD-EC51-4619-ADAD-0D352C93945E}" srcOrd="0" destOrd="0" presId="urn:microsoft.com/office/officeart/2005/8/layout/hierarchy4"/>
    <dgm:cxn modelId="{DE38446C-1C5E-4DC2-8C0D-3AE7C810552B}" type="presParOf" srcId="{2BAEA981-04F7-43B8-A764-CBFE38E91DBE}" destId="{BDD5F2B7-42AF-4A1B-8E43-94A23A69B503}" srcOrd="1" destOrd="0" presId="urn:microsoft.com/office/officeart/2005/8/layout/hierarchy4"/>
    <dgm:cxn modelId="{D63FC069-BA37-4262-989B-13BFBE8E0063}" type="presParOf" srcId="{F22A3665-2B6F-4DED-8041-4DE71F84BE20}" destId="{9D5A5FF1-6224-4BF4-968B-ADD638AC1929}" srcOrd="1" destOrd="0" presId="urn:microsoft.com/office/officeart/2005/8/layout/hierarchy4"/>
    <dgm:cxn modelId="{631B10F2-5C4E-4264-8F9F-52E879F81C6D}" type="presParOf" srcId="{F22A3665-2B6F-4DED-8041-4DE71F84BE20}" destId="{4FCDEEEF-44E7-425E-8B14-7228A2B28E7B}" srcOrd="2" destOrd="0" presId="urn:microsoft.com/office/officeart/2005/8/layout/hierarchy4"/>
    <dgm:cxn modelId="{0311D8F2-35E9-481C-A74C-90D5E270171B}" type="presParOf" srcId="{4FCDEEEF-44E7-425E-8B14-7228A2B28E7B}" destId="{DB1C5D4B-75C5-41BF-A377-70CC02D41AC1}" srcOrd="0" destOrd="0" presId="urn:microsoft.com/office/officeart/2005/8/layout/hierarchy4"/>
    <dgm:cxn modelId="{89000989-EB0D-4C0D-BACE-F5E4426F30C7}" type="presParOf" srcId="{4FCDEEEF-44E7-425E-8B14-7228A2B28E7B}" destId="{28780850-77B1-457C-B193-3A19E1DA1699}" srcOrd="1" destOrd="0" presId="urn:microsoft.com/office/officeart/2005/8/layout/hierarchy4"/>
    <dgm:cxn modelId="{C996D9EE-CA64-482E-902A-FC0DA510CE74}" type="presParOf" srcId="{4FCDEEEF-44E7-425E-8B14-7228A2B28E7B}" destId="{3880FA3C-0D63-4497-A815-AB4B13DDAB4B}" srcOrd="2" destOrd="0" presId="urn:microsoft.com/office/officeart/2005/8/layout/hierarchy4"/>
    <dgm:cxn modelId="{DDC858E8-9681-4C49-A59A-B378CD43073B}" type="presParOf" srcId="{3880FA3C-0D63-4497-A815-AB4B13DDAB4B}" destId="{F93B4A45-4662-45F0-BD53-D68F2FF14246}" srcOrd="0" destOrd="0" presId="urn:microsoft.com/office/officeart/2005/8/layout/hierarchy4"/>
    <dgm:cxn modelId="{F4355848-7517-48CE-99AD-D095308AF802}" type="presParOf" srcId="{F93B4A45-4662-45F0-BD53-D68F2FF14246}" destId="{AAFB1DB3-B911-4D1D-915B-C4D41EFFC6AA}" srcOrd="0" destOrd="0" presId="urn:microsoft.com/office/officeart/2005/8/layout/hierarchy4"/>
    <dgm:cxn modelId="{954F860A-E2DF-4412-AA7B-A02B4AE8CAAC}" type="presParOf" srcId="{F93B4A45-4662-45F0-BD53-D68F2FF14246}" destId="{04CED1AA-D869-4C5F-B7A2-F204E9617B0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8E7C1-D517-4B16-B640-CCD3DCEE261F}">
      <dsp:nvSpPr>
        <dsp:cNvPr id="0" name=""/>
        <dsp:cNvSpPr/>
      </dsp:nvSpPr>
      <dsp:spPr>
        <a:xfrm>
          <a:off x="3189" y="1973"/>
          <a:ext cx="8634580" cy="12299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3800" kern="1200" dirty="0"/>
            <a:t>التوكيد</a:t>
          </a:r>
          <a:endParaRPr lang="en-GB" sz="3800" kern="1200" dirty="0"/>
        </a:p>
      </dsp:txBody>
      <dsp:txXfrm>
        <a:off x="39213" y="37997"/>
        <a:ext cx="8562532" cy="1157906"/>
      </dsp:txXfrm>
    </dsp:sp>
    <dsp:sp modelId="{03F588CC-4F37-4246-96B9-F60EFEF03C7E}">
      <dsp:nvSpPr>
        <dsp:cNvPr id="0" name=""/>
        <dsp:cNvSpPr/>
      </dsp:nvSpPr>
      <dsp:spPr>
        <a:xfrm>
          <a:off x="4494497" y="1381018"/>
          <a:ext cx="4143272" cy="12299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3800" kern="1200" dirty="0"/>
            <a:t>لفظي</a:t>
          </a:r>
          <a:endParaRPr lang="en-GB" sz="3800" kern="1200" dirty="0"/>
        </a:p>
      </dsp:txBody>
      <dsp:txXfrm>
        <a:off x="4530521" y="1417042"/>
        <a:ext cx="4071224" cy="1157906"/>
      </dsp:txXfrm>
    </dsp:sp>
    <dsp:sp modelId="{DF00EACD-EC51-4619-ADAD-0D352C93945E}">
      <dsp:nvSpPr>
        <dsp:cNvPr id="0" name=""/>
        <dsp:cNvSpPr/>
      </dsp:nvSpPr>
      <dsp:spPr>
        <a:xfrm>
          <a:off x="4494497" y="2760063"/>
          <a:ext cx="4143272" cy="12299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Repeat</a:t>
          </a:r>
        </a:p>
      </dsp:txBody>
      <dsp:txXfrm>
        <a:off x="4530521" y="2796087"/>
        <a:ext cx="4071224" cy="1157906"/>
      </dsp:txXfrm>
    </dsp:sp>
    <dsp:sp modelId="{DB1C5D4B-75C5-41BF-A377-70CC02D41AC1}">
      <dsp:nvSpPr>
        <dsp:cNvPr id="0" name=""/>
        <dsp:cNvSpPr/>
      </dsp:nvSpPr>
      <dsp:spPr>
        <a:xfrm>
          <a:off x="3189" y="1381018"/>
          <a:ext cx="4143272" cy="12299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3800" kern="1200" dirty="0"/>
            <a:t>معنوي</a:t>
          </a:r>
          <a:endParaRPr lang="en-GB" sz="3800" kern="1200" dirty="0"/>
        </a:p>
      </dsp:txBody>
      <dsp:txXfrm>
        <a:off x="39213" y="1417042"/>
        <a:ext cx="4071224" cy="1157906"/>
      </dsp:txXfrm>
    </dsp:sp>
    <dsp:sp modelId="{AAFB1DB3-B911-4D1D-915B-C4D41EFFC6AA}">
      <dsp:nvSpPr>
        <dsp:cNvPr id="0" name=""/>
        <dsp:cNvSpPr/>
      </dsp:nvSpPr>
      <dsp:spPr>
        <a:xfrm>
          <a:off x="3189" y="2760063"/>
          <a:ext cx="4143272" cy="12299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Special Words</a:t>
          </a:r>
        </a:p>
      </dsp:txBody>
      <dsp:txXfrm>
        <a:off x="39213" y="2796087"/>
        <a:ext cx="4071224" cy="1157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٣٨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الباب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الاسم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المعرب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الْخَاتِمَةُ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فِي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التَّوَابِعِ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التأكيْد</a:t>
            </a: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01539" y="0"/>
            <a:ext cx="17991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الثَّالِثُ فِي التَّأْكِيْدِ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>
                <a:solidFill>
                  <a:schemeClr val="accent6"/>
                </a:solidFill>
              </a:rPr>
              <a:t>حرف</a:t>
            </a:r>
          </a:p>
          <a:p>
            <a:pPr rtl="1"/>
            <a:r>
              <a:rPr lang="ar-SA" dirty="0">
                <a:solidFill>
                  <a:schemeClr val="accent6"/>
                </a:solidFill>
              </a:rPr>
              <a:t>	</a:t>
            </a:r>
            <a:r>
              <a:rPr lang="ur-PK" dirty="0">
                <a:solidFill>
                  <a:schemeClr val="accent6"/>
                </a:solidFill>
              </a:rPr>
              <a:t>لَا لَا أفعل</a:t>
            </a:r>
            <a:endParaRPr lang="ar-SA" dirty="0">
              <a:solidFill>
                <a:schemeClr val="accent6"/>
              </a:solidFill>
            </a:endParaRPr>
          </a:p>
          <a:p>
            <a:pPr rtl="1"/>
            <a:r>
              <a:rPr lang="en-GB" dirty="0">
                <a:solidFill>
                  <a:schemeClr val="accent6"/>
                </a:solidFill>
              </a:rPr>
              <a:t>	</a:t>
            </a:r>
            <a:r>
              <a:rPr lang="ur-PK" dirty="0">
                <a:solidFill>
                  <a:schemeClr val="accent6"/>
                </a:solidFill>
              </a:rPr>
              <a:t>﴿أَنَّكُمْ إِذَا مِتُّمْ وَكُنْتُمْ تُرَابًا وَعِظَامًا أَنَّكُمْ مُخْرَجُونَ﴾ </a:t>
            </a:r>
          </a:p>
          <a:p>
            <a:pPr rt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314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01539" y="0"/>
            <a:ext cx="17991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الثَّالِثُ فِي التَّأْكِيْدِ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>
                <a:solidFill>
                  <a:schemeClr val="accent6"/>
                </a:solidFill>
              </a:rPr>
              <a:t>الجملة</a:t>
            </a:r>
          </a:p>
          <a:p>
            <a:pPr rtl="1"/>
            <a:r>
              <a:rPr lang="en-GB" dirty="0">
                <a:solidFill>
                  <a:schemeClr val="accent6"/>
                </a:solidFill>
              </a:rPr>
              <a:t>	</a:t>
            </a:r>
            <a:r>
              <a:rPr lang="ur-PK" dirty="0">
                <a:solidFill>
                  <a:schemeClr val="accent6"/>
                </a:solidFill>
              </a:rPr>
              <a:t>﴿كَلَّا سَيَعْلَمُونَ </a:t>
            </a:r>
            <a:r>
              <a:rPr lang="ur-PK" dirty="0">
                <a:solidFill>
                  <a:schemeClr val="accent6"/>
                </a:solidFill>
                <a:cs typeface="KFGQPC Uthmanic Script HAFS" panose="02000000000000000000" pitchFamily="2" charset="-78"/>
              </a:rPr>
              <a:t>۝</a:t>
            </a:r>
            <a:r>
              <a:rPr lang="ur-PK" dirty="0">
                <a:solidFill>
                  <a:schemeClr val="accent6"/>
                </a:solidFill>
              </a:rPr>
              <a:t> ثُمَّ كَلَّا سَيَعْلَمُونَ﴾ </a:t>
            </a:r>
          </a:p>
          <a:p>
            <a:pPr rt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64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01539" y="0"/>
            <a:ext cx="17991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الثَّالِثُ فِي التَّأْكِيْدِ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[والتَّأْكِيدُ عَلى قِسْمَينِ ]</a:t>
            </a:r>
          </a:p>
          <a:p>
            <a:pPr rtl="1"/>
            <a:r>
              <a:rPr lang="ur-PK" dirty="0"/>
              <a:t>مَعْنَويٌّ: وَهُوَ بِألفَاظٍ مَعْدُودَةٍ، وهِيَ ... </a:t>
            </a:r>
          </a:p>
        </p:txBody>
      </p:sp>
    </p:spTree>
    <p:extLst>
      <p:ext uri="{BB962C8B-B14F-4D97-AF65-F5344CB8AC3E}">
        <p14:creationId xmlns:p14="http://schemas.microsoft.com/office/powerpoint/2010/main" val="308605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9160495-E339-451C-AE62-662B0E69CE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0288155"/>
              </p:ext>
            </p:extLst>
          </p:nvPr>
        </p:nvGraphicFramePr>
        <p:xfrm>
          <a:off x="105538" y="267494"/>
          <a:ext cx="8932923" cy="43412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8879">
                  <a:extLst>
                    <a:ext uri="{9D8B030D-6E8A-4147-A177-3AD203B41FA5}">
                      <a16:colId xmlns:a16="http://schemas.microsoft.com/office/drawing/2014/main" val="2159370830"/>
                    </a:ext>
                  </a:extLst>
                </a:gridCol>
                <a:gridCol w="2703830">
                  <a:extLst>
                    <a:ext uri="{9D8B030D-6E8A-4147-A177-3AD203B41FA5}">
                      <a16:colId xmlns:a16="http://schemas.microsoft.com/office/drawing/2014/main" val="877342826"/>
                    </a:ext>
                  </a:extLst>
                </a:gridCol>
                <a:gridCol w="2732405">
                  <a:extLst>
                    <a:ext uri="{9D8B030D-6E8A-4147-A177-3AD203B41FA5}">
                      <a16:colId xmlns:a16="http://schemas.microsoft.com/office/drawing/2014/main" val="3478274178"/>
                    </a:ext>
                  </a:extLst>
                </a:gridCol>
                <a:gridCol w="2219642">
                  <a:extLst>
                    <a:ext uri="{9D8B030D-6E8A-4147-A177-3AD203B41FA5}">
                      <a16:colId xmlns:a16="http://schemas.microsoft.com/office/drawing/2014/main" val="161674286"/>
                    </a:ext>
                  </a:extLst>
                </a:gridCol>
                <a:gridCol w="578167">
                  <a:extLst>
                    <a:ext uri="{9D8B030D-6E8A-4147-A177-3AD203B41FA5}">
                      <a16:colId xmlns:a16="http://schemas.microsoft.com/office/drawing/2014/main" val="3686880773"/>
                    </a:ext>
                  </a:extLst>
                </a:gridCol>
              </a:tblGrid>
              <a:tr h="371276">
                <a:tc>
                  <a:txBody>
                    <a:bodyPr/>
                    <a:lstStyle/>
                    <a:p>
                      <a:pPr algn="r" rtl="1"/>
                      <a:r>
                        <a:rPr lang="ur-PK" sz="1400" dirty="0"/>
                        <a:t>باختلاف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ur-PK" dirty="0"/>
                        <a:t>جمع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ur-PK" dirty="0"/>
                        <a:t>مثنی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ur-PK" dirty="0"/>
                        <a:t>مفرد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961127"/>
                  </a:ext>
                </a:extLst>
              </a:tr>
              <a:tr h="469564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ur-PK" sz="1200" dirty="0"/>
                        <a:t>الصيغة والضمير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ur-PK" sz="1600" dirty="0"/>
                        <a:t>جاءَنِي الزَّيْدُونَ أَنْفُسُهُمْ وَالْهِنْدَاتُ أنْفُسُهُنَّ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ur-PK" sz="1600" dirty="0"/>
                        <a:t>جاءَنِي الزَّيْدانِ أَنْفُسُهُما وَالْهِنْدَانِ أَنْفُسُهُما</a:t>
                      </a:r>
                    </a:p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ur-PK" sz="1600" dirty="0"/>
                        <a:t>جاءَنِي الزَّيْدانِ نَفْسَاهُما وَالْهِنْدَانِ نَفْسَاهُما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ur-PK" sz="1600" dirty="0"/>
                        <a:t>جاءَنِي زَيْدٌ نَفْسُهُ وَالْهِنْدُ نَفْسُهَا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ur-PK" sz="1600" dirty="0"/>
                        <a:t>نفس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058353"/>
                  </a:ext>
                </a:extLst>
              </a:tr>
              <a:tr h="132388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r-PK" sz="1200" dirty="0"/>
                        <a:t>الصيغة والضمير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r-PK" sz="1600" dirty="0"/>
                        <a:t>جاءَنِي الزَّيْدُونَ أَعْيُنُهُمْ وَالْهِنْدَاتُ أَعْيُنُهُنَّ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r-PK" sz="1600" dirty="0"/>
                        <a:t>جاءَنِي الزَّيْدانِ أَعْيُنُهُمَا وَالْهِنْدَانِ أَعْيُنُهُمَا</a:t>
                      </a:r>
                    </a:p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ur-PK" sz="1600" dirty="0"/>
                        <a:t>جاءَنِي الزَّيْدانِ عَيْنَاهُمَا وَالْهِنْدَانِ عَيْنَاهُمَا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ur-PK" sz="1600" dirty="0"/>
                        <a:t>جاءَنِي زَيْدٌ عَيْنُهُ وَالْهِنْدُ عَيْنُهَا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ur-PK" sz="1600" dirty="0"/>
                        <a:t>عين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889703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r-PK" sz="1200" dirty="0"/>
                        <a:t>الضمير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ur-PK" sz="1600" dirty="0"/>
                        <a:t>*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r-PK" sz="1600" dirty="0"/>
                        <a:t>جاءَنِي الرَّجُلَانِ كِلَاهُمَا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ur-PK" sz="1600" dirty="0"/>
                        <a:t>*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ur-PK" sz="1600" dirty="0"/>
                        <a:t>كِلَا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502206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r-PK" sz="1200" dirty="0"/>
                        <a:t>الضمير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r-PK" sz="1600" dirty="0"/>
                        <a:t>*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r-PK" sz="1600" dirty="0"/>
                        <a:t>جاءَنِي الْمَرْأَتَانِ كِلْتَاهُمَا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r-PK" sz="1600" dirty="0"/>
                        <a:t>*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ur-PK" sz="1600" dirty="0"/>
                        <a:t>كلتا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99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ur-PK" sz="1200" dirty="0"/>
                        <a:t>الضمير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ur-PK" sz="1600" dirty="0"/>
                        <a:t>جَاءَ الرِّجَالُ كُلُّهُمْ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r-PK" sz="1600" dirty="0"/>
                        <a:t>*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r-PK" sz="1600" dirty="0"/>
                        <a:t>قَرَأْتُ الْكِتَابَ كُلَّهُ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ur-PK" sz="1600" dirty="0"/>
                        <a:t>كُلُّ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2160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r-PK" sz="1200" dirty="0"/>
                        <a:t>الضمير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r-PK" sz="1600" dirty="0"/>
                        <a:t>جَاءَ الرِّجَالُ جَمِيْعُهُمْ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r-PK" sz="1600" dirty="0"/>
                        <a:t>*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r-PK" sz="1600" dirty="0"/>
                        <a:t>قَرَأْتُ الْكِتَابَ جَمِيْعَهُ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ur-PK" sz="1600" dirty="0"/>
                        <a:t>جَمِيْعُ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792030"/>
                  </a:ext>
                </a:extLst>
              </a:tr>
              <a:tr h="12952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r-PK" sz="1200" dirty="0"/>
                        <a:t>الصيغة والضمير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r-PK" sz="1600" dirty="0"/>
                        <a:t>جَاءَ الرِّجَالُ أَجْمَعُوْنَ والنِّسَاءُ جُمَعُ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r-PK" sz="1600" dirty="0"/>
                        <a:t>*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r-PK" sz="1600" dirty="0"/>
                        <a:t>جَاءَ الْجَيْشُ أَجْمَعُ وَالْقَبِيْلَةُ جَمْعَاءُ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ur-PK" sz="1600" dirty="0"/>
                        <a:t>أَجْمَعُ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884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000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01539" y="0"/>
            <a:ext cx="17991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الثَّالِثُ فِي التَّأْكِيْدِ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>
                <a:solidFill>
                  <a:schemeClr val="accent6"/>
                </a:solidFill>
              </a:rPr>
              <a:t>﴿فَسَجَدَ الْمَلَائِكَةُ كُلُّهُمْ أَجْمَعُونَ﴾</a:t>
            </a:r>
            <a:endParaRPr lang="ar-SA" b="1" dirty="0">
              <a:solidFill>
                <a:schemeClr val="accent6"/>
              </a:solidFill>
            </a:endParaRP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فَلَوْ شَاءَ لَهَدَاكُمْ أَجْمَعِينَ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وَأْتُونِي بِأَهْلِكُمْ أَجْمَعِينَ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  <a:endParaRPr lang="en-GB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80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01539" y="0"/>
            <a:ext cx="17991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الثَّالِثُ فِي التَّأْكِيْدِ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>
                <a:solidFill>
                  <a:schemeClr val="accent6"/>
                </a:solidFill>
              </a:rPr>
              <a:t>﴿وَعَلَّمَ آدَمَ الْأَسْمَاءَ كُلَّهَا﴾</a:t>
            </a:r>
            <a:endParaRPr lang="ar-SA" b="1" dirty="0">
              <a:solidFill>
                <a:schemeClr val="accent6"/>
              </a:solidFill>
            </a:endParaRP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وَتُؤْمِنُونَ بِالْكِتَابِ كُلِّهِ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وَلَوْ شَاءَ رَبُّكَ لَآمَنَ مَنْ فِي الْأَرْضِ كُلُّهُمْ جَمِيعًا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  <a:endParaRPr lang="en-GB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48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01539" y="0"/>
            <a:ext cx="17991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الثَّالِثُ فِي التَّأْكِيْدِ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70000" lnSpcReduction="20000"/>
          </a:bodyPr>
          <a:lstStyle/>
          <a:p>
            <a:pPr rtl="1"/>
            <a:r>
              <a:rPr lang="ur-PK" dirty="0"/>
              <a:t>مَعْنَويٌّ: وَهُوَ بِألفَاظٍ مَعْدُودَةٍ، وهِيَ </a:t>
            </a:r>
          </a:p>
          <a:p>
            <a:pPr rtl="1"/>
            <a:r>
              <a:rPr lang="ur-PK" dirty="0"/>
              <a:t>النَّفْسُ وَالعَيْنُ لِلوَاحِدِ، والمُثَنَّى، والمَجْمُوعِ بِاخْتِلافِ الصِّيغَةِ وَالضَّمِيرِ،</a:t>
            </a:r>
          </a:p>
          <a:p>
            <a:pPr rtl="1"/>
            <a:r>
              <a:rPr lang="ur-PK" dirty="0"/>
              <a:t>نَحْوُ جاءَنِي زَيْدٌ نَفْسُهُ، والزَّيْدانِ أَنْفُسُهُما أَوْ نَفْسَاهُما، وَالزَّيْدُونَ أَنْفُسُهُمْ. </a:t>
            </a:r>
          </a:p>
          <a:p>
            <a:pPr rtl="1"/>
            <a:r>
              <a:rPr lang="ur-PK" dirty="0"/>
              <a:t>وكذلِك عَيْنُهُ وأَعْيُنُهُما أوْ عِيْنَاهُمَا، وأعْيُنُهُمْ </a:t>
            </a:r>
          </a:p>
          <a:p>
            <a:pPr rtl="1"/>
            <a:r>
              <a:rPr lang="ur-PK" dirty="0"/>
              <a:t>[ولِلمُؤَنَّثِ] جَاءَتْنِي هِنْدٌ نَفْسُها، وَجَاءَتْنِي الهِنْدَانِ أَنْفُسُهُمَا أوْ نَفْسَاهُمَا، وَجَاءَتْنِي الهِنْداتُ أَنْفُسُهُنَّ، </a:t>
            </a:r>
          </a:p>
        </p:txBody>
      </p:sp>
    </p:spTree>
    <p:extLst>
      <p:ext uri="{BB962C8B-B14F-4D97-AF65-F5344CB8AC3E}">
        <p14:creationId xmlns:p14="http://schemas.microsoft.com/office/powerpoint/2010/main" val="141792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01539" y="0"/>
            <a:ext cx="17991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الثَّالِثُ فِي التَّأْكِيْدِ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وَكِلاَ وَكِلْتا لِلمُثَنَّى خَاصَّةً، </a:t>
            </a:r>
          </a:p>
          <a:p>
            <a:pPr rtl="1"/>
            <a:r>
              <a:rPr lang="ur-PK" dirty="0"/>
              <a:t>نَحْوُ قَامَ الرَّجُلانِ كِلاَهُمَا، وقَامَتِ المَرْأَتانِ كِلْتاهُمَا.</a:t>
            </a:r>
          </a:p>
        </p:txBody>
      </p:sp>
    </p:spTree>
    <p:extLst>
      <p:ext uri="{BB962C8B-B14F-4D97-AF65-F5344CB8AC3E}">
        <p14:creationId xmlns:p14="http://schemas.microsoft.com/office/powerpoint/2010/main" val="124693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01539" y="0"/>
            <a:ext cx="17991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الثَّالِثُ فِي التَّأْكِيْدِ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وَكُلٌّ، وَأَجْمَعُ، وَأَكْتَعُ، وَأَبْتَعُ، وَأَبْصَعُ لِغَيْرِ المُثَنَّى بِاخْتِلافِ الضَّمِيرِ فِي كُلٍّ، وَالصِّيغَةِ فِي البِوِاقِي،</a:t>
            </a:r>
          </a:p>
          <a:p>
            <a:pPr rtl="1"/>
            <a:r>
              <a:rPr lang="ur-PK" dirty="0"/>
              <a:t> تَقُولُ: جَاءَنِي القَوْمُ كُلُّهُمْ أَجْمَعُونَ أَكْتَعُونَ أَبْتَعُونَ أَبْصَعُونَ، وَقَامَتِ النِّسَاءُ كُلُّهُنَّ جُمَعُ كُتَعُ بُتَعُ بُصَعُ.</a:t>
            </a:r>
          </a:p>
        </p:txBody>
      </p:sp>
    </p:spTree>
    <p:extLst>
      <p:ext uri="{BB962C8B-B14F-4D97-AF65-F5344CB8AC3E}">
        <p14:creationId xmlns:p14="http://schemas.microsoft.com/office/powerpoint/2010/main" val="185831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01539" y="0"/>
            <a:ext cx="17991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الثَّالِثُ فِي التَّأْكِيْدِ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وَإذا أَرَدْتَ تَأْكِيدَ الضَّمِيرِ المَرْفُوعِ المُتَّصِلِ بـِالنَّفْسِ وَالعَيْنِ يَجِبُ تَأكِيدُهُ بِالضَّمِيرِ الْمُنْفَصِلِ، نَحْوُ ضَرَبْتَ أَنْتَ نَفْسُكَ.</a:t>
            </a:r>
          </a:p>
        </p:txBody>
      </p:sp>
    </p:spTree>
    <p:extLst>
      <p:ext uri="{BB962C8B-B14F-4D97-AF65-F5344CB8AC3E}">
        <p14:creationId xmlns:p14="http://schemas.microsoft.com/office/powerpoint/2010/main" val="75391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8C5886-33D5-4A46-9478-A5300C589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63" t="76204" r="33463" b="10801"/>
          <a:stretch/>
        </p:blipFill>
        <p:spPr>
          <a:xfrm>
            <a:off x="693347" y="1917147"/>
            <a:ext cx="7757306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12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01539" y="0"/>
            <a:ext cx="17991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الثَّالِثُ فِي التَّأْكِيْدِ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وَلاَ يُؤَكَّدُ بـِكُلٍّ وَأَجْمَعَ إلاّ مَا لَهُ أَجْزاءٌ وَأَبْعاضٌ يَصِّحُ افْتِراقُها حِسَّـًا كَالقَوْم أَوْ حُكْمًا، كَمَا تَقُولُ: اِشْتَرَيْتُ العَبْدَ كُلَّهُ، وَلاَ تَقُولُ أَكْرَمْتُ العَبْدَ كُلَّهُ. </a:t>
            </a:r>
          </a:p>
        </p:txBody>
      </p:sp>
    </p:spTree>
    <p:extLst>
      <p:ext uri="{BB962C8B-B14F-4D97-AF65-F5344CB8AC3E}">
        <p14:creationId xmlns:p14="http://schemas.microsoft.com/office/powerpoint/2010/main" val="121891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01539" y="0"/>
            <a:ext cx="17991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الثَّالِثُ فِي التَّأْكِيْدِ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وَاعْـلَمْ أَنَّ أَكْتَعَ وَأَبْتَعَ وَأَبْصَعَ أَتْبَاعٌ لِأَجْمَعَ وَلَيْسَ لَهَا مَعْنىً هٰهُنَا بِدُونَهِ، </a:t>
            </a:r>
            <a:endParaRPr lang="ar-SA" dirty="0"/>
          </a:p>
          <a:p>
            <a:pPr rtl="1"/>
            <a:r>
              <a:rPr lang="ur-PK" dirty="0"/>
              <a:t>فَلاَ يَجُوزُ تَقْدِيمُهَا عَلَى أَجْمَعَ ولا ذِكْرُهَا بِدُونِهَا.</a:t>
            </a:r>
          </a:p>
        </p:txBody>
      </p:sp>
    </p:spTree>
    <p:extLst>
      <p:ext uri="{BB962C8B-B14F-4D97-AF65-F5344CB8AC3E}">
        <p14:creationId xmlns:p14="http://schemas.microsoft.com/office/powerpoint/2010/main" val="232389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02FCD-D5FC-497B-B538-FE41DE9C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5"/>
          <a:stretch/>
        </p:blipFill>
        <p:spPr>
          <a:xfrm>
            <a:off x="0" y="0"/>
            <a:ext cx="9144000" cy="46228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DBC815-6A12-4DA0-92A7-A53736C52758}"/>
              </a:ext>
            </a:extLst>
          </p:cNvPr>
          <p:cNvSpPr/>
          <p:nvPr/>
        </p:nvSpPr>
        <p:spPr>
          <a:xfrm>
            <a:off x="3923928" y="1002089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9325E-D1E4-430B-8791-9EFA8AAB28E0}"/>
              </a:ext>
            </a:extLst>
          </p:cNvPr>
          <p:cNvSpPr/>
          <p:nvPr/>
        </p:nvSpPr>
        <p:spPr>
          <a:xfrm rot="5400000">
            <a:off x="4311655" y="300662"/>
            <a:ext cx="520690" cy="91649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CF6EA-F68F-4649-B26C-C18964468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9"/>
            <a:ext cx="508025" cy="49529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5617B7-C285-487B-ADC9-B06FB614D068}"/>
              </a:ext>
            </a:extLst>
          </p:cNvPr>
          <p:cNvSpPr/>
          <p:nvPr/>
        </p:nvSpPr>
        <p:spPr>
          <a:xfrm>
            <a:off x="539552" y="46956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0849F-84D1-4BE4-9C87-F75B8E50066C}"/>
              </a:ext>
            </a:extLst>
          </p:cNvPr>
          <p:cNvSpPr/>
          <p:nvPr/>
        </p:nvSpPr>
        <p:spPr>
          <a:xfrm>
            <a:off x="6652613" y="4695693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www.alqalaminstitute.org</a:t>
            </a:r>
          </a:p>
        </p:txBody>
      </p:sp>
    </p:spTree>
    <p:extLst>
      <p:ext uri="{BB962C8B-B14F-4D97-AF65-F5344CB8AC3E}">
        <p14:creationId xmlns:p14="http://schemas.microsoft.com/office/powerpoint/2010/main" val="3844612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14714" y="-4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 err="1"/>
              <a:t>الْفَصْلُ</a:t>
            </a:r>
            <a:r>
              <a:rPr lang="ur-PK" sz="1600" b="1" dirty="0"/>
              <a:t> </a:t>
            </a:r>
            <a:r>
              <a:rPr lang="ur-PK" sz="1600" b="1" dirty="0" err="1"/>
              <a:t>الثّانِي</a:t>
            </a:r>
            <a:r>
              <a:rPr lang="ur-PK" sz="1600" b="1" dirty="0"/>
              <a:t> </a:t>
            </a:r>
            <a:r>
              <a:rPr lang="ur-PK" sz="1600" b="1" dirty="0" err="1"/>
              <a:t>عَشَرَ</a:t>
            </a:r>
            <a:r>
              <a:rPr lang="ur-PK" sz="1600" b="1" dirty="0"/>
              <a:t>: </a:t>
            </a:r>
            <a:r>
              <a:rPr lang="ur-PK" sz="1600" b="1" dirty="0" err="1"/>
              <a:t>مَا</a:t>
            </a:r>
            <a:r>
              <a:rPr lang="ur-PK" sz="1600" b="1" dirty="0"/>
              <a:t> و لا </a:t>
            </a:r>
            <a:r>
              <a:rPr lang="ur-PK" sz="1600" b="1" dirty="0" err="1"/>
              <a:t>المُشْبَّهَتينِ</a:t>
            </a:r>
            <a:r>
              <a:rPr lang="ur-PK" sz="1600" b="1" dirty="0"/>
              <a:t> </a:t>
            </a:r>
            <a:r>
              <a:rPr lang="ur-PK" sz="1600" b="1" dirty="0" err="1"/>
              <a:t>بـِلَيْسَ</a:t>
            </a:r>
            <a:endParaRPr lang="ur-PK" sz="16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/>
              <a:t>خال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8546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402474" y="133553"/>
            <a:ext cx="8515505" cy="4239180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59079" y="216124"/>
            <a:ext cx="70258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Al-Qalam Institute</a:t>
            </a:r>
            <a:endParaRPr lang="en-GB" sz="6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332" y="2029953"/>
            <a:ext cx="650785" cy="63447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2207196" y="1489777"/>
            <a:ext cx="2513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n w="3175">
                  <a:solidFill>
                    <a:sysClr val="windowText" lastClr="000000"/>
                  </a:solidFill>
                  <a:prstDash val="solid"/>
                </a:ln>
                <a:solidFill>
                  <a:schemeClr val="accent2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 descr="Internet">
            <a:extLst>
              <a:ext uri="{FF2B5EF4-FFF2-40B4-BE49-F238E27FC236}">
                <a16:creationId xmlns:a16="http://schemas.microsoft.com/office/drawing/2014/main" id="{E48457AE-84B2-427D-AF11-A19246F86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5637" y="1324120"/>
            <a:ext cx="535504" cy="535504"/>
          </a:xfrm>
          <a:prstGeom prst="rect">
            <a:avLst/>
          </a:prstGeom>
        </p:spPr>
      </p:pic>
      <p:pic>
        <p:nvPicPr>
          <p:cNvPr id="1028" name="Picture 4" descr="telegram icon">
            <a:extLst>
              <a:ext uri="{FF2B5EF4-FFF2-40B4-BE49-F238E27FC236}">
                <a16:creationId xmlns:a16="http://schemas.microsoft.com/office/drawing/2014/main" id="{D1E38AE7-BE7C-4984-BECD-EAD8A8FB2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12" y="2716409"/>
            <a:ext cx="391153" cy="39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witter icon">
            <a:extLst>
              <a:ext uri="{FF2B5EF4-FFF2-40B4-BE49-F238E27FC236}">
                <a16:creationId xmlns:a16="http://schemas.microsoft.com/office/drawing/2014/main" id="{A4DC3EFB-869C-4C06-8208-BD50CC2BB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13" y="2068593"/>
            <a:ext cx="391152" cy="39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Youtube Subscribe Icon And Button, Susbcribe, Youtube Subscribe ...">
            <a:extLst>
              <a:ext uri="{FF2B5EF4-FFF2-40B4-BE49-F238E27FC236}">
                <a16:creationId xmlns:a16="http://schemas.microsoft.com/office/drawing/2014/main" id="{C4B425C2-7B5B-46CC-AD72-66C7D59350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00" b="38800"/>
          <a:stretch/>
        </p:blipFill>
        <p:spPr bwMode="auto">
          <a:xfrm>
            <a:off x="1259632" y="3480389"/>
            <a:ext cx="2513045" cy="7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41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01539" y="0"/>
            <a:ext cx="17991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الثَّالِثُ فِي التَّأْكِيْدِ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[الْفَصْلُ الثَّالِثُ التَّأْكِيدُ]</a:t>
            </a:r>
          </a:p>
          <a:p>
            <a:pPr rtl="1"/>
            <a:r>
              <a:rPr lang="ur-PK" dirty="0"/>
              <a:t>فَصْلٌ التَّأكِيدُ تَابِعٌ يَدُلُّ </a:t>
            </a:r>
            <a:endParaRPr lang="en-GB" dirty="0"/>
          </a:p>
          <a:p>
            <a:pPr rtl="1"/>
            <a:r>
              <a:rPr lang="en-GB" dirty="0"/>
              <a:t>	</a:t>
            </a:r>
            <a:r>
              <a:rPr lang="ur-PK" dirty="0"/>
              <a:t>عَلَى تَقْرِيرِ المَتْبُوع فِيمَا نُسِبَ إلَيْهِ </a:t>
            </a:r>
            <a:endParaRPr lang="en-GB" dirty="0"/>
          </a:p>
          <a:p>
            <a:pPr rtl="1"/>
            <a:r>
              <a:rPr lang="en-GB" dirty="0"/>
              <a:t>	</a:t>
            </a:r>
            <a:r>
              <a:rPr lang="ur-PK" dirty="0"/>
              <a:t>أَوْ عَلى شُمُولِ الحُكْمِ لِكُلِّ فَرْدٍ مِنْ أَفْرَادِ المَتْبُوعِ.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7A2084-6E59-4F2F-BDA2-50BFFC6B3948}"/>
              </a:ext>
            </a:extLst>
          </p:cNvPr>
          <p:cNvSpPr txBox="1"/>
          <p:nvPr/>
        </p:nvSpPr>
        <p:spPr>
          <a:xfrm>
            <a:off x="6300192" y="2859782"/>
            <a:ext cx="12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GB" dirty="0">
                <a:solidFill>
                  <a:schemeClr val="accent6"/>
                </a:solidFill>
              </a:rPr>
              <a:t>inclusion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D92E0D-7C84-4B09-A083-DDE60965D506}"/>
              </a:ext>
            </a:extLst>
          </p:cNvPr>
          <p:cNvSpPr txBox="1"/>
          <p:nvPr/>
        </p:nvSpPr>
        <p:spPr>
          <a:xfrm>
            <a:off x="5868144" y="3939728"/>
            <a:ext cx="12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GB" dirty="0">
                <a:solidFill>
                  <a:schemeClr val="accent6"/>
                </a:solidFill>
              </a:rPr>
              <a:t>confirm</a:t>
            </a:r>
          </a:p>
        </p:txBody>
      </p:sp>
    </p:spTree>
    <p:extLst>
      <p:ext uri="{BB962C8B-B14F-4D97-AF65-F5344CB8AC3E}">
        <p14:creationId xmlns:p14="http://schemas.microsoft.com/office/powerpoint/2010/main" val="121480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01539" y="0"/>
            <a:ext cx="17991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الثَّالِثُ فِي التَّأْكِيْدِ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والتَّأْكِيدُ عَلى قِسْمَينِ </a:t>
            </a:r>
          </a:p>
          <a:p>
            <a:pPr rtl="1"/>
            <a:r>
              <a:rPr lang="ur-PK" dirty="0"/>
              <a:t>لَفْظِيٌّ، وهُوَ تَكْريرُ اللَّفْظِ الأوَّلِ، نَحْوُ جَاءَنِي زَيْدٌ زَيْدٌ، وَجَاءَ جَاءَ زَيْدٌ،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7A2084-6E59-4F2F-BDA2-50BFFC6B3948}"/>
              </a:ext>
            </a:extLst>
          </p:cNvPr>
          <p:cNvSpPr txBox="1"/>
          <p:nvPr/>
        </p:nvSpPr>
        <p:spPr>
          <a:xfrm>
            <a:off x="6444208" y="2823369"/>
            <a:ext cx="12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GB" dirty="0" err="1">
                <a:solidFill>
                  <a:schemeClr val="accent6"/>
                </a:solidFill>
              </a:rPr>
              <a:t>repition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5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01539" y="0"/>
            <a:ext cx="17991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الثَّالِثُ فِي التَّأْكِيْدِ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2B0C6C3-FDAB-485F-8D03-BEC91CA30D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7999539"/>
              </p:ext>
            </p:extLst>
          </p:nvPr>
        </p:nvGraphicFramePr>
        <p:xfrm>
          <a:off x="179512" y="771550"/>
          <a:ext cx="8640960" cy="399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525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01539" y="0"/>
            <a:ext cx="17991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الثَّالِثُ فِي التَّأْكِيْدِ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>
                <a:solidFill>
                  <a:schemeClr val="accent6"/>
                </a:solidFill>
              </a:rPr>
              <a:t>التوكيد اللفظي </a:t>
            </a: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الفعل</a:t>
            </a:r>
          </a:p>
          <a:p>
            <a:pPr rtl="1"/>
            <a:r>
              <a:rPr lang="en-GB" dirty="0">
                <a:solidFill>
                  <a:schemeClr val="accent6"/>
                </a:solidFill>
              </a:rPr>
              <a:t>	</a:t>
            </a:r>
            <a:r>
              <a:rPr lang="ur-PK" dirty="0">
                <a:solidFill>
                  <a:schemeClr val="accent6"/>
                </a:solidFill>
              </a:rPr>
              <a:t>قَامَ قَامَ زَيْدٌ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494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01539" y="0"/>
            <a:ext cx="17991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الثَّالِثُ فِي التَّأْكِيْدِ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>
                <a:solidFill>
                  <a:schemeClr val="accent6"/>
                </a:solidFill>
              </a:rPr>
              <a:t>الاسم الظاهر</a:t>
            </a:r>
          </a:p>
          <a:p>
            <a:pPr rtl="1"/>
            <a:r>
              <a:rPr lang="en-GB" dirty="0">
                <a:solidFill>
                  <a:schemeClr val="accent6"/>
                </a:solidFill>
              </a:rPr>
              <a:t>	</a:t>
            </a:r>
            <a:r>
              <a:rPr lang="ur-PK" dirty="0">
                <a:solidFill>
                  <a:schemeClr val="accent6"/>
                </a:solidFill>
              </a:rPr>
              <a:t>﴿</a:t>
            </a:r>
            <a:r>
              <a:rPr lang="ar-SA" dirty="0">
                <a:solidFill>
                  <a:schemeClr val="accent6"/>
                </a:solidFill>
              </a:rPr>
              <a:t>وَالسَّابِقُونَ السَّابِقُونَ </a:t>
            </a:r>
            <a:r>
              <a:rPr lang="ar-SA" dirty="0">
                <a:solidFill>
                  <a:schemeClr val="accent6"/>
                </a:solidFill>
                <a:cs typeface="KFGQPC Uthmanic Script HAFS" panose="02000000000000000000" pitchFamily="2" charset="-78"/>
              </a:rPr>
              <a:t>۝</a:t>
            </a:r>
            <a:r>
              <a:rPr lang="ar-SA" dirty="0">
                <a:solidFill>
                  <a:schemeClr val="accent6"/>
                </a:solidFill>
              </a:rPr>
              <a:t>أُولَئِكَ الْمُقَرَّبُونَ</a:t>
            </a:r>
            <a:r>
              <a:rPr lang="ur-PK" dirty="0">
                <a:solidFill>
                  <a:schemeClr val="accent6"/>
                </a:solidFill>
              </a:rPr>
              <a:t>﴾</a:t>
            </a:r>
          </a:p>
          <a:p>
            <a:pPr rtl="1"/>
            <a:r>
              <a:rPr lang="en-GB" dirty="0">
                <a:solidFill>
                  <a:schemeClr val="accent6"/>
                </a:solidFill>
              </a:rPr>
              <a:t>	</a:t>
            </a:r>
            <a:r>
              <a:rPr lang="ur-PK" dirty="0">
                <a:solidFill>
                  <a:schemeClr val="accent6"/>
                </a:solidFill>
              </a:rPr>
              <a:t> ﴿يَجْعَلْ صَدْرَهُ ضَيِّقًا حَرَجًا﴾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20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01539" y="0"/>
            <a:ext cx="17991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الثَّالِثُ فِي التَّأْكِيْدِ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>
                <a:solidFill>
                  <a:schemeClr val="accent6"/>
                </a:solidFill>
              </a:rPr>
              <a:t>المضمر - المنفصل</a:t>
            </a:r>
          </a:p>
          <a:p>
            <a:pPr rtl="1"/>
            <a:r>
              <a:rPr lang="en-GB" dirty="0">
                <a:solidFill>
                  <a:schemeClr val="accent6"/>
                </a:solidFill>
              </a:rPr>
              <a:t>	</a:t>
            </a:r>
            <a:r>
              <a:rPr lang="ur-PK" dirty="0">
                <a:solidFill>
                  <a:schemeClr val="accent6"/>
                </a:solidFill>
              </a:rPr>
              <a:t>إِيَّاكَ إِيَّاكَ أَرَدتُّ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	أَنْتَ أَنْتَ الْمُجْرِمُ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19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01539" y="0"/>
            <a:ext cx="17991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الثَّالِثُ فِي التَّأْكِيْدِ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>
                <a:solidFill>
                  <a:schemeClr val="accent6"/>
                </a:solidFill>
              </a:rPr>
              <a:t>المضمر - المتصل</a:t>
            </a:r>
          </a:p>
          <a:p>
            <a:pPr rtl="1"/>
            <a:r>
              <a:rPr lang="en-GB" dirty="0">
                <a:solidFill>
                  <a:schemeClr val="accent6"/>
                </a:solidFill>
              </a:rPr>
              <a:t>	</a:t>
            </a:r>
            <a:r>
              <a:rPr lang="ur-PK" dirty="0">
                <a:solidFill>
                  <a:schemeClr val="accent6"/>
                </a:solidFill>
              </a:rPr>
              <a:t>﴿لَا يَسْتَطِيعُ أَنْ يُمِلَّ هُوَ﴾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	رأَيْتُكَ إِيَّاكَ / أَنْتَ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	مَرَرْتُ بِكَ بِكَ / أَنْتَ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49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13290</TotalTime>
  <Words>835</Words>
  <Application>Microsoft Office PowerPoint</Application>
  <PresentationFormat>On-screen Show (16:9)</PresentationFormat>
  <Paragraphs>187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1648</cp:revision>
  <cp:lastPrinted>2018-11-30T18:58:39Z</cp:lastPrinted>
  <dcterms:created xsi:type="dcterms:W3CDTF">2017-07-04T20:08:42Z</dcterms:created>
  <dcterms:modified xsi:type="dcterms:W3CDTF">2020-06-05T10:30:17Z</dcterms:modified>
</cp:coreProperties>
</file>