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57" r:id="rId2"/>
    <p:sldId id="404" r:id="rId3"/>
    <p:sldId id="505" r:id="rId4"/>
    <p:sldId id="524" r:id="rId5"/>
    <p:sldId id="523" r:id="rId6"/>
    <p:sldId id="526" r:id="rId7"/>
    <p:sldId id="527" r:id="rId8"/>
    <p:sldId id="529" r:id="rId9"/>
    <p:sldId id="528" r:id="rId10"/>
    <p:sldId id="532" r:id="rId11"/>
    <p:sldId id="530" r:id="rId12"/>
    <p:sldId id="533" r:id="rId13"/>
    <p:sldId id="531" r:id="rId14"/>
    <p:sldId id="525" r:id="rId15"/>
    <p:sldId id="534" r:id="rId16"/>
    <p:sldId id="535" r:id="rId17"/>
    <p:sldId id="536" r:id="rId18"/>
    <p:sldId id="537" r:id="rId19"/>
    <p:sldId id="355" r:id="rId20"/>
    <p:sldId id="500" r:id="rId21"/>
    <p:sldId id="522" r:id="rId22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505"/>
            <p14:sldId id="524"/>
            <p14:sldId id="523"/>
            <p14:sldId id="526"/>
            <p14:sldId id="527"/>
            <p14:sldId id="529"/>
            <p14:sldId id="528"/>
            <p14:sldId id="532"/>
            <p14:sldId id="530"/>
            <p14:sldId id="533"/>
            <p14:sldId id="531"/>
            <p14:sldId id="525"/>
            <p14:sldId id="534"/>
            <p14:sldId id="535"/>
            <p14:sldId id="536"/>
            <p14:sldId id="537"/>
            <p14:sldId id="355"/>
            <p14:sldId id="500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٣٩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التَّوَابِعِ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الْبَدَلُ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2300" dirty="0">
                <a:solidFill>
                  <a:schemeClr val="accent6"/>
                </a:solidFill>
              </a:rPr>
              <a:t>وَيُشْتَرَطُ فِيْ هٰذَا النَّوْعِ أَن يَّتَّصِلَ بِضَمِيْرٍ يَرْجِعُ عَلَی الْمُبْدَلِ مِنْهُ </a:t>
            </a:r>
            <a:endParaRPr lang="ar-SA" sz="2300" dirty="0">
              <a:solidFill>
                <a:schemeClr val="accent6"/>
              </a:solidFill>
            </a:endParaRP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﴿وَارْزُقْ </a:t>
            </a:r>
            <a:r>
              <a:rPr lang="ur-PK" sz="2300" dirty="0">
                <a:solidFill>
                  <a:schemeClr val="accent1"/>
                </a:solidFill>
              </a:rPr>
              <a:t>أَهْلَهُ</a:t>
            </a:r>
            <a:r>
              <a:rPr lang="ur-PK" sz="2300" dirty="0">
                <a:solidFill>
                  <a:schemeClr val="accent6"/>
                </a:solidFill>
              </a:rPr>
              <a:t> مِنَ الثَّمَرَاتِ </a:t>
            </a:r>
            <a:r>
              <a:rPr lang="ur-PK" sz="2300" dirty="0">
                <a:solidFill>
                  <a:schemeClr val="accent1"/>
                </a:solidFill>
              </a:rPr>
              <a:t>مَنْ آمَنَ مِنْهُمْ بِاللَّهِ وَالْيَوْمِ الْآخِرِ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ar-SA" sz="2300" dirty="0">
                <a:solidFill>
                  <a:schemeClr val="accent6"/>
                </a:solidFill>
              </a:rPr>
              <a:t>﴿عَلَى </a:t>
            </a:r>
            <a:r>
              <a:rPr lang="ar-SA" sz="2300" dirty="0">
                <a:solidFill>
                  <a:schemeClr val="accent1"/>
                </a:solidFill>
              </a:rPr>
              <a:t>النَّاسِ</a:t>
            </a:r>
            <a:r>
              <a:rPr lang="ar-SA" sz="2300" dirty="0">
                <a:solidFill>
                  <a:schemeClr val="accent6"/>
                </a:solidFill>
              </a:rPr>
              <a:t> حِجُّ الْبَيْتِ </a:t>
            </a:r>
            <a:r>
              <a:rPr lang="ar-SA" sz="2300" dirty="0">
                <a:solidFill>
                  <a:schemeClr val="accent1"/>
                </a:solidFill>
              </a:rPr>
              <a:t>مَنِ اسْتَطَاعَ إِلَيْهِ سَبِيْلًا</a:t>
            </a:r>
            <a:r>
              <a:rPr lang="ar-SA" sz="2300" dirty="0">
                <a:solidFill>
                  <a:schemeClr val="accent6"/>
                </a:solidFill>
              </a:rPr>
              <a:t>﴾ </a:t>
            </a:r>
          </a:p>
        </p:txBody>
      </p:sp>
    </p:spTree>
    <p:extLst>
      <p:ext uri="{BB962C8B-B14F-4D97-AF65-F5344CB8AC3E}">
        <p14:creationId xmlns:p14="http://schemas.microsoft.com/office/powerpoint/2010/main" val="7489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وَبَدَلُ الِاشْتِمالِ، وهوَ مَا مَدْلُولُهُ مُتَعَلِّقُ المَتْبُوعِ كَسُلِبَ زَيْدٌ ثَوْبُهُ.</a:t>
            </a:r>
          </a:p>
        </p:txBody>
      </p:sp>
    </p:spTree>
    <p:extLst>
      <p:ext uri="{BB962C8B-B14F-4D97-AF65-F5344CB8AC3E}">
        <p14:creationId xmlns:p14="http://schemas.microsoft.com/office/powerpoint/2010/main" val="93511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2300" dirty="0">
                <a:solidFill>
                  <a:schemeClr val="accent6"/>
                </a:solidFill>
              </a:rPr>
              <a:t>﴿ قُتِلَ أَصْحَابُ الْأُخْدُودِ </a:t>
            </a:r>
            <a:r>
              <a:rPr lang="ur-PK" sz="2300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۝</a:t>
            </a:r>
            <a:r>
              <a:rPr lang="ur-PK" sz="2300" dirty="0">
                <a:solidFill>
                  <a:schemeClr val="accent6"/>
                </a:solidFill>
              </a:rPr>
              <a:t> </a:t>
            </a:r>
            <a:r>
              <a:rPr lang="ur-PK" sz="2300" dirty="0">
                <a:solidFill>
                  <a:schemeClr val="accent1"/>
                </a:solidFill>
              </a:rPr>
              <a:t>النَّارِ ذَاتِ الْوَقُودِ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ar-SA" sz="2300" dirty="0">
                <a:solidFill>
                  <a:schemeClr val="accent6"/>
                </a:solidFill>
              </a:rPr>
              <a:t>﴿يَسْأَلُونَكَ عَنِ الشَّهْرِ الْحَرَامِ </a:t>
            </a:r>
            <a:r>
              <a:rPr lang="ar-SA" sz="2300" dirty="0">
                <a:solidFill>
                  <a:schemeClr val="accent1"/>
                </a:solidFill>
              </a:rPr>
              <a:t>قِتَالٍ فِيهِ</a:t>
            </a:r>
            <a:r>
              <a:rPr lang="ar-SA" sz="2300" dirty="0">
                <a:solidFill>
                  <a:schemeClr val="accent6"/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375170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وَبَدَلُ الغَلَطِ، وهُوَ مَا يُذْكَرُ بَعْدَ الغَلَطِ، </a:t>
            </a:r>
          </a:p>
          <a:p>
            <a:pPr rtl="1"/>
            <a:r>
              <a:rPr lang="ur-PK" dirty="0"/>
              <a:t>نحْوُ جَاءَنِي زَيْدٌ جَعْـفَـرٌ، ورَأَيْتُ رَجُلًا حِمارًا. </a:t>
            </a:r>
          </a:p>
        </p:txBody>
      </p:sp>
    </p:spTree>
    <p:extLst>
      <p:ext uri="{BB962C8B-B14F-4D97-AF65-F5344CB8AC3E}">
        <p14:creationId xmlns:p14="http://schemas.microsoft.com/office/powerpoint/2010/main" val="1680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[أَحْكَامُ الْبَدَلِ]</a:t>
            </a:r>
          </a:p>
          <a:p>
            <a:pPr rtl="1"/>
            <a:r>
              <a:rPr lang="ur-PK" dirty="0"/>
              <a:t> والبَدَلُ إنْ كانَ نَكِرَةً مِنْ مَعْرِفَةٍ يَجِبُ نَعْتُهُ </a:t>
            </a:r>
          </a:p>
          <a:p>
            <a:pPr rtl="1"/>
            <a:r>
              <a:rPr lang="ur-PK" dirty="0"/>
              <a:t>كَقَوْلِهِ تَعَالى ﴿بِالنَّاصِيَةِ  نَاصِيَةٍ كَاذِبَةٍ﴾ </a:t>
            </a:r>
          </a:p>
          <a:p>
            <a:pPr rtl="1"/>
            <a:r>
              <a:rPr lang="ur-PK" dirty="0"/>
              <a:t>ولا يَجِبُ ذلِك فِي عَكْسِهِ  وَلا فِي المُتَجَانِسَيْنِ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92E0D-7C84-4B09-A083-DDE60965D506}"/>
              </a:ext>
            </a:extLst>
          </p:cNvPr>
          <p:cNvSpPr txBox="1"/>
          <p:nvPr/>
        </p:nvSpPr>
        <p:spPr>
          <a:xfrm>
            <a:off x="2812052" y="1851670"/>
            <a:ext cx="12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6"/>
                </a:solidFill>
              </a:rPr>
              <a:t>عند البعض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2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2300" b="1" dirty="0">
                <a:solidFill>
                  <a:schemeClr val="accent2"/>
                </a:solidFill>
              </a:rPr>
              <a:t>معرفة - نكرة</a:t>
            </a:r>
            <a:endParaRPr lang="ar-SA" sz="2300" b="1" dirty="0">
              <a:solidFill>
                <a:schemeClr val="accent2"/>
              </a:solidFill>
            </a:endParaRP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﴿بِالنَّاصِيَةِ  </a:t>
            </a:r>
            <a:r>
              <a:rPr lang="ur-PK" sz="2300" dirty="0">
                <a:solidFill>
                  <a:schemeClr val="accent1"/>
                </a:solidFill>
              </a:rPr>
              <a:t>نَاصِيَةٍ كَاذِبَةٍ</a:t>
            </a:r>
            <a:r>
              <a:rPr lang="ur-PK" sz="2300" dirty="0">
                <a:solidFill>
                  <a:schemeClr val="accent6"/>
                </a:solidFill>
              </a:rPr>
              <a:t>﴾ </a:t>
            </a:r>
            <a:endParaRPr lang="ar-SA" sz="2300" dirty="0">
              <a:solidFill>
                <a:schemeClr val="accent6"/>
              </a:solidFill>
            </a:endParaRP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</a:t>
            </a:r>
            <a:r>
              <a:rPr lang="ar-SA" sz="2300" dirty="0">
                <a:solidFill>
                  <a:schemeClr val="accent6"/>
                </a:solidFill>
              </a:rPr>
              <a:t>وَلَنِعْمَ دَارُ الْمُتَّقِينَ </a:t>
            </a:r>
            <a:r>
              <a:rPr lang="ar-SA" sz="2300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۝</a:t>
            </a:r>
            <a:r>
              <a:rPr lang="ur-PK" sz="2300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 </a:t>
            </a:r>
            <a:r>
              <a:rPr lang="ar-SA" sz="2300" dirty="0">
                <a:solidFill>
                  <a:schemeClr val="accent1"/>
                </a:solidFill>
              </a:rPr>
              <a:t>جَنَّاتُ عَدْنٍ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﴿اللَّهُ نَزَّلَ أَحْسَنَ الْحَدِيثِ </a:t>
            </a:r>
            <a:r>
              <a:rPr lang="ur-PK" sz="2300" dirty="0">
                <a:solidFill>
                  <a:schemeClr val="accent1"/>
                </a:solidFill>
              </a:rPr>
              <a:t>كِتَابًا مُتَشَابِهًا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287077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2300" b="1" dirty="0">
                <a:solidFill>
                  <a:schemeClr val="accent2"/>
                </a:solidFill>
              </a:rPr>
              <a:t>نكرة - معرفة </a:t>
            </a:r>
            <a:endParaRPr lang="ar-SA" sz="2300" b="1" dirty="0">
              <a:solidFill>
                <a:schemeClr val="accent2"/>
              </a:solidFill>
            </a:endParaRP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﴿إِلى صِراطٍ مُسْتَقيمٍ، </a:t>
            </a:r>
            <a:r>
              <a:rPr lang="ur-PK" sz="2300" dirty="0">
                <a:solidFill>
                  <a:schemeClr val="accent1"/>
                </a:solidFill>
              </a:rPr>
              <a:t>صِرَاطِ اللّه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</a:t>
            </a:r>
            <a:r>
              <a:rPr lang="ar-SA" sz="2300" dirty="0">
                <a:solidFill>
                  <a:schemeClr val="accent6"/>
                </a:solidFill>
              </a:rPr>
              <a:t> أَفَأُنَبِّئُكُمْ بِشَرٍّ مِنْ ذَلِكُمُ </a:t>
            </a:r>
            <a:r>
              <a:rPr lang="ar-SA" sz="2300" dirty="0">
                <a:solidFill>
                  <a:schemeClr val="accent1"/>
                </a:solidFill>
              </a:rPr>
              <a:t>النَّارُ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22702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2300" b="1" dirty="0">
                <a:solidFill>
                  <a:schemeClr val="accent2"/>
                </a:solidFill>
              </a:rPr>
              <a:t>معرفة - معرفة </a:t>
            </a:r>
            <a:endParaRPr lang="ar-SA" sz="2300" b="1" dirty="0">
              <a:solidFill>
                <a:schemeClr val="accent2"/>
              </a:solidFill>
            </a:endParaRP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﴿قَالُوا آمَنَّا بِرَبِّ الْعَالَمِينَ </a:t>
            </a:r>
            <a:r>
              <a:rPr lang="ur-PK" sz="2300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۝</a:t>
            </a:r>
            <a:r>
              <a:rPr lang="ur-PK" sz="2300" dirty="0">
                <a:solidFill>
                  <a:schemeClr val="accent6"/>
                </a:solidFill>
              </a:rPr>
              <a:t> </a:t>
            </a:r>
            <a:r>
              <a:rPr lang="ur-PK" sz="2300" dirty="0">
                <a:solidFill>
                  <a:schemeClr val="accent1"/>
                </a:solidFill>
              </a:rPr>
              <a:t>رَبِّ مُوسَى وَهَارُونَ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</a:t>
            </a:r>
            <a:r>
              <a:rPr lang="ar-SA" sz="2300" dirty="0">
                <a:solidFill>
                  <a:schemeClr val="accent6"/>
                </a:solidFill>
              </a:rPr>
              <a:t>وَشَرَوْهُ بِثَمَنٍ بَخْسٍ </a:t>
            </a:r>
            <a:r>
              <a:rPr lang="ar-SA" sz="2300" dirty="0">
                <a:solidFill>
                  <a:schemeClr val="accent1"/>
                </a:solidFill>
              </a:rPr>
              <a:t>دَرَاهِمَ مَعْدُودَةٍ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  <a:endParaRPr lang="ar-SA" sz="2300" dirty="0">
              <a:solidFill>
                <a:schemeClr val="accent6"/>
              </a:solidFill>
            </a:endParaRP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</a:t>
            </a:r>
            <a:r>
              <a:rPr lang="ar-SA" sz="2300" dirty="0">
                <a:solidFill>
                  <a:schemeClr val="accent6"/>
                </a:solidFill>
              </a:rPr>
              <a:t> بُعْدًا لِعَادٍ </a:t>
            </a:r>
            <a:r>
              <a:rPr lang="ar-SA" sz="2300" dirty="0">
                <a:solidFill>
                  <a:schemeClr val="accent1"/>
                </a:solidFill>
              </a:rPr>
              <a:t>قَوْمِ هُودٍ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  <a:endParaRPr lang="ar-SA" sz="2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2300" b="1" dirty="0">
                <a:solidFill>
                  <a:schemeClr val="accent2"/>
                </a:solidFill>
              </a:rPr>
              <a:t>نكرة - نكرة </a:t>
            </a:r>
            <a:endParaRPr lang="ar-SA" sz="2300" b="1" dirty="0">
              <a:solidFill>
                <a:schemeClr val="accent2"/>
              </a:solidFill>
            </a:endParaRP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</a:t>
            </a:r>
            <a:r>
              <a:rPr lang="ar-SA" sz="2300" dirty="0">
                <a:solidFill>
                  <a:schemeClr val="accent6"/>
                </a:solidFill>
              </a:rPr>
              <a:t>وَشَرَوْهُ بِثَمَنٍ بَخْسٍ </a:t>
            </a:r>
            <a:r>
              <a:rPr lang="ar-SA" sz="2300" dirty="0">
                <a:solidFill>
                  <a:schemeClr val="accent1"/>
                </a:solidFill>
              </a:rPr>
              <a:t>دَرَاهِمَ مَعْدُودَةٍ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  <a:endParaRPr lang="ar-SA" sz="2300" dirty="0">
              <a:solidFill>
                <a:schemeClr val="accent6"/>
              </a:solidFill>
            </a:endParaRP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</a:t>
            </a:r>
            <a:r>
              <a:rPr lang="ar-SA" sz="2300" dirty="0">
                <a:solidFill>
                  <a:schemeClr val="accent6"/>
                </a:solidFill>
              </a:rPr>
              <a:t> ضَرَبَ اللَّهُ مَثَلًا </a:t>
            </a:r>
            <a:r>
              <a:rPr lang="ar-SA" sz="2300" dirty="0">
                <a:solidFill>
                  <a:schemeClr val="accent1"/>
                </a:solidFill>
              </a:rPr>
              <a:t>كَلِمَةً طَيِّبَةً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﴿قَدْ أَنْزَلَ اللَّهُ إِلَيْكُمْ ذِكْرًا </a:t>
            </a:r>
            <a:r>
              <a:rPr lang="ur-PK" sz="2300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۝</a:t>
            </a:r>
            <a:r>
              <a:rPr lang="ar-SA" sz="2300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 </a:t>
            </a:r>
            <a:r>
              <a:rPr lang="ur-PK" sz="2300" dirty="0">
                <a:solidFill>
                  <a:schemeClr val="accent1"/>
                </a:solidFill>
              </a:rPr>
              <a:t>رَسُولًا يَتْلُو عَلَيْكُمْ آيَاتِ اللَّهِ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  <a:endParaRPr lang="ar-SA" sz="2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C5886-33D5-4A46-9478-A5300C589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3" t="76204" r="33463" b="10801"/>
          <a:stretch/>
        </p:blipFill>
        <p:spPr>
          <a:xfrm>
            <a:off x="693347" y="1917147"/>
            <a:ext cx="775730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54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02474" y="133553"/>
            <a:ext cx="8515505" cy="4239180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59079" y="216124"/>
            <a:ext cx="7025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6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332" y="2029953"/>
            <a:ext cx="650785" cy="63447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2207196" y="1489777"/>
            <a:ext cx="2513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chemeClr val="accent2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E48457AE-84B2-427D-AF11-A19246F8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637" y="1324120"/>
            <a:ext cx="535504" cy="535504"/>
          </a:xfrm>
          <a:prstGeom prst="rect">
            <a:avLst/>
          </a:prstGeom>
        </p:spPr>
      </p:pic>
      <p:pic>
        <p:nvPicPr>
          <p:cNvPr id="1028" name="Picture 4" descr="telegram icon">
            <a:extLst>
              <a:ext uri="{FF2B5EF4-FFF2-40B4-BE49-F238E27FC236}">
                <a16:creationId xmlns:a16="http://schemas.microsoft.com/office/drawing/2014/main" id="{D1E38AE7-BE7C-4984-BECD-EAD8A8FB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12" y="2716409"/>
            <a:ext cx="391153" cy="39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ter icon">
            <a:extLst>
              <a:ext uri="{FF2B5EF4-FFF2-40B4-BE49-F238E27FC236}">
                <a16:creationId xmlns:a16="http://schemas.microsoft.com/office/drawing/2014/main" id="{A4DC3EFB-869C-4C06-8208-BD50CC2BB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13" y="2068593"/>
            <a:ext cx="391152" cy="39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tube Subscribe Icon And Button, Susbcribe, Youtube Subscribe ...">
            <a:extLst>
              <a:ext uri="{FF2B5EF4-FFF2-40B4-BE49-F238E27FC236}">
                <a16:creationId xmlns:a16="http://schemas.microsoft.com/office/drawing/2014/main" id="{C4B425C2-7B5B-46CC-AD72-66C7D5935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0" b="38800"/>
          <a:stretch/>
        </p:blipFill>
        <p:spPr bwMode="auto">
          <a:xfrm>
            <a:off x="1259632" y="3480389"/>
            <a:ext cx="2513045" cy="7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1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[الْفَصْلُ الرّابِعُ: اَلبَدَلُ]</a:t>
            </a:r>
          </a:p>
          <a:p>
            <a:pPr rtl="1"/>
            <a:r>
              <a:rPr lang="ur-PK" dirty="0"/>
              <a:t>فَصْلٌ اَلبَدَلُ تَابِعٌ يُنْسَبُ إلَيهِ مَا نُسِبَ إلى مَتْبُوعِهِ</a:t>
            </a:r>
          </a:p>
          <a:p>
            <a:pPr rtl="1"/>
            <a:r>
              <a:rPr lang="ur-PK" dirty="0"/>
              <a:t>وهُوَ المَقْصُودُ بِالنِّسْبَةِ دُونَ مَتْبُوعِهِ. </a:t>
            </a:r>
          </a:p>
        </p:txBody>
      </p:sp>
    </p:spTree>
    <p:extLst>
      <p:ext uri="{BB962C8B-B14F-4D97-AF65-F5344CB8AC3E}">
        <p14:creationId xmlns:p14="http://schemas.microsoft.com/office/powerpoint/2010/main" val="12148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2300" dirty="0">
                <a:solidFill>
                  <a:schemeClr val="accent6"/>
                </a:solidFill>
              </a:rPr>
              <a:t>اَلنَّعْتُ، تَابِعٌ يَدُلُّ عَلَى مَعْنىً فِي مَتْبُوعِهِ أوْ فِي مُتَعَلِّقِ مَتْبُوعِهِ</a:t>
            </a: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الْعَطْفُ بِالحُرُوفِ تَابِعٌ يُنْسَبُ إلَيهِ مَا نُسِبَ إلى مَتْبُوعِهِ، وكِلاَهُمَا مَقْصُودَانِ بِتِلْكَ النِّسْبَةِ</a:t>
            </a: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اَلبَدَلُ تَابِعٌ يُنْسَبُ إلَيهِ مَا نُسِبَ إلى مَتْبُوعِهِ وهُوَ المَقْصُودُ بِالنِّسْبَةِ دُونَ مَتْبُوعِهِ. </a:t>
            </a: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التَّأكِيدُ تَابِعٌ يَدُلُّ عَلَى تَقْرِيرِ المَتْبُوع فِيمَا نُسِبَ إلَيْهِ أَوْ عَلى شُمُولِ الحُكْمِ لِكُلِّ فَرْدٍ مِنْ أَفْرَادِ المَتْبُوعِ</a:t>
            </a:r>
          </a:p>
        </p:txBody>
      </p:sp>
    </p:spTree>
    <p:extLst>
      <p:ext uri="{BB962C8B-B14F-4D97-AF65-F5344CB8AC3E}">
        <p14:creationId xmlns:p14="http://schemas.microsoft.com/office/powerpoint/2010/main" val="33759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73515-3666-4A07-BF03-8E6242899CC6}"/>
              </a:ext>
            </a:extLst>
          </p:cNvPr>
          <p:cNvSpPr txBox="1"/>
          <p:nvPr/>
        </p:nvSpPr>
        <p:spPr>
          <a:xfrm>
            <a:off x="5412523" y="3147814"/>
            <a:ext cx="3433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3200" dirty="0">
                <a:solidFill>
                  <a:schemeClr val="accent1"/>
                </a:solidFill>
              </a:rPr>
              <a:t>دَالٌ</a:t>
            </a:r>
            <a:endParaRPr lang="en-GB" sz="3200" dirty="0">
              <a:solidFill>
                <a:schemeClr val="accent1"/>
              </a:solidFill>
            </a:endParaRPr>
          </a:p>
          <a:p>
            <a:pPr algn="ctr" rtl="1"/>
            <a:r>
              <a:rPr lang="en-GB" sz="3200" dirty="0">
                <a:solidFill>
                  <a:schemeClr val="accent1"/>
                </a:solidFill>
              </a:rPr>
              <a:t>That which denotes</a:t>
            </a:r>
          </a:p>
        </p:txBody>
      </p:sp>
      <p:pic>
        <p:nvPicPr>
          <p:cNvPr id="1026" name="Picture 2" descr="Houses collection Free Vector">
            <a:extLst>
              <a:ext uri="{FF2B5EF4-FFF2-40B4-BE49-F238E27FC236}">
                <a16:creationId xmlns:a16="http://schemas.microsoft.com/office/drawing/2014/main" id="{1E56C5A1-ECCA-4136-86A1-30B6DC6AC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5" t="64399" r="28765" b="6202"/>
          <a:stretch/>
        </p:blipFill>
        <p:spPr bwMode="auto">
          <a:xfrm>
            <a:off x="1547665" y="1166105"/>
            <a:ext cx="194421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8B7E30-35A5-4FF1-86AF-033607213E86}"/>
              </a:ext>
            </a:extLst>
          </p:cNvPr>
          <p:cNvSpPr txBox="1"/>
          <p:nvPr/>
        </p:nvSpPr>
        <p:spPr>
          <a:xfrm>
            <a:off x="6409137" y="1610965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4400" dirty="0">
                <a:solidFill>
                  <a:schemeClr val="accent6"/>
                </a:solidFill>
              </a:rPr>
              <a:t>بَيْتٌ</a:t>
            </a:r>
            <a:endParaRPr lang="en-GB" sz="44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E6387-41E0-4E24-BC94-6DC3F434AFDC}"/>
              </a:ext>
            </a:extLst>
          </p:cNvPr>
          <p:cNvSpPr txBox="1"/>
          <p:nvPr/>
        </p:nvSpPr>
        <p:spPr>
          <a:xfrm>
            <a:off x="1463191" y="3147814"/>
            <a:ext cx="2113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3200" dirty="0">
                <a:solidFill>
                  <a:schemeClr val="accent1"/>
                </a:solidFill>
              </a:rPr>
              <a:t>مَدْلُوْلٌ</a:t>
            </a:r>
            <a:endParaRPr lang="en-GB" sz="3200" dirty="0">
              <a:solidFill>
                <a:schemeClr val="accent1"/>
              </a:solidFill>
            </a:endParaRPr>
          </a:p>
          <a:p>
            <a:pPr algn="ctr" rtl="1"/>
            <a:r>
              <a:rPr lang="en-GB" sz="3200" dirty="0">
                <a:solidFill>
                  <a:schemeClr val="accent1"/>
                </a:solidFill>
              </a:rPr>
              <a:t>denoted</a:t>
            </a:r>
          </a:p>
        </p:txBody>
      </p:sp>
    </p:spTree>
    <p:extLst>
      <p:ext uri="{BB962C8B-B14F-4D97-AF65-F5344CB8AC3E}">
        <p14:creationId xmlns:p14="http://schemas.microsoft.com/office/powerpoint/2010/main" val="28587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[أَقْسَامُ الْبَدَلِ]</a:t>
            </a:r>
          </a:p>
          <a:p>
            <a:pPr rtl="1"/>
            <a:r>
              <a:rPr lang="ur-PK" dirty="0"/>
              <a:t> وأقْسامُ البَدَلِ أَرْبَعَةٌ:</a:t>
            </a:r>
          </a:p>
          <a:p>
            <a:pPr rtl="1"/>
            <a:r>
              <a:rPr lang="ur-PK" dirty="0"/>
              <a:t>بَدَلُ الكُلِّ مِنَ الكُلِّ، وَهُوَ، مَا مَدْلُولُهُ مَدْلُولُ المَتْبُوعِ،</a:t>
            </a:r>
          </a:p>
          <a:p>
            <a:pPr rtl="1"/>
            <a:r>
              <a:rPr lang="ur-PK" dirty="0"/>
              <a:t>نَحْوُ جَاءَنِي زَيْدٌ أخُوكَ.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73515-3666-4A07-BF03-8E6242899CC6}"/>
              </a:ext>
            </a:extLst>
          </p:cNvPr>
          <p:cNvSpPr txBox="1"/>
          <p:nvPr/>
        </p:nvSpPr>
        <p:spPr>
          <a:xfrm>
            <a:off x="4139952" y="2836636"/>
            <a:ext cx="12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GB" dirty="0">
                <a:solidFill>
                  <a:schemeClr val="accent6"/>
                </a:solidFill>
              </a:rPr>
              <a:t>denotation</a:t>
            </a:r>
          </a:p>
        </p:txBody>
      </p:sp>
    </p:spTree>
    <p:extLst>
      <p:ext uri="{BB962C8B-B14F-4D97-AF65-F5344CB8AC3E}">
        <p14:creationId xmlns:p14="http://schemas.microsoft.com/office/powerpoint/2010/main" val="73443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2300" dirty="0">
                <a:solidFill>
                  <a:schemeClr val="accent6"/>
                </a:solidFill>
              </a:rPr>
              <a:t>﴿وَقَالَ مُوسَى لِأَخِيهِ </a:t>
            </a:r>
            <a:r>
              <a:rPr lang="ur-PK" sz="2300" dirty="0">
                <a:solidFill>
                  <a:schemeClr val="accent1"/>
                </a:solidFill>
              </a:rPr>
              <a:t>هَارُونَ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﴿اهْدِنَا الصِّرَاطَ الْمُسْتَقِيمَ </a:t>
            </a:r>
            <a:r>
              <a:rPr lang="ur-PK" sz="2300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۝</a:t>
            </a:r>
            <a:r>
              <a:rPr lang="ur-PK" sz="2300" dirty="0">
                <a:solidFill>
                  <a:schemeClr val="accent6"/>
                </a:solidFill>
              </a:rPr>
              <a:t> </a:t>
            </a:r>
            <a:r>
              <a:rPr lang="ur-PK" sz="2300" dirty="0">
                <a:solidFill>
                  <a:schemeClr val="accent1"/>
                </a:solidFill>
              </a:rPr>
              <a:t>صِرَاطَ الَّذِينَ أَنْعَمْتَ عَلَيْهِمْ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﴿وَأُوحِيَ إِلَيَّ هَذَا </a:t>
            </a:r>
            <a:r>
              <a:rPr lang="ur-PK" sz="2300" dirty="0">
                <a:solidFill>
                  <a:schemeClr val="accent1"/>
                </a:solidFill>
              </a:rPr>
              <a:t>الْقُرْآنُ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  <a:endParaRPr lang="ar-SA" sz="2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2300" dirty="0">
                <a:solidFill>
                  <a:schemeClr val="accent6"/>
                </a:solidFill>
              </a:rPr>
              <a:t>﴿يَاأَيُّهَا </a:t>
            </a:r>
            <a:r>
              <a:rPr lang="ur-PK" sz="2300" dirty="0">
                <a:solidFill>
                  <a:schemeClr val="accent1"/>
                </a:solidFill>
              </a:rPr>
              <a:t>النَّاسُ</a:t>
            </a:r>
            <a:r>
              <a:rPr lang="ur-PK" sz="2300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يا: حرف النداء</a:t>
            </a: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أَيُّ: منادى نكرة مقصودة</a:t>
            </a: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هَا: حرف التنبيه</a:t>
            </a:r>
          </a:p>
          <a:p>
            <a:pPr rtl="1"/>
            <a:r>
              <a:rPr lang="ur-PK" sz="2300" dirty="0">
                <a:solidFill>
                  <a:schemeClr val="accent6"/>
                </a:solidFill>
              </a:rPr>
              <a:t>النَّاسُ: بدل من أيّ</a:t>
            </a:r>
            <a:endParaRPr lang="ar-SA" sz="2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79711" y="0"/>
            <a:ext cx="17209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 الْبَدَلُ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وَبَدَلُ البَعْضِ مِنَ الكُلِّ، وهُوَ مَا مَدْلُولُهُ جُزءُ مَدْلُوْلِ المَتْبُوعِ،</a:t>
            </a:r>
          </a:p>
          <a:p>
            <a:pPr rtl="1"/>
            <a:r>
              <a:rPr lang="ur-PK" dirty="0"/>
              <a:t>نَحْوُ ضَرَبْتُ زَيْدًا رَأْسَهُ.</a:t>
            </a:r>
          </a:p>
        </p:txBody>
      </p:sp>
    </p:spTree>
    <p:extLst>
      <p:ext uri="{BB962C8B-B14F-4D97-AF65-F5344CB8AC3E}">
        <p14:creationId xmlns:p14="http://schemas.microsoft.com/office/powerpoint/2010/main" val="39124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13442</TotalTime>
  <Words>705</Words>
  <Application>Microsoft Office PowerPoint</Application>
  <PresentationFormat>On-screen Show (16:9)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1658</cp:revision>
  <cp:lastPrinted>2018-11-30T18:58:39Z</cp:lastPrinted>
  <dcterms:created xsi:type="dcterms:W3CDTF">2017-07-04T20:08:42Z</dcterms:created>
  <dcterms:modified xsi:type="dcterms:W3CDTF">2020-06-08T10:10:16Z</dcterms:modified>
</cp:coreProperties>
</file>