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566" r:id="rId3"/>
    <p:sldId id="569" r:id="rId4"/>
    <p:sldId id="572" r:id="rId5"/>
    <p:sldId id="573" r:id="rId6"/>
    <p:sldId id="576" r:id="rId7"/>
    <p:sldId id="575" r:id="rId8"/>
    <p:sldId id="574" r:id="rId9"/>
    <p:sldId id="577" r:id="rId10"/>
    <p:sldId id="578" r:id="rId11"/>
    <p:sldId id="579" r:id="rId12"/>
    <p:sldId id="522" r:id="rId13"/>
    <p:sldId id="507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2"/>
            <p14:sldId id="573"/>
            <p14:sldId id="576"/>
            <p14:sldId id="575"/>
            <p14:sldId id="574"/>
            <p14:sldId id="577"/>
            <p14:sldId id="578"/>
            <p14:sldId id="579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٥٥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 الْمَصْدَرُ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وَأَمَّا إِنْ كَانَ مَفْعُولًا مُطْلَقًا، فَالعَمَلُ لِلْفعلِ الّذِي قَبْلَهُ، </a:t>
            </a:r>
          </a:p>
          <a:p>
            <a:pPr rtl="1"/>
            <a:r>
              <a:rPr lang="ur-PK" dirty="0"/>
              <a:t>نَحْوُ ضَرَبْتُ ضَرْبًا عَمْرًا، فعَمْرٌوا مَنْصوبٌ بِضَرَبْتُ لا بـِضَرْبًا.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1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بَلْ مَكْرُ اللَّيْلِ وَالنَّهَارِ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وَكَذَلِكَ أَخْذُ رَبِّكَ إِذَا أَخَذَ الْقُرَى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مَا خَلْقُكُمْ وَلَا بَعْثُكُمْ إِلَّا كَنَفْسٍ وَاحِدَةٍ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لَا تَجْعَلُوا دُعَاءَ الرَّسُولِ بَيْنَكُمْ كَدُعَاءِ بَعْضِكُمْ بَعْضًا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en-GB" b="1" dirty="0"/>
              <a:t>]</a:t>
            </a:r>
            <a:r>
              <a:rPr lang="ur-PK" b="1" dirty="0"/>
              <a:t>الفَصْلُ السّادِسُ فِي المَصْدَرِ</a:t>
            </a:r>
            <a:r>
              <a:rPr lang="en-GB" b="1" dirty="0"/>
              <a:t>[</a:t>
            </a:r>
          </a:p>
          <a:p>
            <a:pPr rtl="1"/>
            <a:r>
              <a:rPr lang="ur-PK" dirty="0"/>
              <a:t>المَصْدَرُ: اِسمٌ يَدُلُّ عَلى الحَدَثِ فَقَطْ، </a:t>
            </a:r>
          </a:p>
          <a:p>
            <a:pPr rtl="1"/>
            <a:r>
              <a:rPr lang="ur-PK" dirty="0"/>
              <a:t>ويُشتَقُّ مِنْهُ الأفْعالُ كَالضَّرْب والنَّصْر مَثَلًا.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وَأَبْنِيَتُهُ مِنَ الثُّلاثِيِّ المُجَّردِ غَيْرُ مَضْبوطَةٍ، تُعْرَفُ بِالسَّمَاعِ. </a:t>
            </a:r>
          </a:p>
          <a:p>
            <a:pPr rtl="1"/>
            <a:r>
              <a:rPr lang="ur-PK" dirty="0"/>
              <a:t>وَمِنْ غَيْرِهِ قِياسِيةٌ، نَحْوُ: الإفْعال، وَالانْفِعَال، وَالاسْتِفْعال و الفَعْلَلَة مَثَلًا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F9DF0-1FA7-462A-8CA3-CBA1CF9711FC}"/>
              </a:ext>
            </a:extLst>
          </p:cNvPr>
          <p:cNvSpPr txBox="1"/>
          <p:nvPr/>
        </p:nvSpPr>
        <p:spPr>
          <a:xfrm>
            <a:off x="4139952" y="17796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irregular</a:t>
            </a:r>
          </a:p>
        </p:txBody>
      </p:sp>
    </p:spTree>
    <p:extLst>
      <p:ext uri="{BB962C8B-B14F-4D97-AF65-F5344CB8AC3E}">
        <p14:creationId xmlns:p14="http://schemas.microsoft.com/office/powerpoint/2010/main" val="26759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والمَصْدَرُ إنْ لَمْ يَكُنْ مَفْعُولًا مُطْلَقًا يَعْمَلُ عَمَلَ فِعْلِهِ، </a:t>
            </a:r>
          </a:p>
        </p:txBody>
      </p:sp>
    </p:spTree>
    <p:extLst>
      <p:ext uri="{BB962C8B-B14F-4D97-AF65-F5344CB8AC3E}">
        <p14:creationId xmlns:p14="http://schemas.microsoft.com/office/powerpoint/2010/main" val="35883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وَأَكْثُرُ إِعْمَالِ الْمَصْدَرِ مُضَافًا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إِمَّا لِلْفَاعِلِ نَحْوُ ﴿كَذِكْرِكُمْ آبَاءَكُمْ﴾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وَإِمَّا لِلْمَفْعُوْلِ نَحْوُ «حِجُّ الْبَيْتِ» فَالْبَيْتُ مَجْرُوْرٌ لَفْظًا ومَنْصُوْ بٌ مَحَلًّا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يَأْتِيْ مُنَوَّنًا</a:t>
            </a:r>
            <a:r>
              <a:rPr lang="ur-PK" dirty="0">
                <a:solidFill>
                  <a:schemeClr val="accent6"/>
                </a:solidFill>
              </a:rPr>
              <a:t> – وَهُوَ أَقْيَسُ -</a:t>
            </a:r>
            <a:r>
              <a:rPr lang="ar-SA" dirty="0">
                <a:solidFill>
                  <a:schemeClr val="accent6"/>
                </a:solidFill>
              </a:rPr>
              <a:t> نَحْوُ ﴿إِطْعَامٌ فِي يَوْمٍ ذِي مَسْغَبَةٍ </a:t>
            </a:r>
            <a:r>
              <a:rPr lang="ar-SA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ar-SA" dirty="0">
                <a:solidFill>
                  <a:schemeClr val="accent6"/>
                </a:solidFill>
              </a:rPr>
              <a:t> يَتِيمًا﴾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أَمَّا عَمَلُهُ مُعَرَّفًا بِاللَّامِ فَشَاذٌّ</a:t>
            </a:r>
            <a:endParaRPr lang="en-GB" dirty="0">
              <a:solidFill>
                <a:schemeClr val="accent6"/>
              </a:solidFill>
            </a:endParaRPr>
          </a:p>
          <a:p>
            <a:pPr algn="ctr" rtl="1"/>
            <a:r>
              <a:rPr lang="ar-SA" dirty="0">
                <a:solidFill>
                  <a:schemeClr val="accent6"/>
                </a:solidFill>
              </a:rPr>
              <a:t>كَيْفَ التَّوَقِّيْ ظَهْرَ مَا أَنْتَ رَاكِبُهُ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والمَصْدَرُ إنْ لَمْ يَكُنْ مَفْعُولًا مُطْلَقًا يَعْمَلُ عَمَلَ فِعْلِهِ، </a:t>
            </a:r>
          </a:p>
          <a:p>
            <a:pPr rtl="1"/>
            <a:r>
              <a:rPr lang="ur-PK" dirty="0"/>
              <a:t>أعْنِي </a:t>
            </a:r>
          </a:p>
          <a:p>
            <a:pPr rtl="1"/>
            <a:r>
              <a:rPr lang="ur-PK" dirty="0"/>
              <a:t>	يَرْفَعُ فاعِلًا إنْ كَانَ لازمًا، نَحْوُ أعْجَبَني قِيام زَيْد</a:t>
            </a:r>
          </a:p>
          <a:p>
            <a:pPr rtl="1"/>
            <a:r>
              <a:rPr lang="ur-PK" dirty="0"/>
              <a:t>	وَيَنْصِبُ مَفْعُولًا أَيضًا إنْ كَانَ مُتَعَدِّيًا، نَحْوُ أعْجَبَني ضَرْب زَيْد عَمْرًا.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1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ولا يَجُوزُ تَقْدِيمُ مَعْمُولِ المَصْدَرِ عَلىه،</a:t>
            </a:r>
          </a:p>
          <a:p>
            <a:pPr rtl="1"/>
            <a:r>
              <a:rPr lang="ur-PK" dirty="0"/>
              <a:t>فَلا يُقالُ أَعْجَبَني زَيْدٌ ضَرْبٌ عَمْرًا، وَلَا عَمْرًا ضَرْبٌ زَيْدٌ.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2970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السَّادِسُ: الْمَصْدَرُ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وَيَجُوْزُ إِضَافَتُهُ </a:t>
            </a:r>
          </a:p>
          <a:p>
            <a:pPr rtl="1"/>
            <a:r>
              <a:rPr lang="ur-PK" dirty="0"/>
              <a:t>	إِلَی الْفَاعِلِ نَحْوُ كَرِهْتُ ضَرْبَ زَيْدٍ عَمْرًا </a:t>
            </a:r>
          </a:p>
          <a:p>
            <a:pPr rtl="1"/>
            <a:r>
              <a:rPr lang="ur-PK" dirty="0"/>
              <a:t>	أَوْ إِلَی الْمَفْعُوْلِ بِهِ نَحْوُ كَرِهْتُ ضَرْبَ عَمْرٍو زَيْدٌ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15657</TotalTime>
  <Words>432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1802</cp:revision>
  <cp:lastPrinted>2018-11-30T18:58:39Z</cp:lastPrinted>
  <dcterms:created xsi:type="dcterms:W3CDTF">2017-07-04T20:08:42Z</dcterms:created>
  <dcterms:modified xsi:type="dcterms:W3CDTF">2020-08-27T09:39:36Z</dcterms:modified>
</cp:coreProperties>
</file>