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357" r:id="rId2"/>
    <p:sldId id="566" r:id="rId3"/>
    <p:sldId id="569" r:id="rId4"/>
    <p:sldId id="580" r:id="rId5"/>
    <p:sldId id="578" r:id="rId6"/>
    <p:sldId id="581" r:id="rId7"/>
    <p:sldId id="579" r:id="rId8"/>
    <p:sldId id="586" r:id="rId9"/>
    <p:sldId id="587" r:id="rId10"/>
    <p:sldId id="582" r:id="rId11"/>
    <p:sldId id="583" r:id="rId12"/>
    <p:sldId id="584" r:id="rId13"/>
    <p:sldId id="585" r:id="rId14"/>
    <p:sldId id="522" r:id="rId15"/>
    <p:sldId id="507" r:id="rId16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566"/>
            <p14:sldId id="569"/>
            <p14:sldId id="580"/>
            <p14:sldId id="578"/>
            <p14:sldId id="581"/>
            <p14:sldId id="579"/>
            <p14:sldId id="586"/>
            <p14:sldId id="587"/>
            <p14:sldId id="582"/>
            <p14:sldId id="583"/>
            <p14:sldId id="584"/>
            <p14:sldId id="585"/>
            <p14:sldId id="522"/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14" autoAdjust="0"/>
  </p:normalViewPr>
  <p:slideViewPr>
    <p:cSldViewPr>
      <p:cViewPr varScale="1">
        <p:scale>
          <a:sx n="151" d="100"/>
          <a:sy n="151" d="100"/>
        </p:scale>
        <p:origin x="456" y="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</a:t>
            </a:r>
            <a:endParaRPr lang="en-GB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200000"/>
              </a:lnSpc>
            </a:pPr>
            <a:r>
              <a:rPr lang="ur-PK" sz="24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الْمُقَدِمَةُ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5200" b="1" dirty="0">
                <a:latin typeface="adwa-assalaf" panose="02000000000000000000" pitchFamily="2" charset="-78"/>
                <a:cs typeface="+mj-cs"/>
              </a:rPr>
              <a:t>٦٠</a:t>
            </a:r>
            <a:endParaRPr lang="en-GB" sz="5200" b="1" dirty="0">
              <a:latin typeface="adwa-assalaf" panose="02000000000000000000" pitchFamily="2" charset="-78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والسّينُ وسَوْفَ تُخَصِّصُهُ بِالاسْتِقْبالِ، نَحْوُ سَيَضْرِبُ </a:t>
            </a:r>
          </a:p>
          <a:p>
            <a:pPr rtl="1"/>
            <a:r>
              <a:rPr lang="ur-PK" dirty="0"/>
              <a:t>واللاَّمُ المَفْتُوحَةُ بِالحالِ، نَحْوُ لَيَضْرِبُ.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87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وحُرُوفُ المُضارَعَةِ </a:t>
            </a:r>
          </a:p>
          <a:p>
            <a:pPr rtl="1"/>
            <a:r>
              <a:rPr lang="ur-PK" dirty="0"/>
              <a:t>	مَضْمُومَةٌ فِي الرُّبَاعِيِّ، نَحْوُ يُدَحْرِجُ وَيُخْرِجُ لِأَنَّ أَصْلَهُ يُأَخْرِجُ</a:t>
            </a:r>
            <a:endParaRPr lang="en-GB" dirty="0"/>
          </a:p>
          <a:p>
            <a:pPr rtl="1"/>
            <a:r>
              <a:rPr lang="ur-PK" dirty="0"/>
              <a:t>	 وَمَفْتُوحَةٌ فِيما عَداهُ، كَيَضْرِبُ، ويَسْتَخْرِجُ.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182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وَإِنَّمَا أَعْرَبُوْهُ - مَعَ أَنَّ أصْلَ الْفِعْلِ البناءُ – لِمُضَارَعَتِهِ أَيْ لِمُشابَهَتِهِ الاسْمَ، فِيْ مَا عَرَفْتَ، </a:t>
            </a:r>
          </a:p>
          <a:p>
            <a:pPr rtl="1"/>
            <a:r>
              <a:rPr lang="ur-PK" dirty="0"/>
              <a:t>وَأَصْلُ الاسْمِ الإعْرابُ، وذلِك إذا لمْ يَتَّصِلْ بِهِ نُونُ تَوْكِيْدٍ، وَلَا نُوْنُ جَمْعِ المُؤَنَّثِ.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086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وَإِعْرَابُهُ ثَلاثَةُ أَنْوَاعٍ: رَفْعٌ، ونَصْبٌ، وجزْمٌ، نَحْوُ هُوَ يَضْرِبُ ولَنْ يَضْرِبَ، ولَمْ يَضْرِبْ.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961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26089E-E415-4F17-A428-8BED41257090}"/>
              </a:ext>
            </a:extLst>
          </p:cNvPr>
          <p:cNvSpPr/>
          <p:nvPr/>
        </p:nvSpPr>
        <p:spPr>
          <a:xfrm>
            <a:off x="4663471" y="195926"/>
            <a:ext cx="4403138" cy="1007672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4698581" y="1726474"/>
            <a:ext cx="4368027" cy="3139321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4436154" y="368612"/>
            <a:ext cx="4857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Al-Qalam Institute</a:t>
            </a:r>
            <a:endParaRPr lang="en-GB" sz="36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6" y="365187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2D4598-3D54-4694-8630-46515D2E78EB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67C48B-00E6-4943-9F79-2BDB04BDA263}"/>
              </a:ext>
            </a:extLst>
          </p:cNvPr>
          <p:cNvSpPr/>
          <p:nvPr/>
        </p:nvSpPr>
        <p:spPr>
          <a:xfrm>
            <a:off x="66444" y="48546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 لا إله إلا أنْت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pic>
        <p:nvPicPr>
          <p:cNvPr id="1026" name="Picture 2" descr="Social media logo collection">
            <a:extLst>
              <a:ext uri="{FF2B5EF4-FFF2-40B4-BE49-F238E27FC236}">
                <a16:creationId xmlns:a16="http://schemas.microsoft.com/office/drawing/2014/main" id="{73D65273-05CD-49C4-A4E9-481833888F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r="73160" b="35879"/>
          <a:stretch/>
        </p:blipFill>
        <p:spPr bwMode="auto">
          <a:xfrm>
            <a:off x="4794143" y="1953938"/>
            <a:ext cx="756806" cy="206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Social media logo collection">
            <a:extLst>
              <a:ext uri="{FF2B5EF4-FFF2-40B4-BE49-F238E27FC236}">
                <a16:creationId xmlns:a16="http://schemas.microsoft.com/office/drawing/2014/main" id="{FEC101B6-010C-4FAE-81F7-5583674135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6" t="20139" r="50445" b="59731"/>
          <a:stretch/>
        </p:blipFill>
        <p:spPr bwMode="auto">
          <a:xfrm>
            <a:off x="4836131" y="1817896"/>
            <a:ext cx="672831" cy="64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legram icon Free Vector">
            <a:extLst>
              <a:ext uri="{FF2B5EF4-FFF2-40B4-BE49-F238E27FC236}">
                <a16:creationId xmlns:a16="http://schemas.microsoft.com/office/drawing/2014/main" id="{0A195A70-B23D-45C9-A770-3020129469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1" t="56857" r="36000" b="16145"/>
          <a:stretch/>
        </p:blipFill>
        <p:spPr bwMode="auto">
          <a:xfrm>
            <a:off x="4851972" y="4072803"/>
            <a:ext cx="728140" cy="70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426803-9C3D-48C9-81CE-B69A1CF83F61}"/>
              </a:ext>
            </a:extLst>
          </p:cNvPr>
          <p:cNvSpPr/>
          <p:nvPr/>
        </p:nvSpPr>
        <p:spPr>
          <a:xfrm>
            <a:off x="5436096" y="1863031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alqalaminstitute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A68299-BC1C-4858-AD67-E52A025FC5BE}"/>
              </a:ext>
            </a:extLst>
          </p:cNvPr>
          <p:cNvSpPr/>
          <p:nvPr/>
        </p:nvSpPr>
        <p:spPr>
          <a:xfrm>
            <a:off x="5436096" y="2647517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0FB050C-AC0A-4131-808E-8AE8393C7366}"/>
              </a:ext>
            </a:extLst>
          </p:cNvPr>
          <p:cNvSpPr/>
          <p:nvPr/>
        </p:nvSpPr>
        <p:spPr>
          <a:xfrm>
            <a:off x="5458111" y="3390260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qalam_leicester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58B3E5E-BDEB-4059-84AD-7DD02C2509A5}"/>
              </a:ext>
            </a:extLst>
          </p:cNvPr>
          <p:cNvSpPr/>
          <p:nvPr/>
        </p:nvSpPr>
        <p:spPr>
          <a:xfrm>
            <a:off x="5491465" y="4138272"/>
            <a:ext cx="36398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t.me/AlQalamLeicester</a:t>
            </a:r>
          </a:p>
        </p:txBody>
      </p:sp>
    </p:spTree>
    <p:extLst>
      <p:ext uri="{BB962C8B-B14F-4D97-AF65-F5344CB8AC3E}">
        <p14:creationId xmlns:p14="http://schemas.microsoft.com/office/powerpoint/2010/main" val="526998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114714" y="-4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 err="1"/>
              <a:t>الْفَصْلُ</a:t>
            </a:r>
            <a:r>
              <a:rPr lang="ur-PK" sz="1600" b="1" dirty="0"/>
              <a:t> </a:t>
            </a:r>
            <a:r>
              <a:rPr lang="ur-PK" sz="1600" b="1" dirty="0" err="1"/>
              <a:t>الثّانِي</a:t>
            </a:r>
            <a:r>
              <a:rPr lang="ur-PK" sz="1600" b="1" dirty="0"/>
              <a:t> </a:t>
            </a:r>
            <a:r>
              <a:rPr lang="ur-PK" sz="1600" b="1" dirty="0" err="1"/>
              <a:t>عَشَرَ</a:t>
            </a:r>
            <a:r>
              <a:rPr lang="ur-PK" sz="1600" b="1" dirty="0"/>
              <a:t>: </a:t>
            </a:r>
            <a:r>
              <a:rPr lang="ur-PK" sz="1600" b="1" dirty="0" err="1"/>
              <a:t>مَا</a:t>
            </a:r>
            <a:r>
              <a:rPr lang="ur-PK" sz="1600" b="1" dirty="0"/>
              <a:t> و لا </a:t>
            </a:r>
            <a:r>
              <a:rPr lang="ur-PK" sz="1600" b="1" dirty="0" err="1"/>
              <a:t>المُشْبَّهَتينِ</a:t>
            </a:r>
            <a:r>
              <a:rPr lang="ur-PK" sz="1600" b="1" dirty="0"/>
              <a:t> </a:t>
            </a:r>
            <a:r>
              <a:rPr lang="ur-PK" sz="1600" b="1" dirty="0" err="1"/>
              <a:t>بـِلَيْسَ</a:t>
            </a:r>
            <a:endParaRPr lang="ur-PK" sz="16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الثَّالِثِ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الْمَجْرُوْرَاتُ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كلمة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00227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CE3020-839F-4070-A9A8-31BB5191A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1447800"/>
            <a:ext cx="73628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1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القِسْمُ الثّانِى فِي الفِعْلِ، وقَدْ سَبَقَ تَعْرِيفُهُ </a:t>
            </a:r>
            <a:endParaRPr lang="en-GB" dirty="0"/>
          </a:p>
          <a:p>
            <a:pPr rtl="1"/>
            <a:r>
              <a:rPr lang="ur-PK" dirty="0"/>
              <a:t>وأَقْسامُهُ ثَلاثَةٌ: </a:t>
            </a:r>
            <a:endParaRPr lang="en-GB" dirty="0"/>
          </a:p>
          <a:p>
            <a:pPr lvl="0" rtl="1"/>
            <a:r>
              <a:rPr lang="ar-SA" dirty="0"/>
              <a:t>ماضٍ وَمُضَارِعٌ وَأَمْرٌ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414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ar-SA" b="1" dirty="0"/>
              <a:t>[الفِعْلُ الماضِيْ]</a:t>
            </a:r>
            <a:endParaRPr lang="en-GB" b="1" dirty="0"/>
          </a:p>
          <a:p>
            <a:pPr rtl="1"/>
            <a:r>
              <a:rPr lang="ur-PK" dirty="0"/>
              <a:t>الْأَوَّلُ الْفِعْلُ الْمَاضِيْ وَهُوَ فِعْلٌ دَلَّ عَلى زَمانٍ قَبْلَ زَمانِكَ، </a:t>
            </a:r>
          </a:p>
          <a:p>
            <a:pPr rtl="1"/>
            <a:r>
              <a:rPr lang="ur-PK" dirty="0"/>
              <a:t>وهُوَ مَبْنِيٌّ ...</a:t>
            </a:r>
            <a:endParaRPr lang="en-GB" dirty="0"/>
          </a:p>
          <a:p>
            <a:pPr rtl="1"/>
            <a:r>
              <a:rPr lang="ur-PK" dirty="0"/>
              <a:t>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977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391551BF-63E9-4CF8-B65E-4EF26D2A05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0448755"/>
              </p:ext>
            </p:extLst>
          </p:nvPr>
        </p:nvGraphicFramePr>
        <p:xfrm>
          <a:off x="2987824" y="1851670"/>
          <a:ext cx="3240000" cy="1224000"/>
        </p:xfrm>
        <a:graphic>
          <a:graphicData uri="http://schemas.openxmlformats.org/drawingml/2006/table">
            <a:tbl>
              <a:tblPr rtl="1" firstCol="1" bandRow="1">
                <a:tableStyleId>{F5AB1C69-6EDB-4FF4-983F-18BD219EF322}</a:tableStyleId>
              </a:tblPr>
              <a:tblGrid>
                <a:gridCol w="1773653">
                  <a:extLst>
                    <a:ext uri="{9D8B030D-6E8A-4147-A177-3AD203B41FA5}">
                      <a16:colId xmlns:a16="http://schemas.microsoft.com/office/drawing/2014/main" val="136852941"/>
                    </a:ext>
                  </a:extLst>
                </a:gridCol>
                <a:gridCol w="1466347">
                  <a:extLst>
                    <a:ext uri="{9D8B030D-6E8A-4147-A177-3AD203B41FA5}">
                      <a16:colId xmlns:a16="http://schemas.microsoft.com/office/drawing/2014/main" val="3459402404"/>
                    </a:ext>
                  </a:extLst>
                </a:gridCol>
              </a:tblGrid>
              <a:tr h="388098">
                <a:tc>
                  <a:txBody>
                    <a:bodyPr/>
                    <a:lstStyle/>
                    <a:p>
                      <a:pPr algn="ctr" rtl="1"/>
                      <a:r>
                        <a:rPr lang="ur-PK" sz="1800" dirty="0">
                          <a:effectLst/>
                        </a:rPr>
                        <a:t>فَعَلَ، فَعَلَا، فَعَلَتْ،  فَعَلَتَا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Batang" panose="02030600000101010101" pitchFamily="18" charset="-127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ur-PK" sz="1800" dirty="0">
                          <a:effectLst/>
                        </a:rPr>
                        <a:t>مَبْنِيٌّ عَلَی الْفَتْحِ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Batang" panose="02030600000101010101" pitchFamily="18" charset="-127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4816536"/>
                  </a:ext>
                </a:extLst>
              </a:tr>
              <a:tr h="388098">
                <a:tc>
                  <a:txBody>
                    <a:bodyPr/>
                    <a:lstStyle/>
                    <a:p>
                      <a:pPr algn="ctr" rtl="1"/>
                      <a:r>
                        <a:rPr lang="ur-PK" sz="1800">
                          <a:effectLst/>
                        </a:rPr>
                        <a:t>فَعَلُوْا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Batang" panose="02030600000101010101" pitchFamily="18" charset="-127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ur-PK" sz="1800">
                          <a:effectLst/>
                        </a:rPr>
                        <a:t>مَبْنِيٌّ عَلَی الْضَّمِ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Batang" panose="02030600000101010101" pitchFamily="18" charset="-127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0268746"/>
                  </a:ext>
                </a:extLst>
              </a:tr>
              <a:tr h="447804">
                <a:tc>
                  <a:txBody>
                    <a:bodyPr/>
                    <a:lstStyle/>
                    <a:p>
                      <a:pPr algn="ctr" rtl="1"/>
                      <a:r>
                        <a:rPr lang="ur-PK" sz="1800">
                          <a:effectLst/>
                        </a:rPr>
                        <a:t>فَعَلْنَ</a:t>
                      </a:r>
                      <a:r>
                        <a:rPr lang="en-GB" sz="2000">
                          <a:effectLst/>
                        </a:rPr>
                        <a:t> - </a:t>
                      </a:r>
                      <a:r>
                        <a:rPr lang="ur-PK" sz="1800">
                          <a:effectLst/>
                        </a:rPr>
                        <a:t>فَعَلْنَا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Batang" panose="02030600000101010101" pitchFamily="18" charset="-127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ur-PK" sz="1800" dirty="0">
                          <a:effectLst/>
                        </a:rPr>
                        <a:t>مَبْنِيٌّ عَلَی الْسُّكُوْنِ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Batang" panose="02030600000101010101" pitchFamily="18" charset="-127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13318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76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وهُوَ مَبْنِيٌّ </a:t>
            </a:r>
            <a:endParaRPr lang="en-GB" dirty="0"/>
          </a:p>
          <a:p>
            <a:pPr rtl="1"/>
            <a:r>
              <a:rPr lang="ur-PK" dirty="0"/>
              <a:t>	عَلى الفَتْحِ إنْ لَمْ يَكُنْ مَعَهُ ضَمِيرٌ مَرْفُوعٌ مُتَحَرِّكٌ وَلَا وَاوٌ كَضَرَبَ </a:t>
            </a:r>
            <a:endParaRPr lang="en-GB" dirty="0"/>
          </a:p>
          <a:p>
            <a:pPr rtl="1"/>
            <a:r>
              <a:rPr lang="ur-PK" dirty="0"/>
              <a:t>	وَمَعَ الضَّمِيْرِ الْمَرْفُوْعِ الْمُتَحَرَّكِ عَلَى السُّكُونِ كَضَرَبْت،  </a:t>
            </a:r>
            <a:endParaRPr lang="en-GB" dirty="0"/>
          </a:p>
          <a:p>
            <a:pPr rtl="1"/>
            <a:r>
              <a:rPr lang="ur-PK" dirty="0"/>
              <a:t>	وَعَلى الضَّمِّ مَعَ الوَاوِ كَضَرَبُوا.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457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ar-SA" b="1" dirty="0"/>
              <a:t>[الفِعْلُ المُضارِعُ]</a:t>
            </a:r>
            <a:endParaRPr lang="en-GB" b="1" dirty="0"/>
          </a:p>
          <a:p>
            <a:pPr rtl="1"/>
            <a:r>
              <a:rPr lang="ar-SA" dirty="0"/>
              <a:t>الثَّانِيْ المُضارِعُ وَهُوَ </a:t>
            </a:r>
            <a:r>
              <a:rPr lang="ur-PK" dirty="0"/>
              <a:t>فِعْلٌ يُشْبِهُ الاسْمَ بِأِحْدٰی حُرُوفِ أَتَيْنَ فِي أَوّلِهِ </a:t>
            </a:r>
          </a:p>
          <a:p>
            <a:pPr rt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960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A91AE12-B95A-4A32-9CEC-0A3D2FC09C10}"/>
              </a:ext>
            </a:extLst>
          </p:cNvPr>
          <p:cNvSpPr/>
          <p:nvPr/>
        </p:nvSpPr>
        <p:spPr>
          <a:xfrm>
            <a:off x="182630" y="627878"/>
            <a:ext cx="8778739" cy="1361967"/>
          </a:xfrm>
          <a:custGeom>
            <a:avLst/>
            <a:gdLst>
              <a:gd name="connsiteX0" fmla="*/ 0 w 8778739"/>
              <a:gd name="connsiteY0" fmla="*/ 136197 h 1361967"/>
              <a:gd name="connsiteX1" fmla="*/ 136197 w 8778739"/>
              <a:gd name="connsiteY1" fmla="*/ 0 h 1361967"/>
              <a:gd name="connsiteX2" fmla="*/ 8642542 w 8778739"/>
              <a:gd name="connsiteY2" fmla="*/ 0 h 1361967"/>
              <a:gd name="connsiteX3" fmla="*/ 8778739 w 8778739"/>
              <a:gd name="connsiteY3" fmla="*/ 136197 h 1361967"/>
              <a:gd name="connsiteX4" fmla="*/ 8778739 w 8778739"/>
              <a:gd name="connsiteY4" fmla="*/ 1225770 h 1361967"/>
              <a:gd name="connsiteX5" fmla="*/ 8642542 w 8778739"/>
              <a:gd name="connsiteY5" fmla="*/ 1361967 h 1361967"/>
              <a:gd name="connsiteX6" fmla="*/ 136197 w 8778739"/>
              <a:gd name="connsiteY6" fmla="*/ 1361967 h 1361967"/>
              <a:gd name="connsiteX7" fmla="*/ 0 w 8778739"/>
              <a:gd name="connsiteY7" fmla="*/ 1225770 h 1361967"/>
              <a:gd name="connsiteX8" fmla="*/ 0 w 8778739"/>
              <a:gd name="connsiteY8" fmla="*/ 136197 h 1361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78739" h="1361967">
                <a:moveTo>
                  <a:pt x="0" y="136197"/>
                </a:moveTo>
                <a:cubicBezTo>
                  <a:pt x="0" y="60977"/>
                  <a:pt x="60977" y="0"/>
                  <a:pt x="136197" y="0"/>
                </a:cubicBezTo>
                <a:lnTo>
                  <a:pt x="8642542" y="0"/>
                </a:lnTo>
                <a:cubicBezTo>
                  <a:pt x="8717762" y="0"/>
                  <a:pt x="8778739" y="60977"/>
                  <a:pt x="8778739" y="136197"/>
                </a:cubicBezTo>
                <a:lnTo>
                  <a:pt x="8778739" y="1225770"/>
                </a:lnTo>
                <a:cubicBezTo>
                  <a:pt x="8778739" y="1300990"/>
                  <a:pt x="8717762" y="1361967"/>
                  <a:pt x="8642542" y="1361967"/>
                </a:cubicBezTo>
                <a:lnTo>
                  <a:pt x="136197" y="1361967"/>
                </a:lnTo>
                <a:cubicBezTo>
                  <a:pt x="60977" y="1361967"/>
                  <a:pt x="0" y="1300990"/>
                  <a:pt x="0" y="1225770"/>
                </a:cubicBezTo>
                <a:lnTo>
                  <a:pt x="0" y="13619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911" tIns="199911" rIns="199911" bIns="199911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4200" kern="1200" dirty="0"/>
              <a:t>مشابهة الفعل المضارع بالاسم</a:t>
            </a:r>
            <a:endParaRPr lang="en-GB" sz="4200" kern="1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EFF71E4-492F-4D36-AA57-074154EE2452}"/>
              </a:ext>
            </a:extLst>
          </p:cNvPr>
          <p:cNvSpPr/>
          <p:nvPr/>
        </p:nvSpPr>
        <p:spPr>
          <a:xfrm>
            <a:off x="2465777" y="2142385"/>
            <a:ext cx="6495592" cy="1361967"/>
          </a:xfrm>
          <a:custGeom>
            <a:avLst/>
            <a:gdLst>
              <a:gd name="connsiteX0" fmla="*/ 0 w 6495592"/>
              <a:gd name="connsiteY0" fmla="*/ 136197 h 1361967"/>
              <a:gd name="connsiteX1" fmla="*/ 136197 w 6495592"/>
              <a:gd name="connsiteY1" fmla="*/ 0 h 1361967"/>
              <a:gd name="connsiteX2" fmla="*/ 6359395 w 6495592"/>
              <a:gd name="connsiteY2" fmla="*/ 0 h 1361967"/>
              <a:gd name="connsiteX3" fmla="*/ 6495592 w 6495592"/>
              <a:gd name="connsiteY3" fmla="*/ 136197 h 1361967"/>
              <a:gd name="connsiteX4" fmla="*/ 6495592 w 6495592"/>
              <a:gd name="connsiteY4" fmla="*/ 1225770 h 1361967"/>
              <a:gd name="connsiteX5" fmla="*/ 6359395 w 6495592"/>
              <a:gd name="connsiteY5" fmla="*/ 1361967 h 1361967"/>
              <a:gd name="connsiteX6" fmla="*/ 136197 w 6495592"/>
              <a:gd name="connsiteY6" fmla="*/ 1361967 h 1361967"/>
              <a:gd name="connsiteX7" fmla="*/ 0 w 6495592"/>
              <a:gd name="connsiteY7" fmla="*/ 1225770 h 1361967"/>
              <a:gd name="connsiteX8" fmla="*/ 0 w 6495592"/>
              <a:gd name="connsiteY8" fmla="*/ 136197 h 1361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95592" h="1361967">
                <a:moveTo>
                  <a:pt x="0" y="136197"/>
                </a:moveTo>
                <a:cubicBezTo>
                  <a:pt x="0" y="60977"/>
                  <a:pt x="60977" y="0"/>
                  <a:pt x="136197" y="0"/>
                </a:cubicBezTo>
                <a:lnTo>
                  <a:pt x="6359395" y="0"/>
                </a:lnTo>
                <a:cubicBezTo>
                  <a:pt x="6434615" y="0"/>
                  <a:pt x="6495592" y="60977"/>
                  <a:pt x="6495592" y="136197"/>
                </a:cubicBezTo>
                <a:lnTo>
                  <a:pt x="6495592" y="1225770"/>
                </a:lnTo>
                <a:cubicBezTo>
                  <a:pt x="6495592" y="1300990"/>
                  <a:pt x="6434615" y="1361967"/>
                  <a:pt x="6359395" y="1361967"/>
                </a:cubicBezTo>
                <a:lnTo>
                  <a:pt x="136197" y="1361967"/>
                </a:lnTo>
                <a:cubicBezTo>
                  <a:pt x="60977" y="1361967"/>
                  <a:pt x="0" y="1300990"/>
                  <a:pt x="0" y="1225770"/>
                </a:cubicBezTo>
                <a:lnTo>
                  <a:pt x="0" y="13619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911" tIns="199911" rIns="199911" bIns="199911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4200" kern="1200" dirty="0"/>
              <a:t>لفظا</a:t>
            </a:r>
            <a:endParaRPr lang="en-GB" sz="4200" kern="120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4A7DC84-0DC0-4B27-B479-9EF5911E5529}"/>
              </a:ext>
            </a:extLst>
          </p:cNvPr>
          <p:cNvSpPr/>
          <p:nvPr/>
        </p:nvSpPr>
        <p:spPr>
          <a:xfrm>
            <a:off x="6855146" y="3656892"/>
            <a:ext cx="2106223" cy="1361967"/>
          </a:xfrm>
          <a:custGeom>
            <a:avLst/>
            <a:gdLst>
              <a:gd name="connsiteX0" fmla="*/ 0 w 2106223"/>
              <a:gd name="connsiteY0" fmla="*/ 136197 h 1361967"/>
              <a:gd name="connsiteX1" fmla="*/ 136197 w 2106223"/>
              <a:gd name="connsiteY1" fmla="*/ 0 h 1361967"/>
              <a:gd name="connsiteX2" fmla="*/ 1970026 w 2106223"/>
              <a:gd name="connsiteY2" fmla="*/ 0 h 1361967"/>
              <a:gd name="connsiteX3" fmla="*/ 2106223 w 2106223"/>
              <a:gd name="connsiteY3" fmla="*/ 136197 h 1361967"/>
              <a:gd name="connsiteX4" fmla="*/ 2106223 w 2106223"/>
              <a:gd name="connsiteY4" fmla="*/ 1225770 h 1361967"/>
              <a:gd name="connsiteX5" fmla="*/ 1970026 w 2106223"/>
              <a:gd name="connsiteY5" fmla="*/ 1361967 h 1361967"/>
              <a:gd name="connsiteX6" fmla="*/ 136197 w 2106223"/>
              <a:gd name="connsiteY6" fmla="*/ 1361967 h 1361967"/>
              <a:gd name="connsiteX7" fmla="*/ 0 w 2106223"/>
              <a:gd name="connsiteY7" fmla="*/ 1225770 h 1361967"/>
              <a:gd name="connsiteX8" fmla="*/ 0 w 2106223"/>
              <a:gd name="connsiteY8" fmla="*/ 136197 h 1361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06223" h="1361967">
                <a:moveTo>
                  <a:pt x="0" y="136197"/>
                </a:moveTo>
                <a:cubicBezTo>
                  <a:pt x="0" y="60977"/>
                  <a:pt x="60977" y="0"/>
                  <a:pt x="136197" y="0"/>
                </a:cubicBezTo>
                <a:lnTo>
                  <a:pt x="1970026" y="0"/>
                </a:lnTo>
                <a:cubicBezTo>
                  <a:pt x="2045246" y="0"/>
                  <a:pt x="2106223" y="60977"/>
                  <a:pt x="2106223" y="136197"/>
                </a:cubicBezTo>
                <a:lnTo>
                  <a:pt x="2106223" y="1225770"/>
                </a:lnTo>
                <a:cubicBezTo>
                  <a:pt x="2106223" y="1300990"/>
                  <a:pt x="2045246" y="1361967"/>
                  <a:pt x="1970026" y="1361967"/>
                </a:cubicBezTo>
                <a:lnTo>
                  <a:pt x="136197" y="1361967"/>
                </a:lnTo>
                <a:cubicBezTo>
                  <a:pt x="60977" y="1361967"/>
                  <a:pt x="0" y="1300990"/>
                  <a:pt x="0" y="1225770"/>
                </a:cubicBezTo>
                <a:lnTo>
                  <a:pt x="0" y="13619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331" tIns="131331" rIns="131331" bIns="131331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ar-SA" sz="2400" kern="1200" dirty="0"/>
              <a:t>اِتِّفَاقُ الْحَرَكاتِ وَالسَّكَنَاتِ </a:t>
            </a:r>
            <a:endParaRPr lang="en-GB" sz="2400" kern="12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2FD537B-26B8-4DBC-B17D-894D6C511CCE}"/>
              </a:ext>
            </a:extLst>
          </p:cNvPr>
          <p:cNvSpPr/>
          <p:nvPr/>
        </p:nvSpPr>
        <p:spPr>
          <a:xfrm>
            <a:off x="4660461" y="3656892"/>
            <a:ext cx="2106223" cy="1361967"/>
          </a:xfrm>
          <a:custGeom>
            <a:avLst/>
            <a:gdLst>
              <a:gd name="connsiteX0" fmla="*/ 0 w 2106223"/>
              <a:gd name="connsiteY0" fmla="*/ 136197 h 1361967"/>
              <a:gd name="connsiteX1" fmla="*/ 136197 w 2106223"/>
              <a:gd name="connsiteY1" fmla="*/ 0 h 1361967"/>
              <a:gd name="connsiteX2" fmla="*/ 1970026 w 2106223"/>
              <a:gd name="connsiteY2" fmla="*/ 0 h 1361967"/>
              <a:gd name="connsiteX3" fmla="*/ 2106223 w 2106223"/>
              <a:gd name="connsiteY3" fmla="*/ 136197 h 1361967"/>
              <a:gd name="connsiteX4" fmla="*/ 2106223 w 2106223"/>
              <a:gd name="connsiteY4" fmla="*/ 1225770 h 1361967"/>
              <a:gd name="connsiteX5" fmla="*/ 1970026 w 2106223"/>
              <a:gd name="connsiteY5" fmla="*/ 1361967 h 1361967"/>
              <a:gd name="connsiteX6" fmla="*/ 136197 w 2106223"/>
              <a:gd name="connsiteY6" fmla="*/ 1361967 h 1361967"/>
              <a:gd name="connsiteX7" fmla="*/ 0 w 2106223"/>
              <a:gd name="connsiteY7" fmla="*/ 1225770 h 1361967"/>
              <a:gd name="connsiteX8" fmla="*/ 0 w 2106223"/>
              <a:gd name="connsiteY8" fmla="*/ 136197 h 1361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06223" h="1361967">
                <a:moveTo>
                  <a:pt x="0" y="136197"/>
                </a:moveTo>
                <a:cubicBezTo>
                  <a:pt x="0" y="60977"/>
                  <a:pt x="60977" y="0"/>
                  <a:pt x="136197" y="0"/>
                </a:cubicBezTo>
                <a:lnTo>
                  <a:pt x="1970026" y="0"/>
                </a:lnTo>
                <a:cubicBezTo>
                  <a:pt x="2045246" y="0"/>
                  <a:pt x="2106223" y="60977"/>
                  <a:pt x="2106223" y="136197"/>
                </a:cubicBezTo>
                <a:lnTo>
                  <a:pt x="2106223" y="1225770"/>
                </a:lnTo>
                <a:cubicBezTo>
                  <a:pt x="2106223" y="1300990"/>
                  <a:pt x="2045246" y="1361967"/>
                  <a:pt x="1970026" y="1361967"/>
                </a:cubicBezTo>
                <a:lnTo>
                  <a:pt x="136197" y="1361967"/>
                </a:lnTo>
                <a:cubicBezTo>
                  <a:pt x="60977" y="1361967"/>
                  <a:pt x="0" y="1300990"/>
                  <a:pt x="0" y="1225770"/>
                </a:cubicBezTo>
                <a:lnTo>
                  <a:pt x="0" y="13619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331" tIns="131331" rIns="131331" bIns="131331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ar-SA" sz="2400" kern="1200" dirty="0"/>
              <a:t>دُخُولِ لَامِ التَّأكيدِ فِي أوَّلِهِمَا</a:t>
            </a:r>
            <a:endParaRPr lang="en-GB" sz="2400" kern="12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E18AA84-D6D4-4248-BE39-A565644E0139}"/>
              </a:ext>
            </a:extLst>
          </p:cNvPr>
          <p:cNvSpPr/>
          <p:nvPr/>
        </p:nvSpPr>
        <p:spPr>
          <a:xfrm>
            <a:off x="2465777" y="3656892"/>
            <a:ext cx="2106223" cy="1361967"/>
          </a:xfrm>
          <a:custGeom>
            <a:avLst/>
            <a:gdLst>
              <a:gd name="connsiteX0" fmla="*/ 0 w 2106223"/>
              <a:gd name="connsiteY0" fmla="*/ 136197 h 1361967"/>
              <a:gd name="connsiteX1" fmla="*/ 136197 w 2106223"/>
              <a:gd name="connsiteY1" fmla="*/ 0 h 1361967"/>
              <a:gd name="connsiteX2" fmla="*/ 1970026 w 2106223"/>
              <a:gd name="connsiteY2" fmla="*/ 0 h 1361967"/>
              <a:gd name="connsiteX3" fmla="*/ 2106223 w 2106223"/>
              <a:gd name="connsiteY3" fmla="*/ 136197 h 1361967"/>
              <a:gd name="connsiteX4" fmla="*/ 2106223 w 2106223"/>
              <a:gd name="connsiteY4" fmla="*/ 1225770 h 1361967"/>
              <a:gd name="connsiteX5" fmla="*/ 1970026 w 2106223"/>
              <a:gd name="connsiteY5" fmla="*/ 1361967 h 1361967"/>
              <a:gd name="connsiteX6" fmla="*/ 136197 w 2106223"/>
              <a:gd name="connsiteY6" fmla="*/ 1361967 h 1361967"/>
              <a:gd name="connsiteX7" fmla="*/ 0 w 2106223"/>
              <a:gd name="connsiteY7" fmla="*/ 1225770 h 1361967"/>
              <a:gd name="connsiteX8" fmla="*/ 0 w 2106223"/>
              <a:gd name="connsiteY8" fmla="*/ 136197 h 1361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06223" h="1361967">
                <a:moveTo>
                  <a:pt x="0" y="136197"/>
                </a:moveTo>
                <a:cubicBezTo>
                  <a:pt x="0" y="60977"/>
                  <a:pt x="60977" y="0"/>
                  <a:pt x="136197" y="0"/>
                </a:cubicBezTo>
                <a:lnTo>
                  <a:pt x="1970026" y="0"/>
                </a:lnTo>
                <a:cubicBezTo>
                  <a:pt x="2045246" y="0"/>
                  <a:pt x="2106223" y="60977"/>
                  <a:pt x="2106223" y="136197"/>
                </a:cubicBezTo>
                <a:lnTo>
                  <a:pt x="2106223" y="1225770"/>
                </a:lnTo>
                <a:cubicBezTo>
                  <a:pt x="2106223" y="1300990"/>
                  <a:pt x="2045246" y="1361967"/>
                  <a:pt x="1970026" y="1361967"/>
                </a:cubicBezTo>
                <a:lnTo>
                  <a:pt x="136197" y="1361967"/>
                </a:lnTo>
                <a:cubicBezTo>
                  <a:pt x="60977" y="1361967"/>
                  <a:pt x="0" y="1300990"/>
                  <a:pt x="0" y="1225770"/>
                </a:cubicBezTo>
                <a:lnTo>
                  <a:pt x="0" y="13619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331" tIns="131331" rIns="131331" bIns="131331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ar-SA" sz="2400" kern="1200"/>
              <a:t>تَسَاوِيْهِمَا فِي عَدَدِ الحُرُوفِ</a:t>
            </a:r>
            <a:endParaRPr lang="en-GB" sz="2400" kern="12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BE003A2-58F1-4E23-8B75-FCCFD1856C8D}"/>
              </a:ext>
            </a:extLst>
          </p:cNvPr>
          <p:cNvSpPr/>
          <p:nvPr/>
        </p:nvSpPr>
        <p:spPr>
          <a:xfrm>
            <a:off x="182630" y="2142385"/>
            <a:ext cx="2106223" cy="1361967"/>
          </a:xfrm>
          <a:custGeom>
            <a:avLst/>
            <a:gdLst>
              <a:gd name="connsiteX0" fmla="*/ 0 w 2106223"/>
              <a:gd name="connsiteY0" fmla="*/ 136197 h 1361967"/>
              <a:gd name="connsiteX1" fmla="*/ 136197 w 2106223"/>
              <a:gd name="connsiteY1" fmla="*/ 0 h 1361967"/>
              <a:gd name="connsiteX2" fmla="*/ 1970026 w 2106223"/>
              <a:gd name="connsiteY2" fmla="*/ 0 h 1361967"/>
              <a:gd name="connsiteX3" fmla="*/ 2106223 w 2106223"/>
              <a:gd name="connsiteY3" fmla="*/ 136197 h 1361967"/>
              <a:gd name="connsiteX4" fmla="*/ 2106223 w 2106223"/>
              <a:gd name="connsiteY4" fmla="*/ 1225770 h 1361967"/>
              <a:gd name="connsiteX5" fmla="*/ 1970026 w 2106223"/>
              <a:gd name="connsiteY5" fmla="*/ 1361967 h 1361967"/>
              <a:gd name="connsiteX6" fmla="*/ 136197 w 2106223"/>
              <a:gd name="connsiteY6" fmla="*/ 1361967 h 1361967"/>
              <a:gd name="connsiteX7" fmla="*/ 0 w 2106223"/>
              <a:gd name="connsiteY7" fmla="*/ 1225770 h 1361967"/>
              <a:gd name="connsiteX8" fmla="*/ 0 w 2106223"/>
              <a:gd name="connsiteY8" fmla="*/ 136197 h 1361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06223" h="1361967">
                <a:moveTo>
                  <a:pt x="0" y="136197"/>
                </a:moveTo>
                <a:cubicBezTo>
                  <a:pt x="0" y="60977"/>
                  <a:pt x="60977" y="0"/>
                  <a:pt x="136197" y="0"/>
                </a:cubicBezTo>
                <a:lnTo>
                  <a:pt x="1970026" y="0"/>
                </a:lnTo>
                <a:cubicBezTo>
                  <a:pt x="2045246" y="0"/>
                  <a:pt x="2106223" y="60977"/>
                  <a:pt x="2106223" y="136197"/>
                </a:cubicBezTo>
                <a:lnTo>
                  <a:pt x="2106223" y="1225770"/>
                </a:lnTo>
                <a:cubicBezTo>
                  <a:pt x="2106223" y="1300990"/>
                  <a:pt x="2045246" y="1361967"/>
                  <a:pt x="1970026" y="1361967"/>
                </a:cubicBezTo>
                <a:lnTo>
                  <a:pt x="136197" y="1361967"/>
                </a:lnTo>
                <a:cubicBezTo>
                  <a:pt x="60977" y="1361967"/>
                  <a:pt x="0" y="1300990"/>
                  <a:pt x="0" y="1225770"/>
                </a:cubicBezTo>
                <a:lnTo>
                  <a:pt x="0" y="13619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911" tIns="199911" rIns="199911" bIns="199911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4200" kern="1200" dirty="0"/>
              <a:t>معنی</a:t>
            </a:r>
            <a:endParaRPr lang="en-GB" sz="4200" kern="12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98BDA30-5AE0-4E64-92D5-E3DFB12B0A70}"/>
              </a:ext>
            </a:extLst>
          </p:cNvPr>
          <p:cNvSpPr/>
          <p:nvPr/>
        </p:nvSpPr>
        <p:spPr>
          <a:xfrm>
            <a:off x="182630" y="3656892"/>
            <a:ext cx="2106223" cy="1361967"/>
          </a:xfrm>
          <a:custGeom>
            <a:avLst/>
            <a:gdLst>
              <a:gd name="connsiteX0" fmla="*/ 0 w 2106223"/>
              <a:gd name="connsiteY0" fmla="*/ 136197 h 1361967"/>
              <a:gd name="connsiteX1" fmla="*/ 136197 w 2106223"/>
              <a:gd name="connsiteY1" fmla="*/ 0 h 1361967"/>
              <a:gd name="connsiteX2" fmla="*/ 1970026 w 2106223"/>
              <a:gd name="connsiteY2" fmla="*/ 0 h 1361967"/>
              <a:gd name="connsiteX3" fmla="*/ 2106223 w 2106223"/>
              <a:gd name="connsiteY3" fmla="*/ 136197 h 1361967"/>
              <a:gd name="connsiteX4" fmla="*/ 2106223 w 2106223"/>
              <a:gd name="connsiteY4" fmla="*/ 1225770 h 1361967"/>
              <a:gd name="connsiteX5" fmla="*/ 1970026 w 2106223"/>
              <a:gd name="connsiteY5" fmla="*/ 1361967 h 1361967"/>
              <a:gd name="connsiteX6" fmla="*/ 136197 w 2106223"/>
              <a:gd name="connsiteY6" fmla="*/ 1361967 h 1361967"/>
              <a:gd name="connsiteX7" fmla="*/ 0 w 2106223"/>
              <a:gd name="connsiteY7" fmla="*/ 1225770 h 1361967"/>
              <a:gd name="connsiteX8" fmla="*/ 0 w 2106223"/>
              <a:gd name="connsiteY8" fmla="*/ 136197 h 1361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06223" h="1361967">
                <a:moveTo>
                  <a:pt x="0" y="136197"/>
                </a:moveTo>
                <a:cubicBezTo>
                  <a:pt x="0" y="60977"/>
                  <a:pt x="60977" y="0"/>
                  <a:pt x="136197" y="0"/>
                </a:cubicBezTo>
                <a:lnTo>
                  <a:pt x="1970026" y="0"/>
                </a:lnTo>
                <a:cubicBezTo>
                  <a:pt x="2045246" y="0"/>
                  <a:pt x="2106223" y="60977"/>
                  <a:pt x="2106223" y="136197"/>
                </a:cubicBezTo>
                <a:lnTo>
                  <a:pt x="2106223" y="1225770"/>
                </a:lnTo>
                <a:cubicBezTo>
                  <a:pt x="2106223" y="1300990"/>
                  <a:pt x="2045246" y="1361967"/>
                  <a:pt x="1970026" y="1361967"/>
                </a:cubicBezTo>
                <a:lnTo>
                  <a:pt x="136197" y="1361967"/>
                </a:lnTo>
                <a:cubicBezTo>
                  <a:pt x="60977" y="1361967"/>
                  <a:pt x="0" y="1300990"/>
                  <a:pt x="0" y="1225770"/>
                </a:cubicBezTo>
                <a:lnTo>
                  <a:pt x="0" y="13619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331" tIns="131331" rIns="131331" bIns="131331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ar-SA" sz="2400" kern="1200" dirty="0"/>
              <a:t>أَنَّهُ مُشْتَرِكٌ بَيْنَ الحَالِ وَالاسْتِقْبالِ</a:t>
            </a:r>
            <a:endParaRPr lang="en-GB" sz="2400" kern="1200" dirty="0"/>
          </a:p>
        </p:txBody>
      </p:sp>
    </p:spTree>
    <p:extLst>
      <p:ext uri="{BB962C8B-B14F-4D97-AF65-F5344CB8AC3E}">
        <p14:creationId xmlns:p14="http://schemas.microsoft.com/office/powerpoint/2010/main" val="249476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62500" lnSpcReduction="20000"/>
          </a:bodyPr>
          <a:lstStyle/>
          <a:p>
            <a:pPr rtl="1"/>
            <a:r>
              <a:rPr lang="ar-SA" b="1" dirty="0"/>
              <a:t>[الفِعْلُ المُضارِعُ]</a:t>
            </a:r>
            <a:endParaRPr lang="en-GB" b="1" dirty="0"/>
          </a:p>
          <a:p>
            <a:pPr rtl="1"/>
            <a:r>
              <a:rPr lang="ar-SA" dirty="0"/>
              <a:t>الثَّانِيْ المُضارِعُ وَهُوَ </a:t>
            </a:r>
            <a:r>
              <a:rPr lang="ur-PK" dirty="0"/>
              <a:t>فِعْلٌ يُشْبِهُ الاسْمَ بِأِحْدٰی حُرُوفِ أَتَيْنَ فِي أَوّلِهِ </a:t>
            </a:r>
          </a:p>
          <a:p>
            <a:pPr rtl="1"/>
            <a:r>
              <a:rPr lang="ur-PK" dirty="0"/>
              <a:t>	لَفْظًا </a:t>
            </a:r>
          </a:p>
          <a:p>
            <a:pPr rtl="1"/>
            <a:r>
              <a:rPr lang="ur-PK" dirty="0"/>
              <a:t>		فِي </a:t>
            </a:r>
            <a:r>
              <a:rPr lang="ar-SA" dirty="0"/>
              <a:t>اِتِّفَاق</a:t>
            </a:r>
            <a:r>
              <a:rPr lang="ur-PK" dirty="0"/>
              <a:t>ِ</a:t>
            </a:r>
            <a:r>
              <a:rPr lang="ar-SA" dirty="0"/>
              <a:t> الْحَرَكاتِ وَالسَّكَنَاتِ نَحْوُ: يَضْرِبُ، وَيَسْتَخْرِجُ، كَضَارِبٍ، ومُسْتَخْرِجٍ. </a:t>
            </a:r>
            <a:endParaRPr lang="en-GB" dirty="0"/>
          </a:p>
          <a:p>
            <a:pPr lvl="0" rtl="1"/>
            <a:r>
              <a:rPr lang="ur-PK" dirty="0"/>
              <a:t>		</a:t>
            </a:r>
            <a:r>
              <a:rPr lang="ar-SA" dirty="0"/>
              <a:t>وَفِيْ دُخُولِ لَامِ التَّأكيدِ فِي أوَّلِهِمَا، تَقُولُ: إنَّ زَيْدًا لَيَقٌومُ كَمَا تَقُولُ إنَّ زَيْدًا لَقائِمٌ </a:t>
            </a:r>
            <a:endParaRPr lang="en-GB" dirty="0"/>
          </a:p>
          <a:p>
            <a:pPr lvl="0" rtl="1"/>
            <a:r>
              <a:rPr lang="ur-PK" dirty="0"/>
              <a:t>		</a:t>
            </a:r>
            <a:r>
              <a:rPr lang="ar-SA" dirty="0"/>
              <a:t>وَفِيْ تَسَاوِيْهِمَا فِي عَدَدِ الحُرُوفِ.</a:t>
            </a:r>
            <a:endParaRPr lang="en-GB" dirty="0"/>
          </a:p>
          <a:p>
            <a:pPr lvl="0" rtl="1"/>
            <a:r>
              <a:rPr lang="ur-PK" dirty="0"/>
              <a:t>	</a:t>
            </a:r>
            <a:r>
              <a:rPr lang="ar-SA" dirty="0"/>
              <a:t>وَمَعْنىً فِي أَنَّهُ مُشْتَرِكٌ بَيْنَ الحَالِ وَالاسْتِقْبالِ، كَاسْمِ الفاعِلِ ولِذلِك سَمَّوْهُ مُضارِعًا.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299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16060</TotalTime>
  <Words>400</Words>
  <Application>Microsoft Office PowerPoint</Application>
  <PresentationFormat>On-screen Show (16:9)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adwa-assalaf</vt:lpstr>
      <vt:lpstr>Arial</vt:lpstr>
      <vt:lpstr>BlackChancery</vt:lpstr>
      <vt:lpstr>Calibri</vt:lpstr>
      <vt:lpstr>Cambria</vt:lpstr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 Mohamed</cp:lastModifiedBy>
  <cp:revision>1833</cp:revision>
  <cp:lastPrinted>2018-11-30T18:58:39Z</cp:lastPrinted>
  <dcterms:created xsi:type="dcterms:W3CDTF">2017-07-04T20:08:42Z</dcterms:created>
  <dcterms:modified xsi:type="dcterms:W3CDTF">2020-09-07T09:38:39Z</dcterms:modified>
</cp:coreProperties>
</file>