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57" r:id="rId2"/>
    <p:sldId id="566" r:id="rId3"/>
    <p:sldId id="569" r:id="rId4"/>
    <p:sldId id="571" r:id="rId5"/>
    <p:sldId id="570" r:id="rId6"/>
    <p:sldId id="572" r:id="rId7"/>
    <p:sldId id="573" r:id="rId8"/>
    <p:sldId id="574" r:id="rId9"/>
    <p:sldId id="522" r:id="rId10"/>
    <p:sldId id="507" r:id="rId11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66"/>
            <p14:sldId id="569"/>
            <p14:sldId id="571"/>
            <p14:sldId id="570"/>
            <p14:sldId id="572"/>
            <p14:sldId id="573"/>
            <p14:sldId id="574"/>
            <p14:sldId id="522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14" autoAdjust="0"/>
  </p:normalViewPr>
  <p:slideViewPr>
    <p:cSldViewPr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200000"/>
              </a:lnSpc>
            </a:pPr>
            <a:r>
              <a:rPr lang="ur-PK" sz="24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الْأَوَّلُ فِيْ أَصْنَافِ إعْرَابِ الْفِعْلِ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5200" b="1" dirty="0">
                <a:latin typeface="adwa-assalaf" panose="02000000000000000000" pitchFamily="2" charset="-78"/>
                <a:cs typeface="+mj-cs"/>
              </a:rPr>
              <a:t>٦١</a:t>
            </a:r>
            <a:endParaRPr lang="en-GB" sz="5200" b="1" dirty="0">
              <a:latin typeface="adwa-assalaf" panose="02000000000000000000" pitchFamily="2" charset="-78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 فِيْ أَصْنَافِ إعْرَابِ الْفِعْلِ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كلمة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E3020-839F-4070-A9A8-31BB5191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447800"/>
            <a:ext cx="73628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860032" y="-1"/>
            <a:ext cx="266429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 فِيْ أَصْنَافِ إعْرَابِ الْفِعْلِ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فَصْلٌ فِيْ أَصْنافِ إعْرابِ الفِعْلِ: </a:t>
            </a:r>
          </a:p>
          <a:p>
            <a:pPr rtl="1"/>
            <a:r>
              <a:rPr lang="ur-PK" dirty="0"/>
              <a:t>وَهِيَ أَرْبَعَةٌ: </a:t>
            </a:r>
          </a:p>
        </p:txBody>
      </p:sp>
    </p:spTree>
    <p:extLst>
      <p:ext uri="{BB962C8B-B14F-4D97-AF65-F5344CB8AC3E}">
        <p14:creationId xmlns:p14="http://schemas.microsoft.com/office/powerpoint/2010/main" val="9741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860032" y="-1"/>
            <a:ext cx="266429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 فِيْ أَصْنَافِ إعْرَابِ الْفِعْلِ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8DDF5A-B444-4D8F-A568-D924AEB9A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61830"/>
              </p:ext>
            </p:extLst>
          </p:nvPr>
        </p:nvGraphicFramePr>
        <p:xfrm>
          <a:off x="827785" y="652934"/>
          <a:ext cx="7524001" cy="1317383"/>
        </p:xfrm>
        <a:graphic>
          <a:graphicData uri="http://schemas.openxmlformats.org/drawingml/2006/table">
            <a:tbl>
              <a:tblPr rtl="1" firstRow="1" firstCol="1" bandRow="1">
                <a:tableStyleId>{F5AB1C69-6EDB-4FF4-983F-18BD219EF322}</a:tableStyleId>
              </a:tblPr>
              <a:tblGrid>
                <a:gridCol w="1880727">
                  <a:extLst>
                    <a:ext uri="{9D8B030D-6E8A-4147-A177-3AD203B41FA5}">
                      <a16:colId xmlns:a16="http://schemas.microsoft.com/office/drawing/2014/main" val="964594914"/>
                    </a:ext>
                  </a:extLst>
                </a:gridCol>
                <a:gridCol w="1880727">
                  <a:extLst>
                    <a:ext uri="{9D8B030D-6E8A-4147-A177-3AD203B41FA5}">
                      <a16:colId xmlns:a16="http://schemas.microsoft.com/office/drawing/2014/main" val="4243023682"/>
                    </a:ext>
                  </a:extLst>
                </a:gridCol>
                <a:gridCol w="1880727">
                  <a:extLst>
                    <a:ext uri="{9D8B030D-6E8A-4147-A177-3AD203B41FA5}">
                      <a16:colId xmlns:a16="http://schemas.microsoft.com/office/drawing/2014/main" val="2601524452"/>
                    </a:ext>
                  </a:extLst>
                </a:gridCol>
                <a:gridCol w="1881820">
                  <a:extLst>
                    <a:ext uri="{9D8B030D-6E8A-4147-A177-3AD203B41FA5}">
                      <a16:colId xmlns:a16="http://schemas.microsoft.com/office/drawing/2014/main" val="4231571265"/>
                    </a:ext>
                  </a:extLst>
                </a:gridCol>
              </a:tblGrid>
              <a:tr h="352510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14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1400" dirty="0">
                          <a:effectLst/>
                        </a:rPr>
                        <a:t>الرَّفْعُ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1400">
                          <a:effectLst/>
                        </a:rPr>
                        <a:t>النَّصْبُ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1400">
                          <a:effectLst/>
                        </a:rPr>
                        <a:t>الْجَزْمُ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5821474"/>
                  </a:ext>
                </a:extLst>
              </a:tr>
              <a:tr h="352510">
                <a:tc rowSpan="2"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</a:pPr>
                      <a:r>
                        <a:rPr lang="ur-PK" sz="1400" dirty="0"/>
                        <a:t>بِالمُفْرَدِ الصَّحيحِ غَيرِ المُخَاطَبَةِ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1400" b="0" dirty="0">
                          <a:effectLst/>
                        </a:rPr>
                        <a:t>بِالضَّمَّةِ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1400" b="0" dirty="0">
                          <a:effectLst/>
                        </a:rPr>
                        <a:t>بالْفَتْحَةِ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1400" b="0">
                          <a:effectLst/>
                        </a:rPr>
                        <a:t>بِحَذْفِ الْحَرَكَةِ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9769588"/>
                  </a:ext>
                </a:extLst>
              </a:tr>
              <a:tr h="61236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1400" b="0" dirty="0">
                          <a:effectLst/>
                        </a:rPr>
                        <a:t>نُحِبُّ أَنْ نَشْفَعَ وَلَمْ نُحْرَمْ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6519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4ADAFF-9D8A-4635-A95F-9B51366CF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388304"/>
              </p:ext>
            </p:extLst>
          </p:nvPr>
        </p:nvGraphicFramePr>
        <p:xfrm>
          <a:off x="827785" y="2021086"/>
          <a:ext cx="7524001" cy="964873"/>
        </p:xfrm>
        <a:graphic>
          <a:graphicData uri="http://schemas.openxmlformats.org/drawingml/2006/table">
            <a:tbl>
              <a:tblPr rtl="1" firstCol="1" bandRow="1">
                <a:tableStyleId>{F5AB1C69-6EDB-4FF4-983F-18BD219EF322}</a:tableStyleId>
              </a:tblPr>
              <a:tblGrid>
                <a:gridCol w="1880727">
                  <a:extLst>
                    <a:ext uri="{9D8B030D-6E8A-4147-A177-3AD203B41FA5}">
                      <a16:colId xmlns:a16="http://schemas.microsoft.com/office/drawing/2014/main" val="927743972"/>
                    </a:ext>
                  </a:extLst>
                </a:gridCol>
                <a:gridCol w="1880727">
                  <a:extLst>
                    <a:ext uri="{9D8B030D-6E8A-4147-A177-3AD203B41FA5}">
                      <a16:colId xmlns:a16="http://schemas.microsoft.com/office/drawing/2014/main" val="134231179"/>
                    </a:ext>
                  </a:extLst>
                </a:gridCol>
                <a:gridCol w="1880727">
                  <a:extLst>
                    <a:ext uri="{9D8B030D-6E8A-4147-A177-3AD203B41FA5}">
                      <a16:colId xmlns:a16="http://schemas.microsoft.com/office/drawing/2014/main" val="3303467476"/>
                    </a:ext>
                  </a:extLst>
                </a:gridCol>
                <a:gridCol w="1881820">
                  <a:extLst>
                    <a:ext uri="{9D8B030D-6E8A-4147-A177-3AD203B41FA5}">
                      <a16:colId xmlns:a16="http://schemas.microsoft.com/office/drawing/2014/main" val="3277042200"/>
                    </a:ext>
                  </a:extLst>
                </a:gridCol>
              </a:tblGrid>
              <a:tr h="352510">
                <a:tc rowSpan="2"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</a:pPr>
                      <a:r>
                        <a:rPr lang="ur-PK" sz="1400" dirty="0"/>
                        <a:t>بِالنّاقِص اليائِيِّ والواوِيِّ، غَيْرِ تَثْنِيَةٍ وجَمْعٍ ومُخاطَبَةٍ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1400" b="0" dirty="0">
                          <a:effectLst/>
                        </a:rPr>
                        <a:t>بِالضَّمَّةِ الْمُقَدَّرَةِ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1400" b="0" dirty="0">
                          <a:effectLst/>
                        </a:rPr>
                        <a:t>بالْفَتْحَةِ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1400" b="0">
                          <a:effectLst/>
                        </a:rPr>
                        <a:t>بِحَذْفِ الْآخِرِ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5300926"/>
                  </a:ext>
                </a:extLst>
              </a:tr>
              <a:tr h="61236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1400" b="0" dirty="0">
                          <a:effectLst/>
                        </a:rPr>
                        <a:t>نَدْعُو اللهَ أَنْ يَعْفُوَ عَنَّا وَلَمْ يَرْمِنَا فِي النَّارِ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9876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AFDC72-8A05-4E7D-A65B-2EE9F3C92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781290"/>
              </p:ext>
            </p:extLst>
          </p:nvPr>
        </p:nvGraphicFramePr>
        <p:xfrm>
          <a:off x="827785" y="3036728"/>
          <a:ext cx="7524001" cy="964873"/>
        </p:xfrm>
        <a:graphic>
          <a:graphicData uri="http://schemas.openxmlformats.org/drawingml/2006/table">
            <a:tbl>
              <a:tblPr rtl="1" firstCol="1" bandRow="1">
                <a:tableStyleId>{F5AB1C69-6EDB-4FF4-983F-18BD219EF322}</a:tableStyleId>
              </a:tblPr>
              <a:tblGrid>
                <a:gridCol w="1880727">
                  <a:extLst>
                    <a:ext uri="{9D8B030D-6E8A-4147-A177-3AD203B41FA5}">
                      <a16:colId xmlns:a16="http://schemas.microsoft.com/office/drawing/2014/main" val="2945170482"/>
                    </a:ext>
                  </a:extLst>
                </a:gridCol>
                <a:gridCol w="1880727">
                  <a:extLst>
                    <a:ext uri="{9D8B030D-6E8A-4147-A177-3AD203B41FA5}">
                      <a16:colId xmlns:a16="http://schemas.microsoft.com/office/drawing/2014/main" val="904554942"/>
                    </a:ext>
                  </a:extLst>
                </a:gridCol>
                <a:gridCol w="1880727">
                  <a:extLst>
                    <a:ext uri="{9D8B030D-6E8A-4147-A177-3AD203B41FA5}">
                      <a16:colId xmlns:a16="http://schemas.microsoft.com/office/drawing/2014/main" val="3343915789"/>
                    </a:ext>
                  </a:extLst>
                </a:gridCol>
                <a:gridCol w="1881820">
                  <a:extLst>
                    <a:ext uri="{9D8B030D-6E8A-4147-A177-3AD203B41FA5}">
                      <a16:colId xmlns:a16="http://schemas.microsoft.com/office/drawing/2014/main" val="2449375339"/>
                    </a:ext>
                  </a:extLst>
                </a:gridCol>
              </a:tblGrid>
              <a:tr h="352510">
                <a:tc rowSpan="2"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</a:pPr>
                      <a:r>
                        <a:rPr lang="ur-PK" sz="1400" dirty="0"/>
                        <a:t>بِالنّاقِصِ الْأَلِفِىِّ غَيْرِ تَثْنِيَةٍ وجَمْعٍ ومُخاطَبَةٍ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1400" b="0">
                          <a:effectLst/>
                        </a:rPr>
                        <a:t>بِالضَّمَّةِ الْمُقَدَّرَةِ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1400" b="0" dirty="0">
                          <a:effectLst/>
                        </a:rPr>
                        <a:t>بالْفَتْحَةِ الْمُقَدَّرَةِ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1400" b="0" dirty="0">
                          <a:effectLst/>
                        </a:rPr>
                        <a:t>بِحَذْفِ الْآخِرِ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3204799"/>
                  </a:ext>
                </a:extLst>
              </a:tr>
              <a:tr h="61236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1400" b="0" dirty="0">
                          <a:effectLst/>
                        </a:rPr>
                        <a:t>نَسْعَي أنْ يَرْضَی اللهُ عَنَّا وَلمْ نَنْسَهُ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3905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AF69AB-2D3C-403B-8900-330848FA0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307241"/>
              </p:ext>
            </p:extLst>
          </p:nvPr>
        </p:nvGraphicFramePr>
        <p:xfrm>
          <a:off x="827785" y="4052370"/>
          <a:ext cx="7524001" cy="964873"/>
        </p:xfrm>
        <a:graphic>
          <a:graphicData uri="http://schemas.openxmlformats.org/drawingml/2006/table">
            <a:tbl>
              <a:tblPr rtl="1" firstCol="1" bandRow="1">
                <a:tableStyleId>{F5AB1C69-6EDB-4FF4-983F-18BD219EF322}</a:tableStyleId>
              </a:tblPr>
              <a:tblGrid>
                <a:gridCol w="1880727">
                  <a:extLst>
                    <a:ext uri="{9D8B030D-6E8A-4147-A177-3AD203B41FA5}">
                      <a16:colId xmlns:a16="http://schemas.microsoft.com/office/drawing/2014/main" val="2334101980"/>
                    </a:ext>
                  </a:extLst>
                </a:gridCol>
                <a:gridCol w="1880727">
                  <a:extLst>
                    <a:ext uri="{9D8B030D-6E8A-4147-A177-3AD203B41FA5}">
                      <a16:colId xmlns:a16="http://schemas.microsoft.com/office/drawing/2014/main" val="3950810877"/>
                    </a:ext>
                  </a:extLst>
                </a:gridCol>
                <a:gridCol w="1880727">
                  <a:extLst>
                    <a:ext uri="{9D8B030D-6E8A-4147-A177-3AD203B41FA5}">
                      <a16:colId xmlns:a16="http://schemas.microsoft.com/office/drawing/2014/main" val="1247956957"/>
                    </a:ext>
                  </a:extLst>
                </a:gridCol>
                <a:gridCol w="1881820">
                  <a:extLst>
                    <a:ext uri="{9D8B030D-6E8A-4147-A177-3AD203B41FA5}">
                      <a16:colId xmlns:a16="http://schemas.microsoft.com/office/drawing/2014/main" val="4100602388"/>
                    </a:ext>
                  </a:extLst>
                </a:gridCol>
              </a:tblGrid>
              <a:tr h="352510">
                <a:tc rowSpan="2"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</a:pPr>
                      <a:r>
                        <a:rPr lang="ur-PK" sz="1400" dirty="0"/>
                        <a:t>بِالتَّثْنِيَةِ، وجَمْعِ المُذَكَّرِ، والمُفْرَدَةِ المُخاطَبَةِ صَحِيحًا كَانَ أوْ غَيْرَهُ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1400" b="0">
                          <a:effectLst/>
                        </a:rPr>
                        <a:t>بِالنُّوْنِ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1400" b="0" dirty="0">
                          <a:effectLst/>
                        </a:rPr>
                        <a:t>بِحَذْفِ النُّوْنِ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1400" b="0" dirty="0">
                          <a:effectLst/>
                        </a:rPr>
                        <a:t>بِحَذْفِ النُّوْنِ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982150"/>
                  </a:ext>
                </a:extLst>
              </a:tr>
              <a:tr h="61236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ar-SA" sz="1400" b="0" dirty="0">
                          <a:effectLst/>
                        </a:rPr>
                        <a:t>الْأَنْبِيَاءُ وَالْعُلَمَاءُ يَشْفَعَانِ يَوْمَ الْقِيَامَةِ فَنَرْجُوْ أَنْ يَشْفَعَا لَنَا ولَمْ يُعْرِضَا عَنَّا.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86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45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860032" y="-1"/>
            <a:ext cx="266429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 فِيْ أَصْنَافِ إعْرَابِ الْفِعْلِ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الأوَّلُ: أنْ يَكُونَ الرَّفْعُ بِالضَّمَّةِ، والنَّصْبُ بِالفَتْحَةِ، والجَزْمُ بِالسُّكُونِ،</a:t>
            </a:r>
          </a:p>
          <a:p>
            <a:pPr rtl="1"/>
            <a:r>
              <a:rPr lang="ur-PK" dirty="0"/>
              <a:t>ويَخْتَصُّ بِالمُفْرَدِ الصَّحيحِ غَيرِ المُخَاطَبَةِ،</a:t>
            </a:r>
          </a:p>
          <a:p>
            <a:pPr rtl="1"/>
            <a:r>
              <a:rPr lang="ur-PK" dirty="0"/>
              <a:t>تَقُوْلُ هُوَ يَضْرِبُ وَلَن يَّضْرِبَ، ولَمْ يَضْرِبْ. </a:t>
            </a:r>
          </a:p>
        </p:txBody>
      </p:sp>
    </p:spTree>
    <p:extLst>
      <p:ext uri="{BB962C8B-B14F-4D97-AF65-F5344CB8AC3E}">
        <p14:creationId xmlns:p14="http://schemas.microsoft.com/office/powerpoint/2010/main" val="344666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860032" y="-1"/>
            <a:ext cx="266429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 فِيْ أَصْنَافِ إعْرَابِ الْفِعْلِ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/>
          </a:bodyPr>
          <a:lstStyle/>
          <a:p>
            <a:pPr rtl="1"/>
            <a:r>
              <a:rPr lang="ur-PK" dirty="0"/>
              <a:t>الثّانِي: أَنْ يَكُونَ الرَّفْعُ بِثُبُوتِ النَّونِ، والنَّصْبُ والجَزْمُ بِحَذْفِها، </a:t>
            </a:r>
          </a:p>
          <a:p>
            <a:pPr rtl="1"/>
            <a:r>
              <a:rPr lang="ur-PK" dirty="0"/>
              <a:t>ويَخْتَصُّ بِالتَّثْنِيَةِ، وجَمْعِ المُذَكَّرِ، والمُفْرَدَةِ المُخاطَبَةِ صَحِيحًا كَانَ أوْ غَيْرَهُ، </a:t>
            </a:r>
          </a:p>
          <a:p>
            <a:pPr rtl="1"/>
            <a:r>
              <a:rPr lang="ur-PK" dirty="0"/>
              <a:t>تَقُولُ: هُما يَفْعلانِ، وهُمْ يَفْعَلُونَ، وأَنْتِ تَفْعَلِينَ، ولَنْ يَفْعَلا، ولَنْ يَفْعَلُوا، ولَنْ تَفْعَلِي، ولَمْ تَفْعَلا، ولَمْ تَفْعَلُوا، ولَمْ تَفْعَلِي.</a:t>
            </a:r>
          </a:p>
        </p:txBody>
      </p:sp>
    </p:spTree>
    <p:extLst>
      <p:ext uri="{BB962C8B-B14F-4D97-AF65-F5344CB8AC3E}">
        <p14:creationId xmlns:p14="http://schemas.microsoft.com/office/powerpoint/2010/main" val="144568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860032" y="-1"/>
            <a:ext cx="266429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 فِيْ أَصْنَافِ إعْرَابِ الْفِعْلِ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اَلثَّالِثُ: أَنْ يَكُونَ الرَّفْعُ بِتَقْدِيرِ الضَّمَّةِ، والنَّصْبُ بِالفَتْحَةِ لَفْظًا، والجَزْمُ بِحْذفِ الَّلامِ، </a:t>
            </a:r>
          </a:p>
          <a:p>
            <a:pPr rtl="1"/>
            <a:r>
              <a:rPr lang="ur-PK" dirty="0"/>
              <a:t>ويَخْتَصُّ بِالنّاقِص اليائِيِّ والواوِيِّ، غَيْرِ تَثْنِيَةٍ وجَمْعٍ ومُخاطَبَةٍ، </a:t>
            </a:r>
          </a:p>
          <a:p>
            <a:pPr rtl="1"/>
            <a:r>
              <a:rPr lang="ur-PK" dirty="0"/>
              <a:t>تَقُولُ: هُوَ يَرْمِي ويَغْزُو، ولَنْ يَرْمِىَ ويَغْزُوَ، ولَمْ يَرْمِ وَيَغْزُ. </a:t>
            </a:r>
          </a:p>
        </p:txBody>
      </p:sp>
    </p:spTree>
    <p:extLst>
      <p:ext uri="{BB962C8B-B14F-4D97-AF65-F5344CB8AC3E}">
        <p14:creationId xmlns:p14="http://schemas.microsoft.com/office/powerpoint/2010/main" val="8811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860032" y="-1"/>
            <a:ext cx="266429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 فِيْ أَصْنَافِ إعْرَابِ الْفِعْلِ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الرّابِعُ: أَنْ يَكُونَ الرَّفْعُ بِتَقْدِير الضَّمَّةِ، والنَّصْبُ بِتَقْدِيرِ الفَتْحَةِ، والجَزْمُ بِحَذْفِ اللاَّمِ، </a:t>
            </a:r>
          </a:p>
          <a:p>
            <a:pPr rtl="1"/>
            <a:r>
              <a:rPr lang="ur-PK" dirty="0"/>
              <a:t>ويَخْتَصُّ بِالنّاقِصِ الْأَلِفِىِّ غَيْرِ تَثْنِيَةٍ وجَمْعٍ ومُخاطَبَةٍ، </a:t>
            </a:r>
          </a:p>
          <a:p>
            <a:pPr rtl="1"/>
            <a:r>
              <a:rPr lang="ur-PK" dirty="0"/>
              <a:t>نَحْوُ هُوَ يَسْعى، ولَنْ يَسْعَى، ولَمْ يَسْعَ.</a:t>
            </a:r>
          </a:p>
        </p:txBody>
      </p:sp>
    </p:spTree>
    <p:extLst>
      <p:ext uri="{BB962C8B-B14F-4D97-AF65-F5344CB8AC3E}">
        <p14:creationId xmlns:p14="http://schemas.microsoft.com/office/powerpoint/2010/main" val="410427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16139</TotalTime>
  <Words>381</Words>
  <Application>Microsoft Office PowerPoint</Application>
  <PresentationFormat>On-screen Show (16:9)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1837</cp:revision>
  <cp:lastPrinted>2018-11-30T18:58:39Z</cp:lastPrinted>
  <dcterms:created xsi:type="dcterms:W3CDTF">2017-07-04T20:08:42Z</dcterms:created>
  <dcterms:modified xsi:type="dcterms:W3CDTF">2020-09-08T15:05:39Z</dcterms:modified>
</cp:coreProperties>
</file>