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7" r:id="rId2"/>
    <p:sldId id="566" r:id="rId3"/>
    <p:sldId id="569" r:id="rId4"/>
    <p:sldId id="570" r:id="rId5"/>
    <p:sldId id="572" r:id="rId6"/>
    <p:sldId id="577" r:id="rId7"/>
    <p:sldId id="573" r:id="rId8"/>
    <p:sldId id="575" r:id="rId9"/>
    <p:sldId id="576" r:id="rId10"/>
    <p:sldId id="571" r:id="rId11"/>
    <p:sldId id="574" r:id="rId12"/>
    <p:sldId id="578" r:id="rId13"/>
    <p:sldId id="580" r:id="rId14"/>
    <p:sldId id="579" r:id="rId15"/>
    <p:sldId id="522" r:id="rId16"/>
    <p:sldId id="507" r:id="rId1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2"/>
            <p14:sldId id="577"/>
            <p14:sldId id="573"/>
            <p14:sldId id="575"/>
            <p14:sldId id="576"/>
            <p14:sldId id="571"/>
            <p14:sldId id="574"/>
            <p14:sldId id="578"/>
            <p14:sldId id="580"/>
            <p14:sldId id="579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14" autoAdjust="0"/>
  </p:normalViewPr>
  <p:slideViewPr>
    <p:cSldViewPr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الثَّالِثُ: نَواصِبُ الْمُضَارِعِ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٦٣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ويَجُوْزُ إظْهَارُ أَنْ </a:t>
            </a:r>
          </a:p>
          <a:p>
            <a:pPr rtl="1"/>
            <a:r>
              <a:rPr lang="ur-PK" dirty="0"/>
              <a:t>	مَعَ لامِ كَيْ، نَحْوُ أَسْلَمْتُ لأنْ أَدْخُلَ الجَنَّةَ، </a:t>
            </a:r>
          </a:p>
          <a:p>
            <a:pPr rtl="1"/>
            <a:r>
              <a:rPr lang="ur-PK" dirty="0"/>
              <a:t>	ومَعَ وَاوِ العَطْفِ نَحْوُ أَعْجَبَنِي قِيَامُكَ وأَنْ تَخْرُجَ.</a:t>
            </a:r>
          </a:p>
          <a:p>
            <a:pPr rtl="1"/>
            <a:r>
              <a:rPr lang="ur-PK" dirty="0"/>
              <a:t>ويَجِبُ إظْهَارُ أَنْ فِيْ لَامِ كَى إِذا اتَّصَلَتْ بِلَا النَّافِيَةِ، نَحْوُ ﴿لِئَلاّ يَعْلَمَ﴾.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5F5AC-E62B-4BCE-8CA0-9E021E134757}"/>
              </a:ext>
            </a:extLst>
          </p:cNvPr>
          <p:cNvSpPr txBox="1"/>
          <p:nvPr/>
        </p:nvSpPr>
        <p:spPr>
          <a:xfrm>
            <a:off x="6156176" y="17796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>
                <a:solidFill>
                  <a:schemeClr val="accent6"/>
                </a:solidFill>
              </a:rPr>
              <a:t>لَامُ التَّعْلِيْلِ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[فَائِدَة]</a:t>
            </a:r>
          </a:p>
          <a:p>
            <a:pPr rtl="1"/>
            <a:r>
              <a:rPr lang="ur-PK" dirty="0"/>
              <a:t>واعْلَمْ أَنَّ أَنْ الواقِعَةَ بَعْدَ العِلْمِ لَيْسَتْ هِيَ النَّاصِبَةَ لِلْمُضَارِعِ، وَإنِّما هِيَ المُخَفَّفَةُ مِنَ المُثَقَّلَةِ، نَحْوُ عَلِمْتُ أَن سَيَقُوْمُ، قَالَ اللهُ تَعَالَی ﴿عَلِمَ أَنْ سَيَكُونُ مِنْكُمْ مَرْضَى﴾</a:t>
            </a:r>
          </a:p>
          <a:p>
            <a:pPr rtl="1"/>
            <a:r>
              <a:rPr lang="ur-PK" dirty="0"/>
              <a:t>وأَنْ الواقِعَةَ بَعْدَ الظَّنِّ جَازَ فِيها الوَجْهانِ، النَّصْبُ بِهَا، وأَنْ تَجْعَلَها كَالوَاقِعَةِ بَعْدَ العِلْمِ نَحْوُ ظَنَنْتُ أَنْ سَيَقُوْمُ.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11744-D13A-495A-88FA-EE6808FCDB4E}"/>
              </a:ext>
            </a:extLst>
          </p:cNvPr>
          <p:cNvSpPr txBox="1"/>
          <p:nvPr/>
        </p:nvSpPr>
        <p:spPr>
          <a:xfrm>
            <a:off x="3707904" y="4216355"/>
            <a:ext cx="2592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400" dirty="0">
                <a:solidFill>
                  <a:schemeClr val="accent6"/>
                </a:solidFill>
              </a:rPr>
              <a:t>﴿وَحَسِبُوا أَلَّا تَكُو</a:t>
            </a:r>
            <a:r>
              <a:rPr lang="ur-PK" sz="2400" dirty="0">
                <a:solidFill>
                  <a:schemeClr val="accent1"/>
                </a:solidFill>
              </a:rPr>
              <a:t>نَ</a:t>
            </a:r>
            <a:r>
              <a:rPr lang="ur-PK" sz="2400" dirty="0">
                <a:solidFill>
                  <a:schemeClr val="accent6"/>
                </a:solidFill>
              </a:rPr>
              <a:t> فِتْنَةٌ﴾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A52CA3-C6FD-49E7-B0E0-F7D97F97FBCE}"/>
              </a:ext>
            </a:extLst>
          </p:cNvPr>
          <p:cNvSpPr/>
          <p:nvPr/>
        </p:nvSpPr>
        <p:spPr>
          <a:xfrm>
            <a:off x="5849457" y="1564614"/>
            <a:ext cx="2178927" cy="947894"/>
          </a:xfrm>
          <a:custGeom>
            <a:avLst/>
            <a:gdLst>
              <a:gd name="connsiteX0" fmla="*/ 0 w 2178927"/>
              <a:gd name="connsiteY0" fmla="*/ 94789 h 947894"/>
              <a:gd name="connsiteX1" fmla="*/ 94789 w 2178927"/>
              <a:gd name="connsiteY1" fmla="*/ 0 h 947894"/>
              <a:gd name="connsiteX2" fmla="*/ 2084138 w 2178927"/>
              <a:gd name="connsiteY2" fmla="*/ 0 h 947894"/>
              <a:gd name="connsiteX3" fmla="*/ 2178927 w 2178927"/>
              <a:gd name="connsiteY3" fmla="*/ 94789 h 947894"/>
              <a:gd name="connsiteX4" fmla="*/ 2178927 w 2178927"/>
              <a:gd name="connsiteY4" fmla="*/ 853105 h 947894"/>
              <a:gd name="connsiteX5" fmla="*/ 2084138 w 2178927"/>
              <a:gd name="connsiteY5" fmla="*/ 947894 h 947894"/>
              <a:gd name="connsiteX6" fmla="*/ 94789 w 2178927"/>
              <a:gd name="connsiteY6" fmla="*/ 947894 h 947894"/>
              <a:gd name="connsiteX7" fmla="*/ 0 w 2178927"/>
              <a:gd name="connsiteY7" fmla="*/ 853105 h 947894"/>
              <a:gd name="connsiteX8" fmla="*/ 0 w 2178927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8927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2084138" y="0"/>
                </a:lnTo>
                <a:cubicBezTo>
                  <a:pt x="2136489" y="0"/>
                  <a:pt x="2178927" y="42438"/>
                  <a:pt x="2178927" y="94789"/>
                </a:cubicBezTo>
                <a:lnTo>
                  <a:pt x="2178927" y="853105"/>
                </a:lnTo>
                <a:cubicBezTo>
                  <a:pt x="2178927" y="905456"/>
                  <a:pt x="2136489" y="947894"/>
                  <a:pt x="2084138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253" tIns="138253" rIns="138253" bIns="13825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علم</a:t>
            </a:r>
            <a:endParaRPr lang="en-GB" sz="29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9BE7C4-88BC-419B-8F1B-B00409D329F6}"/>
              </a:ext>
            </a:extLst>
          </p:cNvPr>
          <p:cNvSpPr/>
          <p:nvPr/>
        </p:nvSpPr>
        <p:spPr>
          <a:xfrm>
            <a:off x="6982834" y="2631968"/>
            <a:ext cx="1045550" cy="947894"/>
          </a:xfrm>
          <a:custGeom>
            <a:avLst/>
            <a:gdLst>
              <a:gd name="connsiteX0" fmla="*/ 0 w 1045550"/>
              <a:gd name="connsiteY0" fmla="*/ 94789 h 947894"/>
              <a:gd name="connsiteX1" fmla="*/ 94789 w 1045550"/>
              <a:gd name="connsiteY1" fmla="*/ 0 h 947894"/>
              <a:gd name="connsiteX2" fmla="*/ 950761 w 1045550"/>
              <a:gd name="connsiteY2" fmla="*/ 0 h 947894"/>
              <a:gd name="connsiteX3" fmla="*/ 1045550 w 1045550"/>
              <a:gd name="connsiteY3" fmla="*/ 94789 h 947894"/>
              <a:gd name="connsiteX4" fmla="*/ 1045550 w 1045550"/>
              <a:gd name="connsiteY4" fmla="*/ 853105 h 947894"/>
              <a:gd name="connsiteX5" fmla="*/ 950761 w 1045550"/>
              <a:gd name="connsiteY5" fmla="*/ 947894 h 947894"/>
              <a:gd name="connsiteX6" fmla="*/ 94789 w 1045550"/>
              <a:gd name="connsiteY6" fmla="*/ 947894 h 947894"/>
              <a:gd name="connsiteX7" fmla="*/ 0 w 1045550"/>
              <a:gd name="connsiteY7" fmla="*/ 853105 h 947894"/>
              <a:gd name="connsiteX8" fmla="*/ 0 w 1045550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50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950761" y="0"/>
                </a:lnTo>
                <a:cubicBezTo>
                  <a:pt x="1003112" y="0"/>
                  <a:pt x="1045550" y="42438"/>
                  <a:pt x="1045550" y="94789"/>
                </a:cubicBezTo>
                <a:lnTo>
                  <a:pt x="1045550" y="853105"/>
                </a:lnTo>
                <a:cubicBezTo>
                  <a:pt x="1045550" y="905456"/>
                  <a:pt x="1003112" y="947894"/>
                  <a:pt x="950761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153" tIns="100153" rIns="100153" bIns="10015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kern="1200" dirty="0"/>
              <a:t>أَنَّ</a:t>
            </a:r>
            <a:endParaRPr lang="en-GB" sz="19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DC14E8-F6F8-4406-B0EA-65769FA6814B}"/>
              </a:ext>
            </a:extLst>
          </p:cNvPr>
          <p:cNvSpPr/>
          <p:nvPr/>
        </p:nvSpPr>
        <p:spPr>
          <a:xfrm>
            <a:off x="3494877" y="1564614"/>
            <a:ext cx="2178927" cy="947894"/>
          </a:xfrm>
          <a:custGeom>
            <a:avLst/>
            <a:gdLst>
              <a:gd name="connsiteX0" fmla="*/ 0 w 2178927"/>
              <a:gd name="connsiteY0" fmla="*/ 94789 h 947894"/>
              <a:gd name="connsiteX1" fmla="*/ 94789 w 2178927"/>
              <a:gd name="connsiteY1" fmla="*/ 0 h 947894"/>
              <a:gd name="connsiteX2" fmla="*/ 2084138 w 2178927"/>
              <a:gd name="connsiteY2" fmla="*/ 0 h 947894"/>
              <a:gd name="connsiteX3" fmla="*/ 2178927 w 2178927"/>
              <a:gd name="connsiteY3" fmla="*/ 94789 h 947894"/>
              <a:gd name="connsiteX4" fmla="*/ 2178927 w 2178927"/>
              <a:gd name="connsiteY4" fmla="*/ 853105 h 947894"/>
              <a:gd name="connsiteX5" fmla="*/ 2084138 w 2178927"/>
              <a:gd name="connsiteY5" fmla="*/ 947894 h 947894"/>
              <a:gd name="connsiteX6" fmla="*/ 94789 w 2178927"/>
              <a:gd name="connsiteY6" fmla="*/ 947894 h 947894"/>
              <a:gd name="connsiteX7" fmla="*/ 0 w 2178927"/>
              <a:gd name="connsiteY7" fmla="*/ 853105 h 947894"/>
              <a:gd name="connsiteX8" fmla="*/ 0 w 2178927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8927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2084138" y="0"/>
                </a:lnTo>
                <a:cubicBezTo>
                  <a:pt x="2136489" y="0"/>
                  <a:pt x="2178927" y="42438"/>
                  <a:pt x="2178927" y="94789"/>
                </a:cubicBezTo>
                <a:lnTo>
                  <a:pt x="2178927" y="853105"/>
                </a:lnTo>
                <a:cubicBezTo>
                  <a:pt x="2178927" y="905456"/>
                  <a:pt x="2136489" y="947894"/>
                  <a:pt x="2084138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253" tIns="138253" rIns="138253" bIns="13825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ظن</a:t>
            </a:r>
            <a:endParaRPr lang="en-GB" sz="29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AC4AA2-68F3-4674-83DA-8F7BC288158E}"/>
              </a:ext>
            </a:extLst>
          </p:cNvPr>
          <p:cNvSpPr/>
          <p:nvPr/>
        </p:nvSpPr>
        <p:spPr>
          <a:xfrm>
            <a:off x="4628253" y="2631968"/>
            <a:ext cx="2266753" cy="947894"/>
          </a:xfrm>
          <a:custGeom>
            <a:avLst/>
            <a:gdLst>
              <a:gd name="connsiteX0" fmla="*/ 0 w 1045550"/>
              <a:gd name="connsiteY0" fmla="*/ 94789 h 947894"/>
              <a:gd name="connsiteX1" fmla="*/ 94789 w 1045550"/>
              <a:gd name="connsiteY1" fmla="*/ 0 h 947894"/>
              <a:gd name="connsiteX2" fmla="*/ 950761 w 1045550"/>
              <a:gd name="connsiteY2" fmla="*/ 0 h 947894"/>
              <a:gd name="connsiteX3" fmla="*/ 1045550 w 1045550"/>
              <a:gd name="connsiteY3" fmla="*/ 94789 h 947894"/>
              <a:gd name="connsiteX4" fmla="*/ 1045550 w 1045550"/>
              <a:gd name="connsiteY4" fmla="*/ 853105 h 947894"/>
              <a:gd name="connsiteX5" fmla="*/ 950761 w 1045550"/>
              <a:gd name="connsiteY5" fmla="*/ 947894 h 947894"/>
              <a:gd name="connsiteX6" fmla="*/ 94789 w 1045550"/>
              <a:gd name="connsiteY6" fmla="*/ 947894 h 947894"/>
              <a:gd name="connsiteX7" fmla="*/ 0 w 1045550"/>
              <a:gd name="connsiteY7" fmla="*/ 853105 h 947894"/>
              <a:gd name="connsiteX8" fmla="*/ 0 w 1045550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50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950761" y="0"/>
                </a:lnTo>
                <a:cubicBezTo>
                  <a:pt x="1003112" y="0"/>
                  <a:pt x="1045550" y="42438"/>
                  <a:pt x="1045550" y="94789"/>
                </a:cubicBezTo>
                <a:lnTo>
                  <a:pt x="1045550" y="853105"/>
                </a:lnTo>
                <a:cubicBezTo>
                  <a:pt x="1045550" y="905456"/>
                  <a:pt x="1003112" y="947894"/>
                  <a:pt x="950761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153" tIns="100153" rIns="100153" bIns="10015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900" kern="1200" dirty="0"/>
              <a:t>أَنْ الْمُخَفَّفَةُ</a:t>
            </a:r>
            <a:endParaRPr lang="en-GB" sz="19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22E6A4-1170-41DD-B9A3-9B43C99E7D98}"/>
              </a:ext>
            </a:extLst>
          </p:cNvPr>
          <p:cNvSpPr/>
          <p:nvPr/>
        </p:nvSpPr>
        <p:spPr>
          <a:xfrm>
            <a:off x="1228123" y="2631968"/>
            <a:ext cx="3312304" cy="947894"/>
          </a:xfrm>
          <a:custGeom>
            <a:avLst/>
            <a:gdLst>
              <a:gd name="connsiteX0" fmla="*/ 0 w 1045550"/>
              <a:gd name="connsiteY0" fmla="*/ 94789 h 947894"/>
              <a:gd name="connsiteX1" fmla="*/ 94789 w 1045550"/>
              <a:gd name="connsiteY1" fmla="*/ 0 h 947894"/>
              <a:gd name="connsiteX2" fmla="*/ 950761 w 1045550"/>
              <a:gd name="connsiteY2" fmla="*/ 0 h 947894"/>
              <a:gd name="connsiteX3" fmla="*/ 1045550 w 1045550"/>
              <a:gd name="connsiteY3" fmla="*/ 94789 h 947894"/>
              <a:gd name="connsiteX4" fmla="*/ 1045550 w 1045550"/>
              <a:gd name="connsiteY4" fmla="*/ 853105 h 947894"/>
              <a:gd name="connsiteX5" fmla="*/ 950761 w 1045550"/>
              <a:gd name="connsiteY5" fmla="*/ 947894 h 947894"/>
              <a:gd name="connsiteX6" fmla="*/ 94789 w 1045550"/>
              <a:gd name="connsiteY6" fmla="*/ 947894 h 947894"/>
              <a:gd name="connsiteX7" fmla="*/ 0 w 1045550"/>
              <a:gd name="connsiteY7" fmla="*/ 853105 h 947894"/>
              <a:gd name="connsiteX8" fmla="*/ 0 w 1045550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50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950761" y="0"/>
                </a:lnTo>
                <a:cubicBezTo>
                  <a:pt x="1003112" y="0"/>
                  <a:pt x="1045550" y="42438"/>
                  <a:pt x="1045550" y="94789"/>
                </a:cubicBezTo>
                <a:lnTo>
                  <a:pt x="1045550" y="853105"/>
                </a:lnTo>
                <a:cubicBezTo>
                  <a:pt x="1045550" y="905456"/>
                  <a:pt x="1003112" y="947894"/>
                  <a:pt x="950761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153" tIns="100153" rIns="100153" bIns="100153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1900" dirty="0"/>
              <a:t>أَنْ النَّاصِبة</a:t>
            </a:r>
            <a:endParaRPr lang="en-GB" sz="19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C07651-1862-49FD-91DC-61E343ED7B54}"/>
              </a:ext>
            </a:extLst>
          </p:cNvPr>
          <p:cNvSpPr/>
          <p:nvPr/>
        </p:nvSpPr>
        <p:spPr>
          <a:xfrm>
            <a:off x="1228123" y="1564614"/>
            <a:ext cx="2178927" cy="947894"/>
          </a:xfrm>
          <a:custGeom>
            <a:avLst/>
            <a:gdLst>
              <a:gd name="connsiteX0" fmla="*/ 0 w 2178927"/>
              <a:gd name="connsiteY0" fmla="*/ 94789 h 947894"/>
              <a:gd name="connsiteX1" fmla="*/ 94789 w 2178927"/>
              <a:gd name="connsiteY1" fmla="*/ 0 h 947894"/>
              <a:gd name="connsiteX2" fmla="*/ 2084138 w 2178927"/>
              <a:gd name="connsiteY2" fmla="*/ 0 h 947894"/>
              <a:gd name="connsiteX3" fmla="*/ 2178927 w 2178927"/>
              <a:gd name="connsiteY3" fmla="*/ 94789 h 947894"/>
              <a:gd name="connsiteX4" fmla="*/ 2178927 w 2178927"/>
              <a:gd name="connsiteY4" fmla="*/ 853105 h 947894"/>
              <a:gd name="connsiteX5" fmla="*/ 2084138 w 2178927"/>
              <a:gd name="connsiteY5" fmla="*/ 947894 h 947894"/>
              <a:gd name="connsiteX6" fmla="*/ 94789 w 2178927"/>
              <a:gd name="connsiteY6" fmla="*/ 947894 h 947894"/>
              <a:gd name="connsiteX7" fmla="*/ 0 w 2178927"/>
              <a:gd name="connsiteY7" fmla="*/ 853105 h 947894"/>
              <a:gd name="connsiteX8" fmla="*/ 0 w 2178927"/>
              <a:gd name="connsiteY8" fmla="*/ 94789 h 9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8927" h="947894">
                <a:moveTo>
                  <a:pt x="0" y="94789"/>
                </a:moveTo>
                <a:cubicBezTo>
                  <a:pt x="0" y="42438"/>
                  <a:pt x="42438" y="0"/>
                  <a:pt x="94789" y="0"/>
                </a:cubicBezTo>
                <a:lnTo>
                  <a:pt x="2084138" y="0"/>
                </a:lnTo>
                <a:cubicBezTo>
                  <a:pt x="2136489" y="0"/>
                  <a:pt x="2178927" y="42438"/>
                  <a:pt x="2178927" y="94789"/>
                </a:cubicBezTo>
                <a:lnTo>
                  <a:pt x="2178927" y="853105"/>
                </a:lnTo>
                <a:cubicBezTo>
                  <a:pt x="2178927" y="905456"/>
                  <a:pt x="2136489" y="947894"/>
                  <a:pt x="2084138" y="947894"/>
                </a:cubicBezTo>
                <a:lnTo>
                  <a:pt x="94789" y="947894"/>
                </a:lnTo>
                <a:cubicBezTo>
                  <a:pt x="42438" y="947894"/>
                  <a:pt x="0" y="905456"/>
                  <a:pt x="0" y="853105"/>
                </a:cubicBezTo>
                <a:lnTo>
                  <a:pt x="0" y="947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253" tIns="138253" rIns="138253" bIns="138253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900" kern="1200" dirty="0"/>
              <a:t>غير العلم والظن</a:t>
            </a:r>
            <a:endParaRPr lang="en-GB" sz="2900" kern="1200" dirty="0"/>
          </a:p>
        </p:txBody>
      </p:sp>
    </p:spTree>
    <p:extLst>
      <p:ext uri="{BB962C8B-B14F-4D97-AF65-F5344CB8AC3E}">
        <p14:creationId xmlns:p14="http://schemas.microsoft.com/office/powerpoint/2010/main" val="37526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C331C-91BF-4236-ABAC-C2EFCC725DD6}"/>
              </a:ext>
            </a:extLst>
          </p:cNvPr>
          <p:cNvSpPr txBox="1"/>
          <p:nvPr/>
        </p:nvSpPr>
        <p:spPr>
          <a:xfrm>
            <a:off x="251520" y="1110679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ur-PK" sz="2400" dirty="0">
                <a:solidFill>
                  <a:schemeClr val="accent6"/>
                </a:solidFill>
              </a:rPr>
              <a:t>الْمُخَفَّفَةُ بَعْدَ عِلْمٍ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حرف تنفيس: ﴿عَلِمَ أَنْ سَيَكُونُ مِنْكُمْ مَرْضَى﴾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حرف نفي: ﴿أَفَلَا يَرَوْنَ أَلَّا يَرْجِعُ إِلَيْهِمْ قَوْلًا﴾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قد: ﴿وَنَعْلَمَ أَنْ قَدْ صَدَقْتَنَا﴾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لو:</a:t>
            </a:r>
            <a:r>
              <a:rPr lang="ar-SA" sz="2400" dirty="0">
                <a:solidFill>
                  <a:schemeClr val="accent6"/>
                </a:solidFill>
              </a:rPr>
              <a:t> </a:t>
            </a:r>
            <a:r>
              <a:rPr lang="ur-PK" sz="2400" dirty="0">
                <a:solidFill>
                  <a:schemeClr val="accent6"/>
                </a:solidFill>
              </a:rPr>
              <a:t>﴿</a:t>
            </a:r>
            <a:r>
              <a:rPr lang="ar-SA" sz="2400" dirty="0">
                <a:solidFill>
                  <a:schemeClr val="accent6"/>
                </a:solidFill>
              </a:rPr>
              <a:t>أَفَلَمْ يَيْأَسِ الَّذِينَ آمَنُوا أَنْ لَوْ يَشَاءُ اللَّهُ لَهَدَى النَّاسَ جَمِيعًا</a:t>
            </a:r>
            <a:r>
              <a:rPr lang="ur-PK" sz="2400" dirty="0">
                <a:solidFill>
                  <a:schemeClr val="accent6"/>
                </a:solidFill>
              </a:rPr>
              <a:t>﴾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0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3C331C-91BF-4236-ABAC-C2EFCC725DD6}"/>
              </a:ext>
            </a:extLst>
          </p:cNvPr>
          <p:cNvSpPr txBox="1"/>
          <p:nvPr/>
        </p:nvSpPr>
        <p:spPr>
          <a:xfrm>
            <a:off x="2627784" y="1491630"/>
            <a:ext cx="626469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400" dirty="0">
                <a:solidFill>
                  <a:schemeClr val="accent6"/>
                </a:solidFill>
              </a:rPr>
              <a:t>معنی الظنّ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﴿مَا أَظُنُّ أَنْ تَبِيدَ هَذِهِ أَبَدًا﴾</a:t>
            </a:r>
          </a:p>
          <a:p>
            <a:pPr algn="r" rtl="1">
              <a:lnSpc>
                <a:spcPct val="150000"/>
              </a:lnSpc>
            </a:pPr>
            <a:r>
              <a:rPr lang="ur-PK" sz="2400" dirty="0">
                <a:solidFill>
                  <a:schemeClr val="accent6"/>
                </a:solidFill>
              </a:rPr>
              <a:t>لفظ الظن بمعنی اليقين</a:t>
            </a:r>
            <a:endParaRPr lang="ar-SA" sz="2400" dirty="0">
              <a:solidFill>
                <a:schemeClr val="accent6"/>
              </a:solidFill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400" dirty="0">
                <a:solidFill>
                  <a:schemeClr val="accent6"/>
                </a:solidFill>
              </a:rPr>
              <a:t>﴿</a:t>
            </a:r>
            <a:r>
              <a:rPr lang="ar-SA" sz="2400" dirty="0">
                <a:solidFill>
                  <a:schemeClr val="accent6"/>
                </a:solidFill>
              </a:rPr>
              <a:t>الَّذِينَ يَظُنُّونَ أَنَّهُمْ مُلَاقُو رَبِّهِمْ</a:t>
            </a:r>
            <a:r>
              <a:rPr lang="ur-PK" sz="2400" dirty="0">
                <a:solidFill>
                  <a:schemeClr val="accent6"/>
                </a:solidFill>
              </a:rPr>
              <a:t>﴾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المَنْصُوبُ عَامِلُهُ خَمْسَةُ أَحْرُفٍ: أَنْ ولَنْ وكَيْ وإذَنْ، وَأَنِ الْمُقَدَّرَةُ</a:t>
            </a:r>
          </a:p>
          <a:p>
            <a:pPr rtl="1"/>
            <a:r>
              <a:rPr lang="ur-PK" dirty="0"/>
              <a:t>نَحْوُ اُريدُ أَنْ تُحْسِنَ إلَيَّ، وأَنا لَنْ أضْرِبَكَ، وأَسْلَمْتُ كَيْ أَدْخُلَ الجَنَّةَ، وإذَنْ يَغْفِرَ اللّهُ لَك. 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وَتُقَدَّرُ أَنْ فِي سَبْعَةَ مَوَاضِعَ: </a:t>
            </a:r>
          </a:p>
          <a:p>
            <a:pPr rtl="1"/>
            <a:r>
              <a:rPr lang="ur-PK" dirty="0"/>
              <a:t>بَعْدَ حَتَّى مِثْلُ: أسْلَمْتُ حَتَّى أَدْخُلَ الْجَنَّةَ. 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وَلامِ كَيْ نَحْوُ: قَامِ زَيْدٌ لِيَذْهَبَ. </a:t>
            </a:r>
          </a:p>
          <a:p>
            <a:pPr rtl="1"/>
            <a:r>
              <a:rPr lang="ur-PK" dirty="0"/>
              <a:t>وَلامِ الْجَحْدِ، نَحْوُ: ﴿وَمَا كَانَ اللَّهُ لِيُعَذِّبَهُمْ﴾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A145-677B-479B-AF23-13DA8CA482F1}"/>
              </a:ext>
            </a:extLst>
          </p:cNvPr>
          <p:cNvSpPr txBox="1"/>
          <p:nvPr/>
        </p:nvSpPr>
        <p:spPr>
          <a:xfrm>
            <a:off x="-35674" y="1635646"/>
            <a:ext cx="4968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ur-PK" sz="2800" dirty="0">
                <a:solidFill>
                  <a:schemeClr val="accent6"/>
                </a:solidFill>
              </a:rPr>
              <a:t>﴿</a:t>
            </a:r>
            <a:r>
              <a:rPr lang="ar-SA" sz="2800" dirty="0">
                <a:solidFill>
                  <a:schemeClr val="accent6"/>
                </a:solidFill>
              </a:rPr>
              <a:t>لَن تَنَالُوا الْبِرَّ حَتَّىٰ تُنفِقُوا مِمَّا تُحِبُّونَ﴾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72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62500" lnSpcReduction="20000"/>
          </a:bodyPr>
          <a:lstStyle/>
          <a:p>
            <a:pPr rtl="1"/>
            <a:r>
              <a:rPr lang="ur-PK" dirty="0"/>
              <a:t>وَالفَاءِ الوَاقِعَةِ فِي </a:t>
            </a:r>
          </a:p>
          <a:p>
            <a:pPr rtl="1"/>
            <a:r>
              <a:rPr lang="ur-PK" dirty="0"/>
              <a:t>	جَوابَ الأمْرِ</a:t>
            </a:r>
          </a:p>
          <a:p>
            <a:pPr rtl="1"/>
            <a:r>
              <a:rPr lang="ur-PK" dirty="0"/>
              <a:t>	 والنَّهْيِ</a:t>
            </a:r>
          </a:p>
          <a:p>
            <a:pPr rtl="1"/>
            <a:r>
              <a:rPr lang="ur-PK" dirty="0"/>
              <a:t>	والاسْتِفْهَامِ</a:t>
            </a:r>
          </a:p>
          <a:p>
            <a:pPr rtl="1"/>
            <a:r>
              <a:rPr lang="ur-PK" dirty="0"/>
              <a:t>	والنَفْي</a:t>
            </a:r>
          </a:p>
          <a:p>
            <a:pPr rtl="1"/>
            <a:r>
              <a:rPr lang="ur-PK" dirty="0"/>
              <a:t>	والتَّمَنِّي</a:t>
            </a:r>
          </a:p>
          <a:p>
            <a:pPr rtl="1"/>
            <a:r>
              <a:rPr lang="ur-PK" dirty="0"/>
              <a:t>	والعَرْضِ</a:t>
            </a:r>
          </a:p>
          <a:p>
            <a:pPr rtl="1"/>
            <a:endParaRPr lang="ur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8EE54-3A63-42EA-8246-586E159EBC77}"/>
              </a:ext>
            </a:extLst>
          </p:cNvPr>
          <p:cNvSpPr txBox="1"/>
          <p:nvPr/>
        </p:nvSpPr>
        <p:spPr>
          <a:xfrm>
            <a:off x="3635896" y="3003798"/>
            <a:ext cx="3251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>
                <a:solidFill>
                  <a:schemeClr val="accent6"/>
                </a:solidFill>
              </a:rPr>
              <a:t>﴿لَا يُقْضَى عَلَيْهِمْ فَيَمُوتُوا﴾ 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A03F1-511D-47BC-A143-D5CF1C85E6FC}"/>
              </a:ext>
            </a:extLst>
          </p:cNvPr>
          <p:cNvSpPr txBox="1"/>
          <p:nvPr/>
        </p:nvSpPr>
        <p:spPr>
          <a:xfrm>
            <a:off x="3059832" y="1851670"/>
            <a:ext cx="3827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>
                <a:solidFill>
                  <a:schemeClr val="accent6"/>
                </a:solidFill>
              </a:rPr>
              <a:t>﴿لَا تَفْتَرُوا عَلَى اللَّهِ كَذِبًا فَيُسْحِتَكُمْ بِعَذَابٍ﴾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423D8-C350-4766-A477-7E209B404B98}"/>
              </a:ext>
            </a:extLst>
          </p:cNvPr>
          <p:cNvSpPr txBox="1"/>
          <p:nvPr/>
        </p:nvSpPr>
        <p:spPr>
          <a:xfrm>
            <a:off x="1547664" y="2441452"/>
            <a:ext cx="5339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>
                <a:solidFill>
                  <a:schemeClr val="accent6"/>
                </a:solidFill>
              </a:rPr>
              <a:t>﴿مَنْ ذَا الَّذِي يُقْرِضُ اللَّهَ قَرْضًا حَسَنًا فَيُضَاعِفَهُ لَهُ أَضْعَافًا كَثِيرَةً﴾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BC24B-46DA-42E9-A746-57E0E9EFB54F}"/>
              </a:ext>
            </a:extLst>
          </p:cNvPr>
          <p:cNvSpPr txBox="1"/>
          <p:nvPr/>
        </p:nvSpPr>
        <p:spPr>
          <a:xfrm>
            <a:off x="3635896" y="3666059"/>
            <a:ext cx="3251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>
                <a:solidFill>
                  <a:schemeClr val="accent6"/>
                </a:solidFill>
              </a:rPr>
              <a:t>﴿يَالَيْتَنِي كُنْتُ مَعَهُمْ فَأَفُوزَ فَوْزًا عَظِيمًا﴾</a:t>
            </a:r>
            <a:endParaRPr lang="en-GB" sz="20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482FF-17CE-4E72-B047-1338B30E81E2}"/>
              </a:ext>
            </a:extLst>
          </p:cNvPr>
          <p:cNvSpPr txBox="1"/>
          <p:nvPr/>
        </p:nvSpPr>
        <p:spPr>
          <a:xfrm>
            <a:off x="2051720" y="4255841"/>
            <a:ext cx="483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dirty="0">
                <a:solidFill>
                  <a:schemeClr val="accent6"/>
                </a:solidFill>
              </a:rPr>
              <a:t>﴿لَوْلَا أَخَّرْتَنِي إِلَى أَجَلٍ قَرِيبٍ فَأَصَّدَّقَ وَأَكُنْ مِنَ الصَّالِحِينَ﴾ </a:t>
            </a:r>
            <a:endParaRPr lang="en-GB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نَحْوُ أَسْلِمْ فَتَسْلَمَ، وَلا تَعْصِ فَتُعَذَّبَ، وَهَلْ تَعْلَّمَ فَتَنْجُوَ، وَمَا تَزُورُنَا فَنُكْرِمَكَ، وَلَيْتَ لِي مَالًا فَأُنْفِقَهُ، وَأَلَا تَنْزِلُ بِنَا فَتُصِيبَ خَيْرًا.</a:t>
            </a:r>
          </a:p>
        </p:txBody>
      </p:sp>
    </p:spTree>
    <p:extLst>
      <p:ext uri="{BB962C8B-B14F-4D97-AF65-F5344CB8AC3E}">
        <p14:creationId xmlns:p14="http://schemas.microsoft.com/office/powerpoint/2010/main" val="5842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(وَتُقَدَّرُ أَنْ فِي سَبْعَةَ مَوَاضِعَ:)</a:t>
            </a:r>
          </a:p>
          <a:p>
            <a:pPr rtl="1"/>
            <a:r>
              <a:rPr lang="ur-PK" dirty="0"/>
              <a:t>وَبَعْدَ الوَاوِ الوَاقِعَةِ فِي جَوَابِ هٰذِهِ الْمَواضِعِ كَذلِك نَحْوُ أَسْلِمْ وتَسْلَمَ إلى آخِرِهِ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6D274-F637-4700-8C83-4FBA63CC59A8}"/>
              </a:ext>
            </a:extLst>
          </p:cNvPr>
          <p:cNvSpPr txBox="1"/>
          <p:nvPr/>
        </p:nvSpPr>
        <p:spPr>
          <a:xfrm>
            <a:off x="-108520" y="564650"/>
            <a:ext cx="556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1800" dirty="0">
                <a:solidFill>
                  <a:schemeClr val="accent6"/>
                </a:solidFill>
              </a:rPr>
              <a:t>لَا تَنْهَ عَنْ خُلُقٍ وَتَأْتِيَ مِثْلَهُ		عَارٌ عَلَيْكَ إِذا فَعَلْتَ عَظِيْمُ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67A59-4B4A-4FEC-8B52-BB984E445F15}"/>
              </a:ext>
            </a:extLst>
          </p:cNvPr>
          <p:cNvSpPr txBox="1"/>
          <p:nvPr/>
        </p:nvSpPr>
        <p:spPr>
          <a:xfrm>
            <a:off x="-180528" y="1229969"/>
            <a:ext cx="556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dirty="0">
                <a:solidFill>
                  <a:schemeClr val="accent6"/>
                </a:solidFill>
              </a:rPr>
              <a:t>يَالَيْتَنَا نُرَدُّ وَلَا نُكَذِّبَ بِآيَاتِ رَبِّنَا وَنَكُونَ مِنَ الْمُؤْمِنِينَ</a:t>
            </a:r>
            <a:endParaRPr lang="ar-SA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5076056" y="-1"/>
            <a:ext cx="244827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الثَّالِثُ: نَواصِبُ الْمُضَارِعِ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(وَتُقَدَّرُ أَنْ فِي سَبْعَةَ مَوَاضِعَ:)</a:t>
            </a:r>
          </a:p>
          <a:p>
            <a:pPr rtl="1"/>
            <a:r>
              <a:rPr lang="ur-PK" dirty="0"/>
              <a:t>وَبَعْدَ أوْ بِمَعْنَى إلى أَنْ أَو إِلَّا أَنْ، نَحْوُ لَأَحْبِسَنَّكَ أوْ تُعْطِيَنِي حَقِّي. </a:t>
            </a:r>
          </a:p>
          <a:p>
            <a:pPr rtl="1"/>
            <a:r>
              <a:rPr lang="ur-PK" dirty="0"/>
              <a:t>وَوَاوِ العَطْفِ إذا كَانَ المَعْطُوفُ اِسْمًا صَرِيحًا، نَحْوُ أَعْجَبَنِي قِيَامُكَ وتَخْرُجَ.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A58C9-2D63-45C4-A57B-8CC14882DA24}"/>
              </a:ext>
            </a:extLst>
          </p:cNvPr>
          <p:cNvSpPr txBox="1"/>
          <p:nvPr/>
        </p:nvSpPr>
        <p:spPr>
          <a:xfrm>
            <a:off x="107504" y="4216355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ur-PK" sz="2400" dirty="0">
                <a:solidFill>
                  <a:schemeClr val="accent6"/>
                </a:solidFill>
              </a:rPr>
              <a:t>﴿</a:t>
            </a:r>
            <a:r>
              <a:rPr lang="ar-SA" sz="2400" dirty="0">
                <a:solidFill>
                  <a:schemeClr val="accent6"/>
                </a:solidFill>
              </a:rPr>
              <a:t>وَمَا كَانَ لِبَشَرٍ أَنْ يُكَلِّمَهُ اللَّهُ إِلَّا وَحْيًا أَوْ مِنْ وَرَاءِ حِجَابٍ أَوْ يُرْسِلَ رَسُولًا</a:t>
            </a:r>
            <a:r>
              <a:rPr lang="ur-PK" sz="2400" dirty="0">
                <a:solidFill>
                  <a:schemeClr val="accent6"/>
                </a:solidFill>
              </a:rPr>
              <a:t>﴾</a:t>
            </a:r>
            <a:endParaRPr lang="en-GB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DC5F23E-2EAD-4B00-8FBE-98814BD4C3AF}"/>
              </a:ext>
            </a:extLst>
          </p:cNvPr>
          <p:cNvSpPr/>
          <p:nvPr/>
        </p:nvSpPr>
        <p:spPr>
          <a:xfrm>
            <a:off x="2156009" y="196363"/>
            <a:ext cx="6735439" cy="1103431"/>
          </a:xfrm>
          <a:custGeom>
            <a:avLst/>
            <a:gdLst>
              <a:gd name="connsiteX0" fmla="*/ 0 w 6735439"/>
              <a:gd name="connsiteY0" fmla="*/ 110343 h 1103431"/>
              <a:gd name="connsiteX1" fmla="*/ 110343 w 6735439"/>
              <a:gd name="connsiteY1" fmla="*/ 0 h 1103431"/>
              <a:gd name="connsiteX2" fmla="*/ 6625096 w 6735439"/>
              <a:gd name="connsiteY2" fmla="*/ 0 h 1103431"/>
              <a:gd name="connsiteX3" fmla="*/ 6735439 w 6735439"/>
              <a:gd name="connsiteY3" fmla="*/ 110343 h 1103431"/>
              <a:gd name="connsiteX4" fmla="*/ 6735439 w 6735439"/>
              <a:gd name="connsiteY4" fmla="*/ 993088 h 1103431"/>
              <a:gd name="connsiteX5" fmla="*/ 6625096 w 6735439"/>
              <a:gd name="connsiteY5" fmla="*/ 1103431 h 1103431"/>
              <a:gd name="connsiteX6" fmla="*/ 110343 w 6735439"/>
              <a:gd name="connsiteY6" fmla="*/ 1103431 h 1103431"/>
              <a:gd name="connsiteX7" fmla="*/ 0 w 6735439"/>
              <a:gd name="connsiteY7" fmla="*/ 993088 h 1103431"/>
              <a:gd name="connsiteX8" fmla="*/ 0 w 6735439"/>
              <a:gd name="connsiteY8" fmla="*/ 110343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35439" h="1103431">
                <a:moveTo>
                  <a:pt x="0" y="110343"/>
                </a:moveTo>
                <a:cubicBezTo>
                  <a:pt x="0" y="49402"/>
                  <a:pt x="49402" y="0"/>
                  <a:pt x="110343" y="0"/>
                </a:cubicBezTo>
                <a:lnTo>
                  <a:pt x="6625096" y="0"/>
                </a:lnTo>
                <a:cubicBezTo>
                  <a:pt x="6686037" y="0"/>
                  <a:pt x="6735439" y="49402"/>
                  <a:pt x="6735439" y="110343"/>
                </a:cubicBezTo>
                <a:lnTo>
                  <a:pt x="6735439" y="993088"/>
                </a:lnTo>
                <a:cubicBezTo>
                  <a:pt x="6735439" y="1054029"/>
                  <a:pt x="6686037" y="1103431"/>
                  <a:pt x="6625096" y="1103431"/>
                </a:cubicBezTo>
                <a:lnTo>
                  <a:pt x="110343" y="1103431"/>
                </a:lnTo>
                <a:cubicBezTo>
                  <a:pt x="49402" y="1103431"/>
                  <a:pt x="0" y="1054029"/>
                  <a:pt x="0" y="993088"/>
                </a:cubicBezTo>
                <a:lnTo>
                  <a:pt x="0" y="110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758" tIns="123758" rIns="123758" bIns="1237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أن</a:t>
            </a:r>
            <a:endParaRPr lang="en-GB" sz="240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B46055-90BF-403B-A26C-3ADEBD6D267C}"/>
              </a:ext>
            </a:extLst>
          </p:cNvPr>
          <p:cNvSpPr/>
          <p:nvPr/>
        </p:nvSpPr>
        <p:spPr>
          <a:xfrm>
            <a:off x="8348224" y="141214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870" tIns="76870" rIns="76870" bIns="7687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ظاهرة</a:t>
            </a:r>
            <a:endParaRPr lang="en-GB" sz="16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311654-698C-42BE-B027-EECD400E505C}"/>
              </a:ext>
            </a:extLst>
          </p:cNvPr>
          <p:cNvSpPr/>
          <p:nvPr/>
        </p:nvSpPr>
        <p:spPr>
          <a:xfrm>
            <a:off x="2156009" y="1412144"/>
            <a:ext cx="6146584" cy="1103431"/>
          </a:xfrm>
          <a:custGeom>
            <a:avLst/>
            <a:gdLst>
              <a:gd name="connsiteX0" fmla="*/ 0 w 6146584"/>
              <a:gd name="connsiteY0" fmla="*/ 110343 h 1103431"/>
              <a:gd name="connsiteX1" fmla="*/ 110343 w 6146584"/>
              <a:gd name="connsiteY1" fmla="*/ 0 h 1103431"/>
              <a:gd name="connsiteX2" fmla="*/ 6036241 w 6146584"/>
              <a:gd name="connsiteY2" fmla="*/ 0 h 1103431"/>
              <a:gd name="connsiteX3" fmla="*/ 6146584 w 6146584"/>
              <a:gd name="connsiteY3" fmla="*/ 110343 h 1103431"/>
              <a:gd name="connsiteX4" fmla="*/ 6146584 w 6146584"/>
              <a:gd name="connsiteY4" fmla="*/ 993088 h 1103431"/>
              <a:gd name="connsiteX5" fmla="*/ 6036241 w 6146584"/>
              <a:gd name="connsiteY5" fmla="*/ 1103431 h 1103431"/>
              <a:gd name="connsiteX6" fmla="*/ 110343 w 6146584"/>
              <a:gd name="connsiteY6" fmla="*/ 1103431 h 1103431"/>
              <a:gd name="connsiteX7" fmla="*/ 0 w 6146584"/>
              <a:gd name="connsiteY7" fmla="*/ 993088 h 1103431"/>
              <a:gd name="connsiteX8" fmla="*/ 0 w 6146584"/>
              <a:gd name="connsiteY8" fmla="*/ 110343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6584" h="1103431">
                <a:moveTo>
                  <a:pt x="0" y="110343"/>
                </a:moveTo>
                <a:cubicBezTo>
                  <a:pt x="0" y="49402"/>
                  <a:pt x="49402" y="0"/>
                  <a:pt x="110343" y="0"/>
                </a:cubicBezTo>
                <a:lnTo>
                  <a:pt x="6036241" y="0"/>
                </a:lnTo>
                <a:cubicBezTo>
                  <a:pt x="6097182" y="0"/>
                  <a:pt x="6146584" y="49402"/>
                  <a:pt x="6146584" y="110343"/>
                </a:cubicBezTo>
                <a:lnTo>
                  <a:pt x="6146584" y="993088"/>
                </a:lnTo>
                <a:cubicBezTo>
                  <a:pt x="6146584" y="1054029"/>
                  <a:pt x="6097182" y="1103431"/>
                  <a:pt x="6036241" y="1103431"/>
                </a:cubicBezTo>
                <a:lnTo>
                  <a:pt x="110343" y="1103431"/>
                </a:lnTo>
                <a:cubicBezTo>
                  <a:pt x="49402" y="1103431"/>
                  <a:pt x="0" y="1054029"/>
                  <a:pt x="0" y="993088"/>
                </a:cubicBezTo>
                <a:lnTo>
                  <a:pt x="0" y="110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278" tIns="93278" rIns="93278" bIns="9327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600" kern="1200" dirty="0"/>
              <a:t>مقدرة</a:t>
            </a:r>
            <a:endParaRPr lang="en-GB" sz="16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BEAA58-24B6-4039-998D-5F3D7AA40166}"/>
              </a:ext>
            </a:extLst>
          </p:cNvPr>
          <p:cNvSpPr/>
          <p:nvPr/>
        </p:nvSpPr>
        <p:spPr>
          <a:xfrm>
            <a:off x="7759369" y="262792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100" kern="1200"/>
              <a:t>حَتَّى </a:t>
            </a:r>
            <a:endParaRPr lang="en-GB" sz="11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E96D24-0465-4535-A597-7ADDF415CF1E}"/>
              </a:ext>
            </a:extLst>
          </p:cNvPr>
          <p:cNvSpPr/>
          <p:nvPr/>
        </p:nvSpPr>
        <p:spPr>
          <a:xfrm>
            <a:off x="7193329" y="262792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لَامُ كَيْ</a:t>
            </a:r>
            <a:endParaRPr lang="en-GB" sz="1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F35172-1145-4C1A-8221-859D1920239C}"/>
              </a:ext>
            </a:extLst>
          </p:cNvPr>
          <p:cNvSpPr/>
          <p:nvPr/>
        </p:nvSpPr>
        <p:spPr>
          <a:xfrm>
            <a:off x="6627289" y="262792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لَامُ الْجُحُوْدِ</a:t>
            </a:r>
            <a:endParaRPr lang="en-GB" sz="11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7B6830-7C22-4256-98CA-B0EE38431BD7}"/>
              </a:ext>
            </a:extLst>
          </p:cNvPr>
          <p:cNvSpPr/>
          <p:nvPr/>
        </p:nvSpPr>
        <p:spPr>
          <a:xfrm>
            <a:off x="3288089" y="2627924"/>
            <a:ext cx="3316385" cy="1103431"/>
          </a:xfrm>
          <a:custGeom>
            <a:avLst/>
            <a:gdLst>
              <a:gd name="connsiteX0" fmla="*/ 0 w 3316385"/>
              <a:gd name="connsiteY0" fmla="*/ 110343 h 1103431"/>
              <a:gd name="connsiteX1" fmla="*/ 110343 w 3316385"/>
              <a:gd name="connsiteY1" fmla="*/ 0 h 1103431"/>
              <a:gd name="connsiteX2" fmla="*/ 3206042 w 3316385"/>
              <a:gd name="connsiteY2" fmla="*/ 0 h 1103431"/>
              <a:gd name="connsiteX3" fmla="*/ 3316385 w 3316385"/>
              <a:gd name="connsiteY3" fmla="*/ 110343 h 1103431"/>
              <a:gd name="connsiteX4" fmla="*/ 3316385 w 3316385"/>
              <a:gd name="connsiteY4" fmla="*/ 993088 h 1103431"/>
              <a:gd name="connsiteX5" fmla="*/ 3206042 w 3316385"/>
              <a:gd name="connsiteY5" fmla="*/ 1103431 h 1103431"/>
              <a:gd name="connsiteX6" fmla="*/ 110343 w 3316385"/>
              <a:gd name="connsiteY6" fmla="*/ 1103431 h 1103431"/>
              <a:gd name="connsiteX7" fmla="*/ 0 w 3316385"/>
              <a:gd name="connsiteY7" fmla="*/ 993088 h 1103431"/>
              <a:gd name="connsiteX8" fmla="*/ 0 w 3316385"/>
              <a:gd name="connsiteY8" fmla="*/ 110343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385" h="1103431">
                <a:moveTo>
                  <a:pt x="0" y="110343"/>
                </a:moveTo>
                <a:cubicBezTo>
                  <a:pt x="0" y="49402"/>
                  <a:pt x="49402" y="0"/>
                  <a:pt x="110343" y="0"/>
                </a:cubicBezTo>
                <a:lnTo>
                  <a:pt x="3206042" y="0"/>
                </a:lnTo>
                <a:cubicBezTo>
                  <a:pt x="3266983" y="0"/>
                  <a:pt x="3316385" y="49402"/>
                  <a:pt x="3316385" y="110343"/>
                </a:cubicBezTo>
                <a:lnTo>
                  <a:pt x="3316385" y="993088"/>
                </a:lnTo>
                <a:cubicBezTo>
                  <a:pt x="3316385" y="1054029"/>
                  <a:pt x="3266983" y="1103431"/>
                  <a:pt x="3206042" y="1103431"/>
                </a:cubicBezTo>
                <a:lnTo>
                  <a:pt x="110343" y="1103431"/>
                </a:lnTo>
                <a:cubicBezTo>
                  <a:pt x="49402" y="1103431"/>
                  <a:pt x="0" y="1054029"/>
                  <a:pt x="0" y="993088"/>
                </a:cubicBezTo>
                <a:lnTo>
                  <a:pt x="0" y="110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228" tIns="74228" rIns="74228" bIns="7422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الفاء أَو الواو بعد</a:t>
            </a:r>
            <a:endParaRPr lang="en-GB" sz="11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4E7D1A-CC52-41B1-9EA4-FD35256B0246}"/>
              </a:ext>
            </a:extLst>
          </p:cNvPr>
          <p:cNvSpPr/>
          <p:nvPr/>
        </p:nvSpPr>
        <p:spPr>
          <a:xfrm>
            <a:off x="6061249" y="3843705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أمر</a:t>
            </a:r>
            <a:endParaRPr lang="en-GB" sz="1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7955AF-4A87-42D8-94DF-2B4D7054C078}"/>
              </a:ext>
            </a:extLst>
          </p:cNvPr>
          <p:cNvSpPr/>
          <p:nvPr/>
        </p:nvSpPr>
        <p:spPr>
          <a:xfrm>
            <a:off x="5506617" y="3843705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نهي</a:t>
            </a:r>
            <a:endParaRPr lang="en-GB" sz="11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F70B49-FCE2-4E20-87FE-247E8FAF30C2}"/>
              </a:ext>
            </a:extLst>
          </p:cNvPr>
          <p:cNvSpPr/>
          <p:nvPr/>
        </p:nvSpPr>
        <p:spPr>
          <a:xfrm>
            <a:off x="4951985" y="3843705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استفهام</a:t>
            </a:r>
            <a:endParaRPr lang="en-GB" sz="11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1426EA-5C4D-4F98-A1C1-0CB154E86447}"/>
              </a:ext>
            </a:extLst>
          </p:cNvPr>
          <p:cNvSpPr/>
          <p:nvPr/>
        </p:nvSpPr>
        <p:spPr>
          <a:xfrm>
            <a:off x="4397353" y="3843705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تمن</a:t>
            </a:r>
            <a:endParaRPr lang="en-GB" sz="11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085B86-634C-4A9F-B570-29614B1C5097}"/>
              </a:ext>
            </a:extLst>
          </p:cNvPr>
          <p:cNvSpPr/>
          <p:nvPr/>
        </p:nvSpPr>
        <p:spPr>
          <a:xfrm>
            <a:off x="3842721" y="3843705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عرض</a:t>
            </a:r>
            <a:endParaRPr lang="en-GB" sz="11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2B6FC04-1C0D-46DE-BED3-7DB70F606A87}"/>
              </a:ext>
            </a:extLst>
          </p:cNvPr>
          <p:cNvSpPr/>
          <p:nvPr/>
        </p:nvSpPr>
        <p:spPr>
          <a:xfrm>
            <a:off x="2722049" y="262792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بَعدْ أَو (إِلی أن / إلَّا أنْ)</a:t>
            </a:r>
            <a:endParaRPr lang="en-GB" sz="11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E3578D-FB7C-472B-8785-A420A4F5543E}"/>
              </a:ext>
            </a:extLst>
          </p:cNvPr>
          <p:cNvSpPr/>
          <p:nvPr/>
        </p:nvSpPr>
        <p:spPr>
          <a:xfrm>
            <a:off x="2156009" y="2627924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واو العطف بعد اسم صريح</a:t>
            </a:r>
            <a:endParaRPr lang="en-GB" sz="11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65B3643-0AE6-467B-8AF0-C9D9014662A6}"/>
              </a:ext>
            </a:extLst>
          </p:cNvPr>
          <p:cNvSpPr/>
          <p:nvPr/>
        </p:nvSpPr>
        <p:spPr>
          <a:xfrm>
            <a:off x="1521523" y="196363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350" tIns="107350" rIns="107350" bIns="10735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لن</a:t>
            </a:r>
            <a:endParaRPr lang="en-GB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A3512AD-128C-4958-9597-F1F0DD7BC3BE}"/>
              </a:ext>
            </a:extLst>
          </p:cNvPr>
          <p:cNvSpPr/>
          <p:nvPr/>
        </p:nvSpPr>
        <p:spPr>
          <a:xfrm>
            <a:off x="887037" y="196363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350" tIns="107350" rIns="107350" bIns="10735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كي</a:t>
            </a:r>
            <a:endParaRPr lang="en-GB" sz="24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BD9692-4CCE-4856-A2F5-11AF80C493FD}"/>
              </a:ext>
            </a:extLst>
          </p:cNvPr>
          <p:cNvSpPr/>
          <p:nvPr/>
        </p:nvSpPr>
        <p:spPr>
          <a:xfrm>
            <a:off x="252551" y="196363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350" tIns="107350" rIns="107350" bIns="10735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400" kern="1200" dirty="0"/>
              <a:t>إذن</a:t>
            </a:r>
            <a:endParaRPr lang="en-GB" sz="24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878196-34A4-43E2-9F40-DE06875CF32E}"/>
              </a:ext>
            </a:extLst>
          </p:cNvPr>
          <p:cNvSpPr/>
          <p:nvPr/>
        </p:nvSpPr>
        <p:spPr>
          <a:xfrm>
            <a:off x="3299497" y="3844697"/>
            <a:ext cx="543224" cy="1103431"/>
          </a:xfrm>
          <a:custGeom>
            <a:avLst/>
            <a:gdLst>
              <a:gd name="connsiteX0" fmla="*/ 0 w 543224"/>
              <a:gd name="connsiteY0" fmla="*/ 54322 h 1103431"/>
              <a:gd name="connsiteX1" fmla="*/ 54322 w 543224"/>
              <a:gd name="connsiteY1" fmla="*/ 0 h 1103431"/>
              <a:gd name="connsiteX2" fmla="*/ 488902 w 543224"/>
              <a:gd name="connsiteY2" fmla="*/ 0 h 1103431"/>
              <a:gd name="connsiteX3" fmla="*/ 543224 w 543224"/>
              <a:gd name="connsiteY3" fmla="*/ 54322 h 1103431"/>
              <a:gd name="connsiteX4" fmla="*/ 543224 w 543224"/>
              <a:gd name="connsiteY4" fmla="*/ 1049109 h 1103431"/>
              <a:gd name="connsiteX5" fmla="*/ 488902 w 543224"/>
              <a:gd name="connsiteY5" fmla="*/ 1103431 h 1103431"/>
              <a:gd name="connsiteX6" fmla="*/ 54322 w 543224"/>
              <a:gd name="connsiteY6" fmla="*/ 1103431 h 1103431"/>
              <a:gd name="connsiteX7" fmla="*/ 0 w 543224"/>
              <a:gd name="connsiteY7" fmla="*/ 1049109 h 1103431"/>
              <a:gd name="connsiteX8" fmla="*/ 0 w 543224"/>
              <a:gd name="connsiteY8" fmla="*/ 54322 h 110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224" h="1103431">
                <a:moveTo>
                  <a:pt x="0" y="54322"/>
                </a:moveTo>
                <a:cubicBezTo>
                  <a:pt x="0" y="24321"/>
                  <a:pt x="24321" y="0"/>
                  <a:pt x="54322" y="0"/>
                </a:cubicBezTo>
                <a:lnTo>
                  <a:pt x="488902" y="0"/>
                </a:lnTo>
                <a:cubicBezTo>
                  <a:pt x="518903" y="0"/>
                  <a:pt x="543224" y="24321"/>
                  <a:pt x="543224" y="54322"/>
                </a:cubicBezTo>
                <a:lnTo>
                  <a:pt x="543224" y="1049109"/>
                </a:lnTo>
                <a:cubicBezTo>
                  <a:pt x="543224" y="1079110"/>
                  <a:pt x="518903" y="1103431"/>
                  <a:pt x="488902" y="1103431"/>
                </a:cubicBezTo>
                <a:lnTo>
                  <a:pt x="54322" y="1103431"/>
                </a:lnTo>
                <a:cubicBezTo>
                  <a:pt x="24321" y="1103431"/>
                  <a:pt x="0" y="1079110"/>
                  <a:pt x="0" y="1049109"/>
                </a:cubicBezTo>
                <a:lnTo>
                  <a:pt x="0" y="543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820" tIns="57820" rIns="57820" bIns="5782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100" kern="1200" dirty="0"/>
              <a:t>نفي</a:t>
            </a:r>
            <a:endParaRPr lang="en-GB" sz="1100" kern="1200" dirty="0"/>
          </a:p>
        </p:txBody>
      </p:sp>
    </p:spTree>
    <p:extLst>
      <p:ext uri="{BB962C8B-B14F-4D97-AF65-F5344CB8AC3E}">
        <p14:creationId xmlns:p14="http://schemas.microsoft.com/office/powerpoint/2010/main" val="923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16255</TotalTime>
  <Words>646</Words>
  <Application>Microsoft Office PowerPoint</Application>
  <PresentationFormat>On-screen Show (16:9)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1848</cp:revision>
  <cp:lastPrinted>2018-11-30T18:58:39Z</cp:lastPrinted>
  <dcterms:created xsi:type="dcterms:W3CDTF">2017-07-04T20:08:42Z</dcterms:created>
  <dcterms:modified xsi:type="dcterms:W3CDTF">2020-09-30T15:54:05Z</dcterms:modified>
</cp:coreProperties>
</file>