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57" r:id="rId2"/>
    <p:sldId id="566" r:id="rId3"/>
    <p:sldId id="569" r:id="rId4"/>
    <p:sldId id="570" r:id="rId5"/>
    <p:sldId id="572" r:id="rId6"/>
    <p:sldId id="571" r:id="rId7"/>
    <p:sldId id="573" r:id="rId8"/>
    <p:sldId id="522" r:id="rId9"/>
    <p:sldId id="507" r:id="rId10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66"/>
            <p14:sldId id="569"/>
            <p14:sldId id="570"/>
            <p14:sldId id="572"/>
            <p14:sldId id="571"/>
            <p14:sldId id="573"/>
            <p14:sldId id="522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14" autoAdjust="0"/>
  </p:normalViewPr>
  <p:slideViewPr>
    <p:cSldViewPr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200000"/>
              </a:lnSpc>
            </a:pPr>
            <a:r>
              <a:rPr lang="ur-PK" sz="24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السَّادِسُ:الفِعْلُ اللاَّزِمُ والمُتَعَدِّي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5200" b="1">
                <a:latin typeface="adwa-assalaf" panose="02000000000000000000" pitchFamily="2" charset="-78"/>
                <a:cs typeface="+mj-cs"/>
              </a:rPr>
              <a:t>٦٧</a:t>
            </a:r>
            <a:endParaRPr lang="en-GB" sz="5200" b="1" dirty="0">
              <a:latin typeface="adwa-assalaf" panose="02000000000000000000" pitchFamily="2" charset="-78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E3020-839F-4070-A9A8-31BB5191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447800"/>
            <a:ext cx="73628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427984" y="-1"/>
            <a:ext cx="309634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السَّادِسُ:الفِعْلُ اللاَّزِمُ والمُتَعَدِّي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[الْفَصْلُ السَّادِسُ:الفِعْلُ اللاَّزِمُ والمُتَعَدِّي]</a:t>
            </a:r>
            <a:endParaRPr lang="en-GB" b="1" dirty="0">
              <a:solidFill>
                <a:schemeClr val="accent6"/>
              </a:solidFill>
            </a:endParaRPr>
          </a:p>
          <a:p>
            <a:pPr rtl="1"/>
            <a:r>
              <a:rPr lang="ur-PK" dirty="0"/>
              <a:t>الفِعْلُ إِمَّا مُتَعَدٍ وهُوَ مَا يَتَوَقَّفُ فَهْمُ مَعْنَاهُ عَلَی مُتَعَلِّقٍ غَيْرِ الْفَاعِلِ كضَرَبَ، </a:t>
            </a:r>
            <a:endParaRPr lang="en-GB" dirty="0"/>
          </a:p>
          <a:p>
            <a:pPr rtl="1"/>
            <a:r>
              <a:rPr lang="ur-PK" dirty="0"/>
              <a:t>وَإِمَّا لَازِمٌ وَهُوَ بِخِلَافِهِ كَقَعَدَ وَقَامَ،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1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427984" y="-1"/>
            <a:ext cx="309634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السَّادِسُ:الفِعْلُ اللاَّزِمُ والمُتَعَدِّي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62500" lnSpcReduction="20000"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الْمُتَعَدِّيْ إِلَی مَفْعُوْلٍ وَاحِدٍ، نَحْوُ: خَلَقَ اللهُ السَّمَاوَاتِ وَالْأَرْضَ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 الْمُتَعَدِّي إِلَی مَفْعُوْلَيْنِ 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	لَمْ يَكُوْنَا مُبْتَدَأً وَخَبَرًا، نَحْوُ ﴿وَآتَيْنَا دَاوُودَ زَبُوْرًا﴾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	أَوْ كَانَا إِيَّاهُمَا، وَالْفِعْلُ قَبْلَهُمَا إِمَّا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		فِعْلُ تَحْوِيْلٍ   نَحْوُ ﴿فَجَعَلْنَاهُ هَبَاءً مَنْثُورًا﴾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		أَوْ فِعْلُ قَلْبٍ  نَحْوُ: رَأَيْتُ اللهَ أَكْبَرَ كُلِّ شَيْءٍ، 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الْمُتَعَدِّيْ إِلَی ثَلَاثَةِ مَفَاعِيْلَ ، نَحْوُ ﴿يُرِيهِمُ اللَّهُ أَعْمَالَهُمْ حَسَرَاتٍ عَلَيْهِمْ﴾.</a:t>
            </a:r>
          </a:p>
        </p:txBody>
      </p:sp>
    </p:spTree>
    <p:extLst>
      <p:ext uri="{BB962C8B-B14F-4D97-AF65-F5344CB8AC3E}">
        <p14:creationId xmlns:p14="http://schemas.microsoft.com/office/powerpoint/2010/main" val="144890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427984" y="-1"/>
            <a:ext cx="309634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السَّادِسُ:الفِعْلُ اللاَّزِمُ والمُتَعَدِّي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22EF1B-08BD-4605-A881-C1AE8B394D85}"/>
              </a:ext>
            </a:extLst>
          </p:cNvPr>
          <p:cNvSpPr/>
          <p:nvPr/>
        </p:nvSpPr>
        <p:spPr>
          <a:xfrm>
            <a:off x="7136668" y="2528441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2800" dirty="0">
                <a:solidFill>
                  <a:schemeClr val="bg1"/>
                </a:solidFill>
              </a:rPr>
              <a:t>رَأَيْتُ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DF88D4-1429-4811-A6B4-37C93EBE2C00}"/>
              </a:ext>
            </a:extLst>
          </p:cNvPr>
          <p:cNvSpPr/>
          <p:nvPr/>
        </p:nvSpPr>
        <p:spPr>
          <a:xfrm>
            <a:off x="2912199" y="2528441"/>
            <a:ext cx="1656184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2800" dirty="0">
                <a:solidFill>
                  <a:schemeClr val="bg1"/>
                </a:solidFill>
              </a:rPr>
              <a:t>أَكْبَرَ كُلِّ شَيْءٍ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1A79F3-5F9A-41AA-BAB0-EF4DB52950EE}"/>
              </a:ext>
            </a:extLst>
          </p:cNvPr>
          <p:cNvSpPr/>
          <p:nvPr/>
        </p:nvSpPr>
        <p:spPr>
          <a:xfrm>
            <a:off x="5024434" y="2528441"/>
            <a:ext cx="1656184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2800" dirty="0">
                <a:solidFill>
                  <a:schemeClr val="bg1"/>
                </a:solidFill>
              </a:rPr>
              <a:t>اللهَ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FE6A49-110A-412C-80D4-B83F31A0A39E}"/>
              </a:ext>
            </a:extLst>
          </p:cNvPr>
          <p:cNvSpPr/>
          <p:nvPr/>
        </p:nvSpPr>
        <p:spPr>
          <a:xfrm>
            <a:off x="7136668" y="915566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2800" dirty="0">
                <a:solidFill>
                  <a:schemeClr val="bg1"/>
                </a:solidFill>
              </a:rPr>
              <a:t>وَآتَيْنَا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BCDB65-B662-40D7-8928-93F28386183C}"/>
              </a:ext>
            </a:extLst>
          </p:cNvPr>
          <p:cNvSpPr/>
          <p:nvPr/>
        </p:nvSpPr>
        <p:spPr>
          <a:xfrm>
            <a:off x="2912199" y="915566"/>
            <a:ext cx="1656184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2800" dirty="0">
                <a:solidFill>
                  <a:schemeClr val="bg1"/>
                </a:solidFill>
              </a:rPr>
              <a:t>زَبُوْرًا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25A153-DE15-47F7-BE5E-22035FAEC504}"/>
              </a:ext>
            </a:extLst>
          </p:cNvPr>
          <p:cNvSpPr/>
          <p:nvPr/>
        </p:nvSpPr>
        <p:spPr>
          <a:xfrm>
            <a:off x="5024434" y="915566"/>
            <a:ext cx="1656184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2800" dirty="0">
                <a:solidFill>
                  <a:schemeClr val="bg1"/>
                </a:solidFill>
              </a:rPr>
              <a:t>دَاوُودَ 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E25F11-2E3E-4F19-BA2E-916C62F0C160}"/>
              </a:ext>
            </a:extLst>
          </p:cNvPr>
          <p:cNvSpPr/>
          <p:nvPr/>
        </p:nvSpPr>
        <p:spPr>
          <a:xfrm>
            <a:off x="7136668" y="4141316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2800" dirty="0">
                <a:solidFill>
                  <a:schemeClr val="bg1"/>
                </a:solidFill>
              </a:rPr>
              <a:t>أَنْبَأْتُ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2C60F9-E80E-43C9-ACF9-88CFF2842C01}"/>
              </a:ext>
            </a:extLst>
          </p:cNvPr>
          <p:cNvSpPr/>
          <p:nvPr/>
        </p:nvSpPr>
        <p:spPr>
          <a:xfrm>
            <a:off x="2912199" y="4141316"/>
            <a:ext cx="1656184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2800" dirty="0">
                <a:solidFill>
                  <a:schemeClr val="bg1"/>
                </a:solidFill>
              </a:rPr>
              <a:t>اللهَ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1965D1-4342-4956-8771-7742C6C2E38E}"/>
              </a:ext>
            </a:extLst>
          </p:cNvPr>
          <p:cNvSpPr/>
          <p:nvPr/>
        </p:nvSpPr>
        <p:spPr>
          <a:xfrm>
            <a:off x="799964" y="4141316"/>
            <a:ext cx="1656184" cy="72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2800" dirty="0">
                <a:solidFill>
                  <a:schemeClr val="bg1"/>
                </a:solidFill>
              </a:rPr>
              <a:t>أَكْبَرَكُلِّ شَيْءٍ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7FDDED-46F7-4BD4-BE3A-DEA0F5263343}"/>
              </a:ext>
            </a:extLst>
          </p:cNvPr>
          <p:cNvSpPr/>
          <p:nvPr/>
        </p:nvSpPr>
        <p:spPr>
          <a:xfrm>
            <a:off x="5024434" y="4164310"/>
            <a:ext cx="1656184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2800" dirty="0">
                <a:solidFill>
                  <a:schemeClr val="bg1"/>
                </a:solidFill>
              </a:rPr>
              <a:t>كَ</a:t>
            </a:r>
            <a:endParaRPr lang="en-GB" sz="28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20B41E-8313-4EED-9B62-22AE0A8D62E2}"/>
              </a:ext>
            </a:extLst>
          </p:cNvPr>
          <p:cNvCxnSpPr>
            <a:stCxn id="22" idx="1"/>
            <a:endCxn id="23" idx="3"/>
          </p:cNvCxnSpPr>
          <p:nvPr/>
        </p:nvCxnSpPr>
        <p:spPr>
          <a:xfrm flipH="1">
            <a:off x="2456148" y="4501356"/>
            <a:ext cx="456051" cy="0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52082B-5DE5-4F06-BEC9-A1C34C8D9C8F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4568383" y="2888481"/>
            <a:ext cx="456051" cy="0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2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  <p:bldP spid="16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427984" y="-1"/>
            <a:ext cx="309634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السَّادِسُ:الفِعْلُ اللاَّزِمُ والمُتَعَدِّي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[أَقْسَامُ الْفِعْلِ الْمُتَعَدِّي]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ur-PK" dirty="0"/>
              <a:t>وَالْمُتَعَدِّي قَدْ يَكُوْنُ </a:t>
            </a:r>
            <a:endParaRPr lang="en-GB" dirty="0"/>
          </a:p>
          <a:p>
            <a:pPr rtl="1"/>
            <a:r>
              <a:rPr lang="ur-PK" dirty="0"/>
              <a:t>	إِلَى مَفْعُولٍ وَاحِدٍ كَضَرَبَ زَيْدٌ عَمْرًا.</a:t>
            </a:r>
            <a:endParaRPr lang="en-GB" dirty="0"/>
          </a:p>
          <a:p>
            <a:pPr rtl="1"/>
            <a:r>
              <a:rPr lang="ur-PK" dirty="0"/>
              <a:t>	وَإِلَی مَفْعولَيْنِ، كَأَعْطى زَيْدٌ عَمْرًا دِرْهَمًا، </a:t>
            </a:r>
          </a:p>
          <a:p>
            <a:pPr rtl="1"/>
            <a:r>
              <a:rPr lang="ur-PK" dirty="0"/>
              <a:t>	ويَجُوزُ فِيهِ الاقْتِصارُ على أَحَدِ مَفْعُولَيهِ كَأَعطَيْتُ زَيدًا وأعْطَيْتُ دِرْهمًا بِخِلافِ بابِ عَلِمْتَ.</a:t>
            </a:r>
            <a:endParaRPr lang="en-GB" dirty="0"/>
          </a:p>
          <a:p>
            <a:pPr rtl="1"/>
            <a:r>
              <a:rPr lang="ur-PK" dirty="0"/>
              <a:t>وَإِلَی ثَلاثَةِ مَفَاعِيْلَ، نَحْوَ أَعْلمَ اللّهُ زَيْدًا عَمْرًا فَاضِلًا، ومِنْهُ أَرَي، وَأَنْبَأَ، وَنَبَّأَ وأَخْبَرَ، وخَبَّرَ، وحَدَّثَ.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83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427984" y="-1"/>
            <a:ext cx="309634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السَّادِسُ:الفِعْلُ اللاَّزِمُ والمُتَعَدِّي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/>
          </a:bodyPr>
          <a:lstStyle/>
          <a:p>
            <a:pPr rtl="1"/>
            <a:r>
              <a:rPr lang="ur-PK" dirty="0"/>
              <a:t>وَهذهِ السَّبْعَةُ مَفْعُولُهَا الأوَّلُ مَعَ الْأَخِيْرَيْنِ كَمَفْعُولَىْ أعْطَيْتُ فِي جَوازِ الاقْتِصارِ عَلى أحَدِهِمَا، تَقُوْلُ أَعْلَمَ اللّهُ زَيْدًا، </a:t>
            </a:r>
          </a:p>
          <a:p>
            <a:pPr rtl="1"/>
            <a:r>
              <a:rPr lang="ur-PK" dirty="0"/>
              <a:t>وَالثَّانِي مَعَ الثَّالِثِ كَمَفْعُولَي عَلِمْتَ فِي عَدَمِ جَوازِ الإقْتِصارِ عَلى أَحَدِهِما فَلا تَقُوْلُ أَعْلَمْتُ زَيْدًا خَيْرَ النَّاسِ بَلْ تَقُوْلُ أَعْلَمْتُ زَيْدًا عَمْرًا خَيْرَ النَّاسِ.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756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 فِيْ أَصْنَافِ إعْرَابِ الْفِعْلِ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كلمة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16618</TotalTime>
  <Words>339</Words>
  <Application>Microsoft Office PowerPoint</Application>
  <PresentationFormat>On-screen Show (16:9)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1876</cp:revision>
  <cp:lastPrinted>2018-11-30T18:58:39Z</cp:lastPrinted>
  <dcterms:created xsi:type="dcterms:W3CDTF">2017-07-04T20:08:42Z</dcterms:created>
  <dcterms:modified xsi:type="dcterms:W3CDTF">2020-09-29T05:33:55Z</dcterms:modified>
</cp:coreProperties>
</file>