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57" r:id="rId2"/>
    <p:sldId id="566" r:id="rId3"/>
    <p:sldId id="569" r:id="rId4"/>
    <p:sldId id="570" r:id="rId5"/>
    <p:sldId id="573" r:id="rId6"/>
    <p:sldId id="574" r:id="rId7"/>
    <p:sldId id="576" r:id="rId8"/>
    <p:sldId id="577" r:id="rId9"/>
    <p:sldId id="578" r:id="rId10"/>
    <p:sldId id="579" r:id="rId11"/>
    <p:sldId id="581" r:id="rId12"/>
    <p:sldId id="580" r:id="rId13"/>
    <p:sldId id="575" r:id="rId14"/>
    <p:sldId id="572" r:id="rId15"/>
    <p:sldId id="571" r:id="rId16"/>
    <p:sldId id="522" r:id="rId17"/>
    <p:sldId id="507" r:id="rId18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0"/>
            <p14:sldId id="573"/>
            <p14:sldId id="574"/>
            <p14:sldId id="576"/>
            <p14:sldId id="577"/>
            <p14:sldId id="578"/>
            <p14:sldId id="579"/>
            <p14:sldId id="581"/>
            <p14:sldId id="580"/>
            <p14:sldId id="575"/>
            <p14:sldId id="572"/>
            <p14:sldId id="571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٦٨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>
                <a:solidFill>
                  <a:schemeClr val="accent6"/>
                </a:solidFill>
              </a:rPr>
              <a:t>وَمَا وَإِنْ وَلَا النَّافِيَاتُ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نَحْوُ: ﴿لَقَدْ عَلِمْتَ مَا هَؤُلَاءِ يَنْطِقُونَ﴾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وَ﴿وَتَظُنُّونَ إِنْ لَبِثْتُمْ إِلَّا قَلِيلًا﴾ </a:t>
            </a:r>
          </a:p>
          <a:p>
            <a:pPr rtl="1"/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6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>
                <a:solidFill>
                  <a:schemeClr val="accent6"/>
                </a:solidFill>
              </a:rPr>
              <a:t>وَلَامُ جَوَابِ الْقَسَمِ نَحْوُ</a:t>
            </a:r>
          </a:p>
          <a:p>
            <a:pPr algn="ctr" rtl="1"/>
            <a:r>
              <a:rPr lang="ur-PK" dirty="0">
                <a:solidFill>
                  <a:schemeClr val="accent6"/>
                </a:solidFill>
              </a:rPr>
              <a:t>وَلَقَدْ عَلِمْتُ لَتَأْتِيَنَّ مَنِيَّتِيْ	إِنَّ الْمَنَايَا لَا تَطِيْشُ سِهَامُهَا</a:t>
            </a:r>
          </a:p>
        </p:txBody>
      </p:sp>
    </p:spTree>
    <p:extLst>
      <p:ext uri="{BB962C8B-B14F-4D97-AF65-F5344CB8AC3E}">
        <p14:creationId xmlns:p14="http://schemas.microsoft.com/office/powerpoint/2010/main" val="16961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وَيَجُوْزُ التَّعْلِيْقُ فِي غَيْرِ أَفْعَالِ الْقَلْبِ إِنْ جَرَی مَجْرَاهَا نَحْوُ ﴿سَلْ بَنِي إِسْرَائِيلَ كَمْ آتَيْنَاهُمْ مِنْ آيَةٍ بَيِّنَةٍ﴾ </a:t>
            </a:r>
          </a:p>
        </p:txBody>
      </p:sp>
    </p:spTree>
    <p:extLst>
      <p:ext uri="{BB962C8B-B14F-4D97-AF65-F5344CB8AC3E}">
        <p14:creationId xmlns:p14="http://schemas.microsoft.com/office/powerpoint/2010/main" val="9634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وَمِنْهَا أَنَّها تُعَلَّقُ إِذا وَقَعَتْ </a:t>
            </a:r>
            <a:endParaRPr lang="en-GB" dirty="0"/>
          </a:p>
          <a:p>
            <a:pPr rtl="1"/>
            <a:r>
              <a:rPr lang="ur-PK" dirty="0"/>
              <a:t>قَبْلَ الاسْتِفْهَامِ، نَحْوُ عَلِمْتُ أَزَيْدٌ عِنْدَكَ أمْ عَمْرٌو؟ </a:t>
            </a:r>
            <a:endParaRPr lang="en-GB" dirty="0"/>
          </a:p>
          <a:p>
            <a:pPr rtl="1"/>
            <a:r>
              <a:rPr lang="ur-PK" dirty="0"/>
              <a:t>وَقَبْلَ النَّفْيِ، نَحْوُ عَلِمْتُ ما زَيْدٌ فِي الدَّارِ، </a:t>
            </a:r>
            <a:endParaRPr lang="en-GB" dirty="0"/>
          </a:p>
          <a:p>
            <a:pPr rtl="1"/>
            <a:r>
              <a:rPr lang="ur-PK" dirty="0"/>
              <a:t>وَقَبْلَ لامِ الابْتِداءِ، نَحْوُ عَلِمْتُ لَزَيْدٌ مُنْطَلِقٌ.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74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وَمنْهَا أَنَّهَا يَجُوزُ أنْ يَكونَ فاعِلُها ومَفْعُولُها لِشَيْءٍ وَاحِدٍ </a:t>
            </a:r>
          </a:p>
          <a:p>
            <a:pPr rtl="1"/>
            <a:r>
              <a:rPr lang="ur-PK" dirty="0"/>
              <a:t>نَحْوُ: عَلِمْتُنِي مُنْطَلِقًا وظَنَنْتَكَ فاضِلًا.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فَقَدْ ظَلَمَ نَفْسَهُ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ar-SA" b="1" dirty="0">
                <a:solidFill>
                  <a:schemeClr val="accent6"/>
                </a:solidFill>
              </a:rPr>
              <a:t>مَا أُرَاني إلاَّ مَقْتُولا في أوَّل مَنْ يُقْتَلُ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8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وَاعْلَمْ أَنَّهُ قَدْ يَكُونُ ظَنَنْتُ بِمَعْنى اتَّهَمْتُ، وعَلِمْتُ بِمَعْنى عَرَفْتُ، وَرَأَيْتُ بِمَعْنى أَبْصَرْتُ، وَوَجَدْتُ بِمَعنى أَصَبْتُ الضَّالَةَ، فَتَنْصِبُ مَفْعولًا واحِدًا فَقَطْ، فَلا تَكُونُ حِنَئِذٍ مَنْ أفْعالِ القُلُوبِ.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[الْفَصْلُ السَّابِعُ: أَفْعالُ القُلُوبِ]</a:t>
            </a:r>
            <a:endParaRPr lang="en-GB" b="1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فَصْلٌ: أفْعالُ الْقُلُوْبِ عَلِمْتُ وَظَنَنْتُ، وَحَسِبْتُ، وَخِلْتُ، وَرَأَيْتُ، وَوَجَدْتُ، وَزَعَمْتُ</a:t>
            </a:r>
            <a:endParaRPr lang="en-GB" dirty="0"/>
          </a:p>
          <a:p>
            <a:pPr rtl="1"/>
            <a:r>
              <a:rPr lang="ur-PK" dirty="0"/>
              <a:t>.....</a:t>
            </a:r>
            <a:endParaRPr lang="en-GB" dirty="0"/>
          </a:p>
          <a:p>
            <a:pPr rtl="1"/>
            <a:r>
              <a:rPr lang="ur-PK" dirty="0"/>
              <a:t>وَاعْلَمْ أَنَّهُ قَدْ يَكُونُ ظَنَنْتُ بِمَعْنى اتَّهَمْتُ، وعَلِمْتُ بِمَعْنى عَرَفْتُ، وَرَأَيْتُ بِمَعْنى أَبْصَرْتُ، وَوَجَدْتُ بِمَعنى أَصَبْتُ الضَّالَةَ، فَتَنْصِبُ مَفْعولًا واحِدًا فَقَطْ، فَلا تَكُونُ حِنَئِذٍ مَنْ أفْعالِ القُلُوبِ.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وَهِيَ أَفْعَالٌ تَدْخُلُ عَلى المُبْتَدَأِ والخَبَرِ فَتَنْصِبُهُما عَلى المَفْعُولِيَّةِ،</a:t>
            </a:r>
          </a:p>
          <a:p>
            <a:pPr rtl="1"/>
            <a:r>
              <a:rPr lang="ur-PK" dirty="0"/>
              <a:t>نَحْوُ عَلِمْتُ زَيْدًا عالِمًا.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8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وَاعْلَمْ أَنَّ لِهذِه الأفْعالِ خَواصَّ:</a:t>
            </a:r>
            <a:endParaRPr lang="en-GB" dirty="0"/>
          </a:p>
          <a:p>
            <a:pPr rtl="1"/>
            <a:r>
              <a:rPr lang="ur-PK" dirty="0"/>
              <a:t>مِنْهَا أَن لا تُقْتَصَرَ عَلى أحَدِ مَفْعُولَيْها بِخِلافِ بَابِ أَعطَيْتُ، </a:t>
            </a:r>
          </a:p>
          <a:p>
            <a:pPr rtl="1"/>
            <a:r>
              <a:rPr lang="ur-PK" dirty="0"/>
              <a:t>فَلا تَقُولُ عَلِمْتُ عَمْرًا.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3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وَمِنْهَا جَوَازُ الْإِلغَاءِ </a:t>
            </a:r>
          </a:p>
          <a:p>
            <a:pPr rtl="1"/>
            <a:r>
              <a:rPr lang="ur-PK" dirty="0"/>
              <a:t>	إذا تَوَسَّطَتْ </a:t>
            </a:r>
          </a:p>
          <a:p>
            <a:pPr rtl="1"/>
            <a:r>
              <a:rPr lang="ur-PK" dirty="0"/>
              <a:t>		نَحْوُ زَيْدٌ ظَنَنْتُ قَائِمٌ </a:t>
            </a:r>
          </a:p>
          <a:p>
            <a:pPr rtl="1"/>
            <a:r>
              <a:rPr lang="ur-PK" dirty="0"/>
              <a:t>	أو تَأَخَّرَتْ نَحْوُ زَيْدٌ قَائِمٌ ظَنَنْتُ.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59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وَمِنْهَا أَنَّها تُعَلَّقُ 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62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وَيَجُوْزُ فِيْهَا التَّعْلِيْقُ – وَهُوَ إِبِطَالُ عَمَلِهَا لَفْظًا لَا مَحَلَّا - لِاعْتِرَاضِ مَا لَهُ صَدْرُ الْكَلَامِ بَيْنَهَا وَبَيْنَ مَعْمُوْلَيْهَا وَهُوَ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>
                <a:solidFill>
                  <a:schemeClr val="accent6"/>
                </a:solidFill>
              </a:rPr>
              <a:t>لَامُ الابْتِدَاءِ، نحو ﴿وَلَقَدْ عَلِمُوا لَمَنِ اشْتَرَاهُ مَا لَهُ فِي الْآخِرَةِ مِنْ خَلاقٍ﴾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فَجُمْلَةُ: مَنِ اشْتَرَاهُ -يُقَالَ لَهُ الْمُعَلَّقُ عَنْهَا الْعَمَلُ – فِيْ مَحَلِّ الْنَّصْبِ سَدَّتْ مَسَدَّ 	مَفْعُوْلَيْ عَلِمُوْا، وَكَذَا فِي الْبَوَاقِيْ.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وَالْمُزَحْلَقَةُ لَهُ حُكْمُ لَامِ الِابْتِدَاءِ نَحْوُ ﴿قَدْ نَعْلَمُ إِنَّهُ لَيَحْزُنُكَ الَّذِي يَقُولُونَ﴾ </a:t>
            </a:r>
          </a:p>
        </p:txBody>
      </p:sp>
    </p:spTree>
    <p:extLst>
      <p:ext uri="{BB962C8B-B14F-4D97-AF65-F5344CB8AC3E}">
        <p14:creationId xmlns:p14="http://schemas.microsoft.com/office/powerpoint/2010/main" val="6285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السَّابِعُ: أَفْعالُ القُلُوبِ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>
                <a:solidFill>
                  <a:schemeClr val="accent6"/>
                </a:solidFill>
              </a:rPr>
              <a:t>وَالاسْتِفْهَامُ سَوَاءً كَانَ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 بِالحَرْفِ نَحْوُ ﴿وَإِنْ أَدْرِي أَقَرِيبٌ أَمْ بَعِيدٌ مَا تُوعَدُونَ﴾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أَوْ بِالاسْمِ نَحْوُ ﴿وَسَيَعْلَمُ الَّذِينَ ظَلَمُوا أَيَّ مُنْقَلَبٍ يَنْقَلِبُونَ﴾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فَجُمْلَةُ أَيَّ مُنْقَلَبٍ يَنْقَلِبُونَ سَادَّةٌ مَسَدَّ الْمَفْعُوْلَيْنِ،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وَأَيَّ لَيْسَ مَعْمُوْلًا لِظَلَمُوْا لِأَنَّ الاسْتِفْهَامَ لَهُ صَدْرُ الْكَلَامَ وَلَا يَعْمَلُ فِيْهِ مَا قَبْلَهُ.</a:t>
            </a:r>
          </a:p>
        </p:txBody>
      </p:sp>
    </p:spTree>
    <p:extLst>
      <p:ext uri="{BB962C8B-B14F-4D97-AF65-F5344CB8AC3E}">
        <p14:creationId xmlns:p14="http://schemas.microsoft.com/office/powerpoint/2010/main" val="21489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16683</TotalTime>
  <Words>585</Words>
  <Application>Microsoft Office PowerPoint</Application>
  <PresentationFormat>On-screen Show (16:9)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1881</cp:revision>
  <cp:lastPrinted>2018-11-30T18:58:39Z</cp:lastPrinted>
  <dcterms:created xsi:type="dcterms:W3CDTF">2017-07-04T20:08:42Z</dcterms:created>
  <dcterms:modified xsi:type="dcterms:W3CDTF">2020-09-21T09:41:46Z</dcterms:modified>
</cp:coreProperties>
</file>