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57" r:id="rId2"/>
    <p:sldId id="566" r:id="rId3"/>
    <p:sldId id="584" r:id="rId4"/>
    <p:sldId id="585" r:id="rId5"/>
    <p:sldId id="589" r:id="rId6"/>
    <p:sldId id="590" r:id="rId7"/>
    <p:sldId id="588" r:id="rId8"/>
    <p:sldId id="587" r:id="rId9"/>
    <p:sldId id="591" r:id="rId10"/>
    <p:sldId id="586" r:id="rId11"/>
    <p:sldId id="522" r:id="rId12"/>
    <p:sldId id="507" r:id="rId13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66"/>
            <p14:sldId id="584"/>
            <p14:sldId id="585"/>
            <p14:sldId id="589"/>
            <p14:sldId id="590"/>
            <p14:sldId id="588"/>
            <p14:sldId id="587"/>
            <p14:sldId id="591"/>
            <p14:sldId id="586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00000"/>
              </a:lnSpc>
            </a:pPr>
            <a:r>
              <a:rPr lang="ur-PK" sz="24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الحَادِيْ عَشَرَ: أَفْعَالُ المَدْحِ والذَّمِّ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5200" b="1" dirty="0">
                <a:latin typeface="adwa-assalaf" panose="02000000000000000000" pitchFamily="2" charset="-78"/>
                <a:cs typeface="+mj-cs"/>
              </a:rPr>
              <a:t>٧٢</a:t>
            </a:r>
            <a:endParaRPr lang="en-GB" sz="5200" b="1" dirty="0">
              <a:latin typeface="adwa-assalaf" panose="02000000000000000000" pitchFamily="2" charset="-78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283968" y="-1"/>
            <a:ext cx="32403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الحَادِيْ عَشَرَ: أَفْعَالُ المَدْحِ والذَّمِّ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أَمَّا الذَمُّ فَلَهُ فِعْلَانِ أيْضًا</a:t>
            </a:r>
            <a:endParaRPr lang="en-GB" dirty="0"/>
          </a:p>
          <a:p>
            <a:pPr rtl="1"/>
            <a:r>
              <a:rPr lang="ur-PK" dirty="0"/>
              <a:t>بِئْسَ، نَحْوُ بِئْسَ الرَّجُلُ زَيْدٌ وبِئْسَ غُلامُ الرَّجُلِ زَيْدٌ، وبِئْسَ رَجُلًا زَيْدٌ.</a:t>
            </a:r>
            <a:endParaRPr lang="en-GB" dirty="0"/>
          </a:p>
          <a:p>
            <a:pPr rtl="1"/>
            <a:r>
              <a:rPr lang="ur-PK" dirty="0"/>
              <a:t>وَسَاءَ نَحْوُ سَاءَ الرَّجُلُ زَيْدٌ، وسَاءَ غُلامُ الرَّجُلِ زَيْدٌ وسَاءَ رَجُلًا زَيْدٌ </a:t>
            </a:r>
            <a:endParaRPr lang="en-GB" dirty="0"/>
          </a:p>
          <a:p>
            <a:pPr rtl="1"/>
            <a:r>
              <a:rPr lang="ur-PK" dirty="0"/>
              <a:t>وَسَاءَ مِثْل بِئْسَ فِيْ سَائِرِ الْأَحْكَامِ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98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/>
              <a:t>الْفَصْلُ الْأَوَّلُ فِيْ أَصْنَافِ إعْرَابِ الْفِعْلِ</a:t>
            </a:r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كلمة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E3020-839F-4070-A9A8-31BB5191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447800"/>
            <a:ext cx="73628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283968" y="-1"/>
            <a:ext cx="32403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الحَادِيْ عَشَرَ: أَفْعَالُ المَدْحِ والذَّمِّ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فَصْلٌ: فِعْلُ المَدْحِ والذَّمِ ما وُضِعَ لإنْشَاءِ مَدْحٍ أَوْ ذَمٍّ.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3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283968" y="-1"/>
            <a:ext cx="32403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الحَادِيْ عَشَرَ: أَفْعَالُ المَدْحِ والذَّمِّ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أَمَّا الْمَدْحُ فَلَهُ فِعْلانِ: </a:t>
            </a:r>
            <a:endParaRPr lang="en-GB" dirty="0"/>
          </a:p>
          <a:p>
            <a:pPr rtl="1"/>
            <a:r>
              <a:rPr lang="ur-PK" dirty="0"/>
              <a:t>نِعْمَ 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77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283968" y="-1"/>
            <a:ext cx="32403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الحَادِيْ عَشَرَ: أَفْعَالُ المَدْحِ والذَّمِّ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ar-SA" dirty="0">
                <a:solidFill>
                  <a:schemeClr val="accent6"/>
                </a:solidFill>
              </a:rPr>
              <a:t>نِعْمَ - وَهِيَ أَفْصَحُ اللُّغَاتِ -  مَنْقُوْلٌ مِنْ نَعِمَ فُلَانٌ إِذَا أَصَابَ نِعْمَةً،</a:t>
            </a:r>
            <a:endParaRPr lang="ur-PK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وَمِنْهَا نِعِمَ وَالْغَالِبُ فِيهِ أَن يَجِيْءَ بَعْدَهُ  مَا مُدْغَمًا بِمَعْنَی شَيْءٍ نَحْوُ ﴿فَنِعِمَّا هِيْ﴾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9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283968" y="-1"/>
            <a:ext cx="32403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الحَادِيْ عَشَرَ: أَفْعَالُ المَدْحِ والذَّمِّ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55000" lnSpcReduction="20000"/>
          </a:bodyPr>
          <a:lstStyle/>
          <a:p>
            <a:pPr rtl="1"/>
            <a:r>
              <a:rPr lang="ur-PK" dirty="0"/>
              <a:t>أَمَّا الْمَدْحُ فَلَهُ فِعْلانِ: </a:t>
            </a:r>
            <a:endParaRPr lang="en-GB" dirty="0"/>
          </a:p>
          <a:p>
            <a:pPr rtl="1"/>
            <a:r>
              <a:rPr lang="ur-PK" dirty="0"/>
              <a:t>نِعْمَ وَفَاعِلُهُ</a:t>
            </a:r>
          </a:p>
          <a:p>
            <a:pPr rtl="1"/>
            <a:r>
              <a:rPr lang="ur-PK" dirty="0"/>
              <a:t>	اسْمٌ مُعَرَّفٌ بِاللَّامِ نَحْوُ نِعْمَ الرَّجُلُ زَيْدٌ، </a:t>
            </a:r>
            <a:endParaRPr lang="en-GB" dirty="0"/>
          </a:p>
          <a:p>
            <a:pPr rtl="1"/>
            <a:r>
              <a:rPr lang="ur-PK" dirty="0"/>
              <a:t>	أَوْ مُضافٌ إِلَى المَعَرَّفِ بِالَّلامِ، نَحْوُ نِعْمَ غُلامُ الرَّجُلِ زَيْدٌ ، </a:t>
            </a:r>
            <a:endParaRPr lang="en-GB" dirty="0"/>
          </a:p>
          <a:p>
            <a:pPr rtl="1"/>
            <a:r>
              <a:rPr lang="ur-PK" dirty="0"/>
              <a:t>	وقَدْ يَكُونُ فَاعِلُهُ مُضْمَرًا، وَيَجِبُ تَمْيِيزُهُ </a:t>
            </a:r>
            <a:endParaRPr lang="en-GB" dirty="0"/>
          </a:p>
          <a:p>
            <a:pPr rtl="1"/>
            <a:r>
              <a:rPr lang="ur-PK" dirty="0"/>
              <a:t>		بِنَكِرَةٍ مَنْصُوبَةٍ، نَحْوُ نِعْمَ رَجُلًا زَيْدٌ، </a:t>
            </a:r>
            <a:endParaRPr lang="en-GB" dirty="0"/>
          </a:p>
          <a:p>
            <a:pPr rtl="1"/>
            <a:r>
              <a:rPr lang="ur-PK" dirty="0"/>
              <a:t>		أوْ بِمَا نَحْوُ قَوْلِهِ تَعالى: ﴿فَنِعِمَّا هِيَ﴾ أيْ: نِعْمَ شَيْئًا هِيَ، </a:t>
            </a:r>
          </a:p>
          <a:p>
            <a:pPr rtl="1"/>
            <a:r>
              <a:rPr lang="ur-PK" dirty="0"/>
              <a:t>وَزَيْدٌ يُسَمَّى: المَخْصوصَ بِالمَدْحِ.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F5F71-8024-42B7-8D39-15CF740B52EE}"/>
              </a:ext>
            </a:extLst>
          </p:cNvPr>
          <p:cNvSpPr txBox="1"/>
          <p:nvPr/>
        </p:nvSpPr>
        <p:spPr>
          <a:xfrm>
            <a:off x="2699792" y="3795886"/>
            <a:ext cx="1274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dwa-assalaf" panose="02000000000000000000" pitchFamily="2" charset="-78"/>
              </a:rPr>
              <a:t>مَا بِمَعْنَی شَيْءٍ 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6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283968" y="-1"/>
            <a:ext cx="32403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الحَادِيْ عَشَرَ: أَفْعَالُ المَدْحِ والذَّمِّ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ar-SA" dirty="0">
                <a:solidFill>
                  <a:schemeClr val="accent6"/>
                </a:solidFill>
              </a:rPr>
              <a:t>وَإِنْ كَانَ الْفَاعِلُ مُؤَنَّثًا جَازَ تَأْنِيْثُ الْفِعْلِ وَتَذْكِيْرُهُ نَحْوُ نِعْمَ أَوْ نِعْمَتِ الْمَرْأَةُ فَاطِمَةُ، </a:t>
            </a:r>
            <a:endParaRPr lang="ur-PK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وَكَذَا إِذَا كَانَ الْمَخْصُوْصُ مُؤَنَّثًا وَإِنْ كَانَ الْفَاعِلُ مُذَكَّرًا نَحْوُ </a:t>
            </a:r>
            <a:endParaRPr lang="en-GB" dirty="0">
              <a:solidFill>
                <a:schemeClr val="accent6"/>
              </a:solidFill>
            </a:endParaRPr>
          </a:p>
          <a:p>
            <a:pPr algn="ctr" rtl="1"/>
            <a:r>
              <a:rPr lang="ar-SA" dirty="0">
                <a:solidFill>
                  <a:schemeClr val="accent6"/>
                </a:solidFill>
              </a:rPr>
              <a:t>نِعْمَتْ جَزَاءُ الْمُتَّقِيْنَ الجَنَّهْ</a:t>
            </a:r>
            <a:r>
              <a:rPr lang="ur-PK" dirty="0">
                <a:solidFill>
                  <a:schemeClr val="accent6"/>
                </a:solidFill>
              </a:rPr>
              <a:t>	</a:t>
            </a:r>
            <a:r>
              <a:rPr lang="ar-SA" dirty="0">
                <a:solidFill>
                  <a:schemeClr val="accent6"/>
                </a:solidFill>
              </a:rPr>
              <a:t>	دَارُ الْأَمَانِ والْمُنَی وَالْمِنَّهْ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ar-SA" dirty="0">
                <a:solidFill>
                  <a:schemeClr val="accent6"/>
                </a:solidFill>
              </a:rPr>
              <a:t>وقَدْ  يُحْذَفُ الْمَخْصُوْصُ – وَهُوَ الْغَالِبُ فِي التَّنْزِيْلِ - نَحْوُ ﴿وَلَنِعْمَ دَارُ الْمُتَّقِينَ﴾ تَقْدِيْرُهُ هُنَا الْجَنَّةُ بِقَرِيْنَةِ السِّيَاقِ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53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283968" y="-1"/>
            <a:ext cx="32403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الحَادِيْ عَشَرَ: أَفْعَالُ المَدْحِ والذَّمِّ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/>
              <a:t>وَحَبَّذَا، نَحْوُ حَبَّذَا زَيْدٌ، </a:t>
            </a:r>
            <a:endParaRPr lang="en-GB" dirty="0"/>
          </a:p>
          <a:p>
            <a:pPr rtl="1"/>
            <a:r>
              <a:rPr lang="ur-PK" dirty="0"/>
              <a:t>حَبَّ فِعْلُ المَدْحِ وفَاعِلُهُ ذَا والْمَخْصُوْصُ بِالْمَدْحِ زَيْدٌ</a:t>
            </a:r>
            <a:endParaRPr lang="en-GB" dirty="0"/>
          </a:p>
          <a:p>
            <a:pPr rtl="1"/>
            <a:r>
              <a:rPr lang="ur-PK" dirty="0"/>
              <a:t>ويَجُوزُ أَنْ يَقَعَ قَبْلَ مَخْصُوصٍ أوْ بَعْدَهُ</a:t>
            </a:r>
            <a:endParaRPr lang="en-GB" dirty="0"/>
          </a:p>
          <a:p>
            <a:pPr rtl="1"/>
            <a:r>
              <a:rPr lang="ur-PK" dirty="0"/>
              <a:t>	 تَمْيِيزٌ، نَحْوُ حَبَّذَا رَجُلًا زَيْدٌ، وحَبَّذَا زَيْدٌ رَجُلًا، </a:t>
            </a:r>
            <a:endParaRPr lang="en-GB" dirty="0"/>
          </a:p>
          <a:p>
            <a:pPr rtl="1"/>
            <a:r>
              <a:rPr lang="ur-PK" dirty="0"/>
              <a:t>	أَوْ حَالٌ، نَحْوُ حَبَّذَا رَاكِبًا زَيْدٌ، وَحَبَّذَا زَيْدٌ راكِبًا.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6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0">
            <a:extLst>
              <a:ext uri="{FF2B5EF4-FFF2-40B4-BE49-F238E27FC236}">
                <a16:creationId xmlns:a16="http://schemas.microsoft.com/office/drawing/2014/main" id="{37720D4F-346E-4981-A183-CB28CCBD520A}"/>
              </a:ext>
            </a:extLst>
          </p:cNvPr>
          <p:cNvSpPr/>
          <p:nvPr/>
        </p:nvSpPr>
        <p:spPr>
          <a:xfrm flipH="1">
            <a:off x="4283968" y="-1"/>
            <a:ext cx="32403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الحَادِيْ عَشَرَ: أَفْعَالُ المَدْحِ والذَّمِّ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الْقِسْمُ الثَّانِيْ فِي الْفِعْلِ</a:t>
            </a:r>
            <a:endParaRPr lang="en-GB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وَقَدْ تَدْخُلُهَا يَا نَحْوُ يَا حَبَّذَا مُحَمَّدٌ مِنْ جَارِ،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وتَلْتَزِمُ ذَا الْإِفْرَادَ وَالتَّذْكِيْرَ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فَتُقُوْلُ حَبَّذَا امْرَأَةً فَاطِمَةُ  وحَبَّذَا رِجِالًا الْأَنْصَارُ،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وَتَدْخُلُهَا لَا فَتَكُوْنُ لِلذَّمِّ نَحْوُ لَا حَبَّذَا صَدِيْقًا الْكَاذِبُ.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16886</TotalTime>
  <Words>454</Words>
  <Application>Microsoft Office PowerPoint</Application>
  <PresentationFormat>On-screen Show (16:9)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1902</cp:revision>
  <cp:lastPrinted>2018-11-30T18:58:39Z</cp:lastPrinted>
  <dcterms:created xsi:type="dcterms:W3CDTF">2017-07-04T20:08:42Z</dcterms:created>
  <dcterms:modified xsi:type="dcterms:W3CDTF">2020-09-29T09:40:01Z</dcterms:modified>
</cp:coreProperties>
</file>