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357" r:id="rId2"/>
    <p:sldId id="404" r:id="rId3"/>
    <p:sldId id="566" r:id="rId4"/>
    <p:sldId id="584" r:id="rId5"/>
    <p:sldId id="586" r:id="rId6"/>
    <p:sldId id="588" r:id="rId7"/>
    <p:sldId id="585" r:id="rId8"/>
    <p:sldId id="589" r:id="rId9"/>
    <p:sldId id="592" r:id="rId10"/>
    <p:sldId id="590" r:id="rId11"/>
    <p:sldId id="593" r:id="rId12"/>
    <p:sldId id="591" r:id="rId13"/>
    <p:sldId id="594" r:id="rId14"/>
    <p:sldId id="596" r:id="rId15"/>
    <p:sldId id="595" r:id="rId16"/>
    <p:sldId id="598" r:id="rId17"/>
    <p:sldId id="600" r:id="rId18"/>
    <p:sldId id="599" r:id="rId19"/>
    <p:sldId id="602" r:id="rId20"/>
    <p:sldId id="601" r:id="rId21"/>
    <p:sldId id="603" r:id="rId22"/>
    <p:sldId id="604" r:id="rId23"/>
    <p:sldId id="605" r:id="rId24"/>
    <p:sldId id="606" r:id="rId25"/>
    <p:sldId id="607" r:id="rId26"/>
    <p:sldId id="608" r:id="rId27"/>
    <p:sldId id="609" r:id="rId28"/>
    <p:sldId id="612" r:id="rId29"/>
    <p:sldId id="610" r:id="rId30"/>
    <p:sldId id="611" r:id="rId31"/>
    <p:sldId id="613" r:id="rId32"/>
    <p:sldId id="618" r:id="rId33"/>
    <p:sldId id="617" r:id="rId34"/>
    <p:sldId id="615" r:id="rId35"/>
    <p:sldId id="614" r:id="rId36"/>
    <p:sldId id="619" r:id="rId37"/>
    <p:sldId id="620" r:id="rId38"/>
    <p:sldId id="621" r:id="rId39"/>
    <p:sldId id="623" r:id="rId40"/>
    <p:sldId id="624" r:id="rId41"/>
    <p:sldId id="626" r:id="rId42"/>
    <p:sldId id="625" r:id="rId43"/>
    <p:sldId id="627" r:id="rId44"/>
    <p:sldId id="628" r:id="rId45"/>
    <p:sldId id="630" r:id="rId46"/>
    <p:sldId id="629" r:id="rId47"/>
    <p:sldId id="522" r:id="rId48"/>
    <p:sldId id="507" r:id="rId49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404"/>
            <p14:sldId id="566"/>
            <p14:sldId id="584"/>
            <p14:sldId id="586"/>
            <p14:sldId id="588"/>
            <p14:sldId id="585"/>
            <p14:sldId id="589"/>
            <p14:sldId id="592"/>
            <p14:sldId id="590"/>
            <p14:sldId id="593"/>
            <p14:sldId id="591"/>
            <p14:sldId id="594"/>
            <p14:sldId id="596"/>
            <p14:sldId id="595"/>
            <p14:sldId id="598"/>
            <p14:sldId id="600"/>
            <p14:sldId id="599"/>
            <p14:sldId id="602"/>
            <p14:sldId id="601"/>
            <p14:sldId id="603"/>
            <p14:sldId id="604"/>
            <p14:sldId id="605"/>
            <p14:sldId id="606"/>
            <p14:sldId id="607"/>
            <p14:sldId id="608"/>
            <p14:sldId id="609"/>
            <p14:sldId id="612"/>
            <p14:sldId id="610"/>
            <p14:sldId id="611"/>
            <p14:sldId id="613"/>
            <p14:sldId id="618"/>
            <p14:sldId id="617"/>
            <p14:sldId id="615"/>
            <p14:sldId id="614"/>
            <p14:sldId id="619"/>
            <p14:sldId id="620"/>
            <p14:sldId id="621"/>
            <p14:sldId id="623"/>
            <p14:sldId id="624"/>
            <p14:sldId id="626"/>
            <p14:sldId id="625"/>
            <p14:sldId id="627"/>
            <p14:sldId id="628"/>
            <p14:sldId id="630"/>
            <p14:sldId id="629"/>
            <p14:sldId id="522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14" autoAdjust="0"/>
  </p:normalViewPr>
  <p:slideViewPr>
    <p:cSldViewPr>
      <p:cViewPr varScale="1">
        <p:scale>
          <a:sx n="131" d="100"/>
          <a:sy n="131" d="100"/>
        </p:scale>
        <p:origin x="144" y="4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F30FE-65A8-4CF6-87DC-022FA357329E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904C8B84-3159-46FC-BF53-C786126035F0}">
      <dgm:prSet phldrT="[Text]"/>
      <dgm:spPr/>
      <dgm:t>
        <a:bodyPr/>
        <a:lstStyle/>
        <a:p>
          <a:r>
            <a:rPr lang="ur-PK" dirty="0" err="1"/>
            <a:t>هداية</a:t>
          </a:r>
          <a:r>
            <a:rPr lang="ur-PK" dirty="0"/>
            <a:t> </a:t>
          </a:r>
          <a:r>
            <a:rPr lang="ur-PK" dirty="0" err="1"/>
            <a:t>النحو</a:t>
          </a:r>
          <a:endParaRPr lang="en-GB" dirty="0"/>
        </a:p>
      </dgm:t>
    </dgm:pt>
    <dgm:pt modelId="{7FC290A9-7B0F-44CC-970F-6937DAF828B6}" type="parTrans" cxnId="{70696E94-59F2-42D3-955A-91563B05BF2A}">
      <dgm:prSet/>
      <dgm:spPr/>
      <dgm:t>
        <a:bodyPr/>
        <a:lstStyle/>
        <a:p>
          <a:endParaRPr lang="en-GB"/>
        </a:p>
      </dgm:t>
    </dgm:pt>
    <dgm:pt modelId="{254A3B47-46CA-49F1-8BE8-DBD7DD48C6D4}" type="sibTrans" cxnId="{70696E94-59F2-42D3-955A-91563B05BF2A}">
      <dgm:prSet/>
      <dgm:spPr/>
      <dgm:t>
        <a:bodyPr/>
        <a:lstStyle/>
        <a:p>
          <a:endParaRPr lang="en-GB"/>
        </a:p>
      </dgm:t>
    </dgm:pt>
    <dgm:pt modelId="{DB2EE3AD-5635-4F31-8836-2D04EB279872}">
      <dgm:prSet phldrT="[Text]"/>
      <dgm:spPr/>
      <dgm:t>
        <a:bodyPr/>
        <a:lstStyle/>
        <a:p>
          <a:r>
            <a:rPr lang="ur-PK" dirty="0" err="1"/>
            <a:t>مقدمة</a:t>
          </a:r>
          <a:endParaRPr lang="en-GB" dirty="0"/>
        </a:p>
      </dgm:t>
    </dgm:pt>
    <dgm:pt modelId="{CFC2562B-8324-4B36-B65B-732DB96B2C35}" type="parTrans" cxnId="{47BD3F42-5F12-46EC-A89E-6BD7291A7368}">
      <dgm:prSet/>
      <dgm:spPr/>
      <dgm:t>
        <a:bodyPr/>
        <a:lstStyle/>
        <a:p>
          <a:endParaRPr lang="en-GB"/>
        </a:p>
      </dgm:t>
    </dgm:pt>
    <dgm:pt modelId="{6697713D-D579-4E54-9473-84D80D8A5AE0}" type="sibTrans" cxnId="{47BD3F42-5F12-46EC-A89E-6BD7291A7368}">
      <dgm:prSet/>
      <dgm:spPr/>
      <dgm:t>
        <a:bodyPr/>
        <a:lstStyle/>
        <a:p>
          <a:endParaRPr lang="en-GB"/>
        </a:p>
      </dgm:t>
    </dgm:pt>
    <dgm:pt modelId="{E38083CF-4E99-4AA4-A2C2-A283EF06DB22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الأول</a:t>
          </a:r>
          <a:r>
            <a:rPr lang="ur-PK" dirty="0"/>
            <a:t> : </a:t>
          </a:r>
          <a:r>
            <a:rPr lang="ur-PK" dirty="0" err="1"/>
            <a:t>الاسم</a:t>
          </a:r>
          <a:endParaRPr lang="en-GB" dirty="0"/>
        </a:p>
      </dgm:t>
    </dgm:pt>
    <dgm:pt modelId="{BAA71E2E-3C05-4063-977D-A8547CB0D48F}" type="parTrans" cxnId="{BE9884B0-5169-4B62-8338-2DFB1A3A355E}">
      <dgm:prSet/>
      <dgm:spPr/>
      <dgm:t>
        <a:bodyPr/>
        <a:lstStyle/>
        <a:p>
          <a:endParaRPr lang="en-GB"/>
        </a:p>
      </dgm:t>
    </dgm:pt>
    <dgm:pt modelId="{D2069BDE-7499-4431-806F-FC905BC6A531}" type="sibTrans" cxnId="{BE9884B0-5169-4B62-8338-2DFB1A3A355E}">
      <dgm:prSet/>
      <dgm:spPr/>
      <dgm:t>
        <a:bodyPr/>
        <a:lstStyle/>
        <a:p>
          <a:endParaRPr lang="en-GB"/>
        </a:p>
      </dgm:t>
    </dgm:pt>
    <dgm:pt modelId="{9E484B7A-15F3-4397-947D-1B426A839082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الثاني</a:t>
          </a:r>
          <a:r>
            <a:rPr lang="ur-PK" dirty="0"/>
            <a:t>: </a:t>
          </a:r>
          <a:r>
            <a:rPr lang="ur-PK" dirty="0" err="1"/>
            <a:t>الفعل</a:t>
          </a:r>
          <a:endParaRPr lang="en-GB" dirty="0"/>
        </a:p>
      </dgm:t>
    </dgm:pt>
    <dgm:pt modelId="{CF1CC83E-9E20-4B32-9718-360162C42495}" type="parTrans" cxnId="{678AD971-14D6-4121-AACC-54255F0DE652}">
      <dgm:prSet/>
      <dgm:spPr/>
      <dgm:t>
        <a:bodyPr/>
        <a:lstStyle/>
        <a:p>
          <a:endParaRPr lang="en-GB"/>
        </a:p>
      </dgm:t>
    </dgm:pt>
    <dgm:pt modelId="{66A153F1-93E4-4BF1-9E09-735E50FBA6B8}" type="sibTrans" cxnId="{678AD971-14D6-4121-AACC-54255F0DE652}">
      <dgm:prSet/>
      <dgm:spPr/>
      <dgm:t>
        <a:bodyPr/>
        <a:lstStyle/>
        <a:p>
          <a:endParaRPr lang="en-GB"/>
        </a:p>
      </dgm:t>
    </dgm:pt>
    <dgm:pt modelId="{2E07C236-6BCB-4CDE-8E87-226FAF52C550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الثالث</a:t>
          </a:r>
          <a:r>
            <a:rPr lang="ur-PK" dirty="0"/>
            <a:t>: </a:t>
          </a:r>
          <a:r>
            <a:rPr lang="ur-PK" dirty="0" err="1"/>
            <a:t>الحرف</a:t>
          </a:r>
          <a:endParaRPr lang="en-GB" dirty="0"/>
        </a:p>
      </dgm:t>
    </dgm:pt>
    <dgm:pt modelId="{24FC49B0-FB13-4336-9470-788F51A39B5F}" type="parTrans" cxnId="{DC68485D-99FA-4F0B-A3AB-E02FF7E4DEF7}">
      <dgm:prSet/>
      <dgm:spPr/>
      <dgm:t>
        <a:bodyPr/>
        <a:lstStyle/>
        <a:p>
          <a:endParaRPr lang="en-GB"/>
        </a:p>
      </dgm:t>
    </dgm:pt>
    <dgm:pt modelId="{9D0C96C2-A567-4175-9A01-85C2A86B46B4}" type="sibTrans" cxnId="{DC68485D-99FA-4F0B-A3AB-E02FF7E4DEF7}">
      <dgm:prSet/>
      <dgm:spPr/>
      <dgm:t>
        <a:bodyPr/>
        <a:lstStyle/>
        <a:p>
          <a:endParaRPr lang="en-GB"/>
        </a:p>
      </dgm:t>
    </dgm:pt>
    <dgm:pt modelId="{0EAAF7BA-AA29-46A4-A9E2-9858F0D51B29}" type="pres">
      <dgm:prSet presAssocID="{488F30FE-65A8-4CF6-87DC-022FA357329E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2507E82A-16F0-4256-9480-B8BD246DFBA3}" type="pres">
      <dgm:prSet presAssocID="{904C8B84-3159-46FC-BF53-C786126035F0}" presName="vertOne" presStyleCnt="0"/>
      <dgm:spPr/>
    </dgm:pt>
    <dgm:pt modelId="{1354ACED-49AC-4B67-B176-44537D863E08}" type="pres">
      <dgm:prSet presAssocID="{904C8B84-3159-46FC-BF53-C786126035F0}" presName="txOne" presStyleLbl="node0" presStyleIdx="0" presStyleCnt="1">
        <dgm:presLayoutVars>
          <dgm:chPref val="3"/>
        </dgm:presLayoutVars>
      </dgm:prSet>
      <dgm:spPr/>
    </dgm:pt>
    <dgm:pt modelId="{D71130A8-1DB5-48C5-957C-2AB8915ED88E}" type="pres">
      <dgm:prSet presAssocID="{904C8B84-3159-46FC-BF53-C786126035F0}" presName="parTransOne" presStyleCnt="0"/>
      <dgm:spPr/>
    </dgm:pt>
    <dgm:pt modelId="{A09EAC04-9616-453A-BFF1-5B3EAA1A57B6}" type="pres">
      <dgm:prSet presAssocID="{904C8B84-3159-46FC-BF53-C786126035F0}" presName="horzOne" presStyleCnt="0"/>
      <dgm:spPr/>
    </dgm:pt>
    <dgm:pt modelId="{DD75BED0-5963-41A9-A2E6-A7CCC2259E97}" type="pres">
      <dgm:prSet presAssocID="{DB2EE3AD-5635-4F31-8836-2D04EB279872}" presName="vertTwo" presStyleCnt="0"/>
      <dgm:spPr/>
    </dgm:pt>
    <dgm:pt modelId="{E2D2F36E-2862-42C3-AE6A-1B65EBC1C9F6}" type="pres">
      <dgm:prSet presAssocID="{DB2EE3AD-5635-4F31-8836-2D04EB279872}" presName="txTwo" presStyleLbl="node2" presStyleIdx="0" presStyleCnt="4">
        <dgm:presLayoutVars>
          <dgm:chPref val="3"/>
        </dgm:presLayoutVars>
      </dgm:prSet>
      <dgm:spPr/>
    </dgm:pt>
    <dgm:pt modelId="{F2F7E187-ACAB-4F94-BA5B-4500842231EA}" type="pres">
      <dgm:prSet presAssocID="{DB2EE3AD-5635-4F31-8836-2D04EB279872}" presName="horzTwo" presStyleCnt="0"/>
      <dgm:spPr/>
    </dgm:pt>
    <dgm:pt modelId="{E54A2ABE-B736-4050-956D-0137938C641E}" type="pres">
      <dgm:prSet presAssocID="{6697713D-D579-4E54-9473-84D80D8A5AE0}" presName="sibSpaceTwo" presStyleCnt="0"/>
      <dgm:spPr/>
    </dgm:pt>
    <dgm:pt modelId="{B1DC66C3-D0D9-43B2-8F66-6DB5F96D5925}" type="pres">
      <dgm:prSet presAssocID="{E38083CF-4E99-4AA4-A2C2-A283EF06DB22}" presName="vertTwo" presStyleCnt="0"/>
      <dgm:spPr/>
    </dgm:pt>
    <dgm:pt modelId="{1D8B3386-1CC0-4010-9EAA-35B1511202B8}" type="pres">
      <dgm:prSet presAssocID="{E38083CF-4E99-4AA4-A2C2-A283EF06DB22}" presName="txTwo" presStyleLbl="node2" presStyleIdx="1" presStyleCnt="4">
        <dgm:presLayoutVars>
          <dgm:chPref val="3"/>
        </dgm:presLayoutVars>
      </dgm:prSet>
      <dgm:spPr/>
    </dgm:pt>
    <dgm:pt modelId="{9C07CC18-4FD1-403C-A9D3-BDA63C323C3B}" type="pres">
      <dgm:prSet presAssocID="{E38083CF-4E99-4AA4-A2C2-A283EF06DB22}" presName="horzTwo" presStyleCnt="0"/>
      <dgm:spPr/>
    </dgm:pt>
    <dgm:pt modelId="{55C9F215-EC7E-46EC-ABDA-4EC88B6EFA1A}" type="pres">
      <dgm:prSet presAssocID="{D2069BDE-7499-4431-806F-FC905BC6A531}" presName="sibSpaceTwo" presStyleCnt="0"/>
      <dgm:spPr/>
    </dgm:pt>
    <dgm:pt modelId="{9868058F-2179-43CE-A373-78E38353E8F4}" type="pres">
      <dgm:prSet presAssocID="{9E484B7A-15F3-4397-947D-1B426A839082}" presName="vertTwo" presStyleCnt="0"/>
      <dgm:spPr/>
    </dgm:pt>
    <dgm:pt modelId="{41A61462-DF70-4D61-BD29-87F040FAB2B1}" type="pres">
      <dgm:prSet presAssocID="{9E484B7A-15F3-4397-947D-1B426A839082}" presName="txTwo" presStyleLbl="node2" presStyleIdx="2" presStyleCnt="4">
        <dgm:presLayoutVars>
          <dgm:chPref val="3"/>
        </dgm:presLayoutVars>
      </dgm:prSet>
      <dgm:spPr/>
    </dgm:pt>
    <dgm:pt modelId="{14A9DEDA-9BF9-47C7-B16E-A2FB7E09A876}" type="pres">
      <dgm:prSet presAssocID="{9E484B7A-15F3-4397-947D-1B426A839082}" presName="horzTwo" presStyleCnt="0"/>
      <dgm:spPr/>
    </dgm:pt>
    <dgm:pt modelId="{6A9C8CED-A601-4D95-B4E0-857ACEA13AA6}" type="pres">
      <dgm:prSet presAssocID="{66A153F1-93E4-4BF1-9E09-735E50FBA6B8}" presName="sibSpaceTwo" presStyleCnt="0"/>
      <dgm:spPr/>
    </dgm:pt>
    <dgm:pt modelId="{DF26B1F0-BCC3-446C-BC04-E61694CDC7B8}" type="pres">
      <dgm:prSet presAssocID="{2E07C236-6BCB-4CDE-8E87-226FAF52C550}" presName="vertTwo" presStyleCnt="0"/>
      <dgm:spPr/>
    </dgm:pt>
    <dgm:pt modelId="{68B9E2A3-04D7-4B42-8107-4CF33943BA82}" type="pres">
      <dgm:prSet presAssocID="{2E07C236-6BCB-4CDE-8E87-226FAF52C550}" presName="txTwo" presStyleLbl="node2" presStyleIdx="3" presStyleCnt="4">
        <dgm:presLayoutVars>
          <dgm:chPref val="3"/>
        </dgm:presLayoutVars>
      </dgm:prSet>
      <dgm:spPr/>
    </dgm:pt>
    <dgm:pt modelId="{2C66F383-12FE-4274-9D9B-9D8D5CE6C88C}" type="pres">
      <dgm:prSet presAssocID="{2E07C236-6BCB-4CDE-8E87-226FAF52C550}" presName="horzTwo" presStyleCnt="0"/>
      <dgm:spPr/>
    </dgm:pt>
  </dgm:ptLst>
  <dgm:cxnLst>
    <dgm:cxn modelId="{3D9F862D-8756-4A83-A852-F53E77E5B383}" type="presOf" srcId="{2E07C236-6BCB-4CDE-8E87-226FAF52C550}" destId="{68B9E2A3-04D7-4B42-8107-4CF33943BA82}" srcOrd="0" destOrd="0" presId="urn:microsoft.com/office/officeart/2005/8/layout/hierarchy4"/>
    <dgm:cxn modelId="{D4097632-7F6A-4187-ACA3-F436DBA732DB}" type="presOf" srcId="{488F30FE-65A8-4CF6-87DC-022FA357329E}" destId="{0EAAF7BA-AA29-46A4-A9E2-9858F0D51B29}" srcOrd="0" destOrd="0" presId="urn:microsoft.com/office/officeart/2005/8/layout/hierarchy4"/>
    <dgm:cxn modelId="{DC68485D-99FA-4F0B-A3AB-E02FF7E4DEF7}" srcId="{904C8B84-3159-46FC-BF53-C786126035F0}" destId="{2E07C236-6BCB-4CDE-8E87-226FAF52C550}" srcOrd="3" destOrd="0" parTransId="{24FC49B0-FB13-4336-9470-788F51A39B5F}" sibTransId="{9D0C96C2-A567-4175-9A01-85C2A86B46B4}"/>
    <dgm:cxn modelId="{47BD3F42-5F12-46EC-A89E-6BD7291A7368}" srcId="{904C8B84-3159-46FC-BF53-C786126035F0}" destId="{DB2EE3AD-5635-4F31-8836-2D04EB279872}" srcOrd="0" destOrd="0" parTransId="{CFC2562B-8324-4B36-B65B-732DB96B2C35}" sibTransId="{6697713D-D579-4E54-9473-84D80D8A5AE0}"/>
    <dgm:cxn modelId="{8261826F-9422-417F-89BE-74A6E25265B3}" type="presOf" srcId="{DB2EE3AD-5635-4F31-8836-2D04EB279872}" destId="{E2D2F36E-2862-42C3-AE6A-1B65EBC1C9F6}" srcOrd="0" destOrd="0" presId="urn:microsoft.com/office/officeart/2005/8/layout/hierarchy4"/>
    <dgm:cxn modelId="{678AD971-14D6-4121-AACC-54255F0DE652}" srcId="{904C8B84-3159-46FC-BF53-C786126035F0}" destId="{9E484B7A-15F3-4397-947D-1B426A839082}" srcOrd="2" destOrd="0" parTransId="{CF1CC83E-9E20-4B32-9718-360162C42495}" sibTransId="{66A153F1-93E4-4BF1-9E09-735E50FBA6B8}"/>
    <dgm:cxn modelId="{2C673476-1E5D-4A04-90F8-110F4ACFBD6A}" type="presOf" srcId="{E38083CF-4E99-4AA4-A2C2-A283EF06DB22}" destId="{1D8B3386-1CC0-4010-9EAA-35B1511202B8}" srcOrd="0" destOrd="0" presId="urn:microsoft.com/office/officeart/2005/8/layout/hierarchy4"/>
    <dgm:cxn modelId="{70696E94-59F2-42D3-955A-91563B05BF2A}" srcId="{488F30FE-65A8-4CF6-87DC-022FA357329E}" destId="{904C8B84-3159-46FC-BF53-C786126035F0}" srcOrd="0" destOrd="0" parTransId="{7FC290A9-7B0F-44CC-970F-6937DAF828B6}" sibTransId="{254A3B47-46CA-49F1-8BE8-DBD7DD48C6D4}"/>
    <dgm:cxn modelId="{BE9884B0-5169-4B62-8338-2DFB1A3A355E}" srcId="{904C8B84-3159-46FC-BF53-C786126035F0}" destId="{E38083CF-4E99-4AA4-A2C2-A283EF06DB22}" srcOrd="1" destOrd="0" parTransId="{BAA71E2E-3C05-4063-977D-A8547CB0D48F}" sibTransId="{D2069BDE-7499-4431-806F-FC905BC6A531}"/>
    <dgm:cxn modelId="{043381D1-4D38-4056-9D2B-CF8CF04F3888}" type="presOf" srcId="{904C8B84-3159-46FC-BF53-C786126035F0}" destId="{1354ACED-49AC-4B67-B176-44537D863E08}" srcOrd="0" destOrd="0" presId="urn:microsoft.com/office/officeart/2005/8/layout/hierarchy4"/>
    <dgm:cxn modelId="{95F351F0-A7B6-4903-8E65-01D90CCD2511}" type="presOf" srcId="{9E484B7A-15F3-4397-947D-1B426A839082}" destId="{41A61462-DF70-4D61-BD29-87F040FAB2B1}" srcOrd="0" destOrd="0" presId="urn:microsoft.com/office/officeart/2005/8/layout/hierarchy4"/>
    <dgm:cxn modelId="{85328AC1-8C4F-444A-89EC-B381169A445B}" type="presParOf" srcId="{0EAAF7BA-AA29-46A4-A9E2-9858F0D51B29}" destId="{2507E82A-16F0-4256-9480-B8BD246DFBA3}" srcOrd="0" destOrd="0" presId="urn:microsoft.com/office/officeart/2005/8/layout/hierarchy4"/>
    <dgm:cxn modelId="{CC4CC1EC-DAFA-447C-B940-A62A41F125B8}" type="presParOf" srcId="{2507E82A-16F0-4256-9480-B8BD246DFBA3}" destId="{1354ACED-49AC-4B67-B176-44537D863E08}" srcOrd="0" destOrd="0" presId="urn:microsoft.com/office/officeart/2005/8/layout/hierarchy4"/>
    <dgm:cxn modelId="{F6841705-F9DE-424E-9AA2-87F688B93181}" type="presParOf" srcId="{2507E82A-16F0-4256-9480-B8BD246DFBA3}" destId="{D71130A8-1DB5-48C5-957C-2AB8915ED88E}" srcOrd="1" destOrd="0" presId="urn:microsoft.com/office/officeart/2005/8/layout/hierarchy4"/>
    <dgm:cxn modelId="{3E589203-115B-427B-8BA3-15C8B3D751E7}" type="presParOf" srcId="{2507E82A-16F0-4256-9480-B8BD246DFBA3}" destId="{A09EAC04-9616-453A-BFF1-5B3EAA1A57B6}" srcOrd="2" destOrd="0" presId="urn:microsoft.com/office/officeart/2005/8/layout/hierarchy4"/>
    <dgm:cxn modelId="{38ABEE04-5039-40FB-B7D8-354E265CF638}" type="presParOf" srcId="{A09EAC04-9616-453A-BFF1-5B3EAA1A57B6}" destId="{DD75BED0-5963-41A9-A2E6-A7CCC2259E97}" srcOrd="0" destOrd="0" presId="urn:microsoft.com/office/officeart/2005/8/layout/hierarchy4"/>
    <dgm:cxn modelId="{C27B966E-13F6-4607-ABC2-63245DF81DF5}" type="presParOf" srcId="{DD75BED0-5963-41A9-A2E6-A7CCC2259E97}" destId="{E2D2F36E-2862-42C3-AE6A-1B65EBC1C9F6}" srcOrd="0" destOrd="0" presId="urn:microsoft.com/office/officeart/2005/8/layout/hierarchy4"/>
    <dgm:cxn modelId="{6F260F7A-B043-4D08-B02A-3A8E4A535DB0}" type="presParOf" srcId="{DD75BED0-5963-41A9-A2E6-A7CCC2259E97}" destId="{F2F7E187-ACAB-4F94-BA5B-4500842231EA}" srcOrd="1" destOrd="0" presId="urn:microsoft.com/office/officeart/2005/8/layout/hierarchy4"/>
    <dgm:cxn modelId="{58C135B1-9CF1-44DC-A1EE-AD660618EADF}" type="presParOf" srcId="{A09EAC04-9616-453A-BFF1-5B3EAA1A57B6}" destId="{E54A2ABE-B736-4050-956D-0137938C641E}" srcOrd="1" destOrd="0" presId="urn:microsoft.com/office/officeart/2005/8/layout/hierarchy4"/>
    <dgm:cxn modelId="{99D4FB2F-2839-4DF9-BE85-C449BF41EEA1}" type="presParOf" srcId="{A09EAC04-9616-453A-BFF1-5B3EAA1A57B6}" destId="{B1DC66C3-D0D9-43B2-8F66-6DB5F96D5925}" srcOrd="2" destOrd="0" presId="urn:microsoft.com/office/officeart/2005/8/layout/hierarchy4"/>
    <dgm:cxn modelId="{059D5FDF-8381-45AF-B551-AE1C3C21B649}" type="presParOf" srcId="{B1DC66C3-D0D9-43B2-8F66-6DB5F96D5925}" destId="{1D8B3386-1CC0-4010-9EAA-35B1511202B8}" srcOrd="0" destOrd="0" presId="urn:microsoft.com/office/officeart/2005/8/layout/hierarchy4"/>
    <dgm:cxn modelId="{AA284371-24B5-48C6-9707-FEBA880E0A99}" type="presParOf" srcId="{B1DC66C3-D0D9-43B2-8F66-6DB5F96D5925}" destId="{9C07CC18-4FD1-403C-A9D3-BDA63C323C3B}" srcOrd="1" destOrd="0" presId="urn:microsoft.com/office/officeart/2005/8/layout/hierarchy4"/>
    <dgm:cxn modelId="{CE92B6F5-A2BA-4774-9A52-A3CA01DA22F3}" type="presParOf" srcId="{A09EAC04-9616-453A-BFF1-5B3EAA1A57B6}" destId="{55C9F215-EC7E-46EC-ABDA-4EC88B6EFA1A}" srcOrd="3" destOrd="0" presId="urn:microsoft.com/office/officeart/2005/8/layout/hierarchy4"/>
    <dgm:cxn modelId="{CBDB6ECC-69BA-4F01-AA11-516FFE284880}" type="presParOf" srcId="{A09EAC04-9616-453A-BFF1-5B3EAA1A57B6}" destId="{9868058F-2179-43CE-A373-78E38353E8F4}" srcOrd="4" destOrd="0" presId="urn:microsoft.com/office/officeart/2005/8/layout/hierarchy4"/>
    <dgm:cxn modelId="{876823F9-5200-4EDA-AA35-6D9A16CAF818}" type="presParOf" srcId="{9868058F-2179-43CE-A373-78E38353E8F4}" destId="{41A61462-DF70-4D61-BD29-87F040FAB2B1}" srcOrd="0" destOrd="0" presId="urn:microsoft.com/office/officeart/2005/8/layout/hierarchy4"/>
    <dgm:cxn modelId="{A9A1830F-C132-4E88-A048-88F99FECB7C2}" type="presParOf" srcId="{9868058F-2179-43CE-A373-78E38353E8F4}" destId="{14A9DEDA-9BF9-47C7-B16E-A2FB7E09A876}" srcOrd="1" destOrd="0" presId="urn:microsoft.com/office/officeart/2005/8/layout/hierarchy4"/>
    <dgm:cxn modelId="{67723745-597F-4B79-A65D-F3689DB69528}" type="presParOf" srcId="{A09EAC04-9616-453A-BFF1-5B3EAA1A57B6}" destId="{6A9C8CED-A601-4D95-B4E0-857ACEA13AA6}" srcOrd="5" destOrd="0" presId="urn:microsoft.com/office/officeart/2005/8/layout/hierarchy4"/>
    <dgm:cxn modelId="{C583BE69-B2F0-4AEC-99D3-830A63C818E8}" type="presParOf" srcId="{A09EAC04-9616-453A-BFF1-5B3EAA1A57B6}" destId="{DF26B1F0-BCC3-446C-BC04-E61694CDC7B8}" srcOrd="6" destOrd="0" presId="urn:microsoft.com/office/officeart/2005/8/layout/hierarchy4"/>
    <dgm:cxn modelId="{AC358C49-BE88-4A7E-B430-8302978BD8D1}" type="presParOf" srcId="{DF26B1F0-BCC3-446C-BC04-E61694CDC7B8}" destId="{68B9E2A3-04D7-4B42-8107-4CF33943BA82}" srcOrd="0" destOrd="0" presId="urn:microsoft.com/office/officeart/2005/8/layout/hierarchy4"/>
    <dgm:cxn modelId="{CB7FFF7B-CDFD-4340-BF95-03C9B5823C2D}" type="presParOf" srcId="{DF26B1F0-BCC3-446C-BC04-E61694CDC7B8}" destId="{2C66F383-12FE-4274-9D9B-9D8D5CE6C88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4ACED-49AC-4B67-B176-44537D863E08}">
      <dsp:nvSpPr>
        <dsp:cNvPr id="0" name=""/>
        <dsp:cNvSpPr/>
      </dsp:nvSpPr>
      <dsp:spPr>
        <a:xfrm>
          <a:off x="1431" y="1405"/>
          <a:ext cx="8854121" cy="1898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5900" kern="1200" dirty="0" err="1"/>
            <a:t>هداية</a:t>
          </a:r>
          <a:r>
            <a:rPr lang="ur-PK" sz="5900" kern="1200" dirty="0"/>
            <a:t> </a:t>
          </a:r>
          <a:r>
            <a:rPr lang="ur-PK" sz="5900" kern="1200" dirty="0" err="1"/>
            <a:t>النحو</a:t>
          </a:r>
          <a:endParaRPr lang="en-GB" sz="5900" kern="1200" dirty="0"/>
        </a:p>
      </dsp:txBody>
      <dsp:txXfrm>
        <a:off x="57024" y="56998"/>
        <a:ext cx="8742935" cy="1786899"/>
      </dsp:txXfrm>
    </dsp:sp>
    <dsp:sp modelId="{E2D2F36E-2862-42C3-AE6A-1B65EBC1C9F6}">
      <dsp:nvSpPr>
        <dsp:cNvPr id="0" name=""/>
        <dsp:cNvSpPr/>
      </dsp:nvSpPr>
      <dsp:spPr>
        <a:xfrm>
          <a:off x="6773209" y="2132956"/>
          <a:ext cx="2082342" cy="18980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3200" kern="1200" dirty="0" err="1"/>
            <a:t>مقدمة</a:t>
          </a:r>
          <a:endParaRPr lang="en-GB" sz="3200" kern="1200" dirty="0"/>
        </a:p>
      </dsp:txBody>
      <dsp:txXfrm>
        <a:off x="6828802" y="2188549"/>
        <a:ext cx="1971156" cy="1786899"/>
      </dsp:txXfrm>
    </dsp:sp>
    <dsp:sp modelId="{1D8B3386-1CC0-4010-9EAA-35B1511202B8}">
      <dsp:nvSpPr>
        <dsp:cNvPr id="0" name=""/>
        <dsp:cNvSpPr/>
      </dsp:nvSpPr>
      <dsp:spPr>
        <a:xfrm>
          <a:off x="4515950" y="2132956"/>
          <a:ext cx="2082342" cy="18980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3200" kern="1200" dirty="0" err="1"/>
            <a:t>القسم</a:t>
          </a:r>
          <a:r>
            <a:rPr lang="ur-PK" sz="3200" kern="1200" dirty="0"/>
            <a:t> </a:t>
          </a:r>
          <a:r>
            <a:rPr lang="ur-PK" sz="3200" kern="1200" dirty="0" err="1"/>
            <a:t>الأول</a:t>
          </a:r>
          <a:r>
            <a:rPr lang="ur-PK" sz="3200" kern="1200" dirty="0"/>
            <a:t> : </a:t>
          </a:r>
          <a:r>
            <a:rPr lang="ur-PK" sz="3200" kern="1200" dirty="0" err="1"/>
            <a:t>الاسم</a:t>
          </a:r>
          <a:endParaRPr lang="en-GB" sz="3200" kern="1200" dirty="0"/>
        </a:p>
      </dsp:txBody>
      <dsp:txXfrm>
        <a:off x="4571543" y="2188549"/>
        <a:ext cx="1971156" cy="1786899"/>
      </dsp:txXfrm>
    </dsp:sp>
    <dsp:sp modelId="{41A61462-DF70-4D61-BD29-87F040FAB2B1}">
      <dsp:nvSpPr>
        <dsp:cNvPr id="0" name=""/>
        <dsp:cNvSpPr/>
      </dsp:nvSpPr>
      <dsp:spPr>
        <a:xfrm>
          <a:off x="2258690" y="2132956"/>
          <a:ext cx="2082342" cy="18980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3200" kern="1200" dirty="0" err="1"/>
            <a:t>القسم</a:t>
          </a:r>
          <a:r>
            <a:rPr lang="ur-PK" sz="3200" kern="1200" dirty="0"/>
            <a:t> </a:t>
          </a:r>
          <a:r>
            <a:rPr lang="ur-PK" sz="3200" kern="1200" dirty="0" err="1"/>
            <a:t>الثاني</a:t>
          </a:r>
          <a:r>
            <a:rPr lang="ur-PK" sz="3200" kern="1200" dirty="0"/>
            <a:t>: </a:t>
          </a:r>
          <a:r>
            <a:rPr lang="ur-PK" sz="3200" kern="1200" dirty="0" err="1"/>
            <a:t>الفعل</a:t>
          </a:r>
          <a:endParaRPr lang="en-GB" sz="3200" kern="1200" dirty="0"/>
        </a:p>
      </dsp:txBody>
      <dsp:txXfrm>
        <a:off x="2314283" y="2188549"/>
        <a:ext cx="1971156" cy="1786899"/>
      </dsp:txXfrm>
    </dsp:sp>
    <dsp:sp modelId="{68B9E2A3-04D7-4B42-8107-4CF33943BA82}">
      <dsp:nvSpPr>
        <dsp:cNvPr id="0" name=""/>
        <dsp:cNvSpPr/>
      </dsp:nvSpPr>
      <dsp:spPr>
        <a:xfrm>
          <a:off x="1431" y="2132956"/>
          <a:ext cx="2082342" cy="18980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3200" kern="1200" dirty="0" err="1"/>
            <a:t>القسم</a:t>
          </a:r>
          <a:r>
            <a:rPr lang="ur-PK" sz="3200" kern="1200" dirty="0"/>
            <a:t> </a:t>
          </a:r>
          <a:r>
            <a:rPr lang="ur-PK" sz="3200" kern="1200" dirty="0" err="1"/>
            <a:t>الثالث</a:t>
          </a:r>
          <a:r>
            <a:rPr lang="ur-PK" sz="3200" kern="1200" dirty="0"/>
            <a:t>: </a:t>
          </a:r>
          <a:r>
            <a:rPr lang="ur-PK" sz="3200" kern="1200" dirty="0" err="1"/>
            <a:t>الحرف</a:t>
          </a:r>
          <a:endParaRPr lang="en-GB" sz="3200" kern="1200" dirty="0"/>
        </a:p>
      </dsp:txBody>
      <dsp:txXfrm>
        <a:off x="57024" y="2188549"/>
        <a:ext cx="1971156" cy="1786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0" y="627534"/>
            <a:ext cx="4392488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A950E7-CC2E-4059-9718-8E107904BDD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79512" y="627534"/>
            <a:ext cx="4392488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146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الثَّالِثُ</a:t>
            </a:r>
            <a:endParaRPr lang="en-GB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200000"/>
              </a:lnSpc>
            </a:pPr>
            <a:r>
              <a:rPr lang="ur-PK" sz="24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الأَوَّلُ حَرْفُ الْجَارِّ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5200" b="1" dirty="0">
                <a:latin typeface="adwa-assalaf" panose="02000000000000000000" pitchFamily="2" charset="-78"/>
                <a:cs typeface="+mj-cs"/>
              </a:rPr>
              <a:t>٧٣</a:t>
            </a:r>
            <a:endParaRPr lang="en-GB" sz="5200" b="1" dirty="0">
              <a:latin typeface="adwa-assalaf" panose="02000000000000000000" pitchFamily="2" charset="-78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10">
            <a:extLst>
              <a:ext uri="{FF2B5EF4-FFF2-40B4-BE49-F238E27FC236}">
                <a16:creationId xmlns:a16="http://schemas.microsoft.com/office/drawing/2014/main" id="{0061BF6D-452A-4502-B9C9-016D9D8F8A95}"/>
              </a:ext>
            </a:extLst>
          </p:cNvPr>
          <p:cNvSpPr/>
          <p:nvPr/>
        </p:nvSpPr>
        <p:spPr>
          <a:xfrm flipH="1">
            <a:off x="4571999" y="0"/>
            <a:ext cx="893725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b="1" dirty="0">
                <a:solidFill>
                  <a:schemeClr val="tx1"/>
                </a:solidFill>
              </a:rPr>
              <a:t>مِنْ</a:t>
            </a:r>
            <a:endParaRPr lang="ur-PK" sz="1600" b="1" dirty="0">
              <a:solidFill>
                <a:schemeClr val="tx1"/>
              </a:solidFill>
            </a:endParaRP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92080" y="-1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الأَوَّلُ حَرْفُ الْجَارِّ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ar-SA" dirty="0"/>
              <a:t>ولِلتَّبْعيضِ، </a:t>
            </a:r>
            <a:endParaRPr lang="ur-PK" dirty="0"/>
          </a:p>
          <a:p>
            <a:pPr rtl="1"/>
            <a:r>
              <a:rPr lang="ar-SA" dirty="0"/>
              <a:t>وعَلامَتُهُ أَنْ يَصِحَّ لَفْظُ بَعْضٍ مَكانَهُ </a:t>
            </a:r>
            <a:endParaRPr lang="ur-PK" dirty="0"/>
          </a:p>
          <a:p>
            <a:pPr rtl="1"/>
            <a:r>
              <a:rPr lang="ar-SA" dirty="0"/>
              <a:t>نَحْوُ: أَخَذْتُ مِنَ الدَّرَاهِمِ.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55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10">
            <a:extLst>
              <a:ext uri="{FF2B5EF4-FFF2-40B4-BE49-F238E27FC236}">
                <a16:creationId xmlns:a16="http://schemas.microsoft.com/office/drawing/2014/main" id="{EA1EECB0-2B96-4779-89C6-EEEC0462BC61}"/>
              </a:ext>
            </a:extLst>
          </p:cNvPr>
          <p:cNvSpPr/>
          <p:nvPr/>
        </p:nvSpPr>
        <p:spPr>
          <a:xfrm flipH="1">
            <a:off x="4571999" y="0"/>
            <a:ext cx="893725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b="1" dirty="0">
                <a:solidFill>
                  <a:schemeClr val="tx1"/>
                </a:solidFill>
              </a:rPr>
              <a:t>مِنْ</a:t>
            </a:r>
            <a:endParaRPr lang="ur-PK" sz="1600" b="1" dirty="0">
              <a:solidFill>
                <a:schemeClr val="tx1"/>
              </a:solidFill>
            </a:endParaRP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92080" y="-1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الأَوَّلُ حَرْفُ الْجَارِّ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ar-SA" dirty="0">
                <a:solidFill>
                  <a:schemeClr val="accent6"/>
                </a:solidFill>
              </a:rPr>
              <a:t>وَالْبَدَلِ نَحْوُ ﴿أَرَضِيتُمْ بِالْحَيَاةِ الدُّنْيَا مِنَ الْآخِرَةِ﴾</a:t>
            </a:r>
          </a:p>
          <a:p>
            <a:pPr rtl="1"/>
            <a:r>
              <a:rPr lang="ar-SA" dirty="0">
                <a:solidFill>
                  <a:schemeClr val="accent6"/>
                </a:solidFill>
              </a:rPr>
              <a:t>وَالتَّعْلِيْلِ نَحْوُ ﴿يَجْعَلُونَ أَصَابِعَهُمْ فِي آذَانِهِمْ مِنَ الصَّوَاعِقِ﴾</a:t>
            </a:r>
          </a:p>
        </p:txBody>
      </p:sp>
    </p:spTree>
    <p:extLst>
      <p:ext uri="{BB962C8B-B14F-4D97-AF65-F5344CB8AC3E}">
        <p14:creationId xmlns:p14="http://schemas.microsoft.com/office/powerpoint/2010/main" val="404092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10">
            <a:extLst>
              <a:ext uri="{FF2B5EF4-FFF2-40B4-BE49-F238E27FC236}">
                <a16:creationId xmlns:a16="http://schemas.microsoft.com/office/drawing/2014/main" id="{345C0973-658E-4741-B6BA-882C8440315F}"/>
              </a:ext>
            </a:extLst>
          </p:cNvPr>
          <p:cNvSpPr/>
          <p:nvPr/>
        </p:nvSpPr>
        <p:spPr>
          <a:xfrm flipH="1">
            <a:off x="4571999" y="0"/>
            <a:ext cx="893725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b="1" dirty="0">
                <a:solidFill>
                  <a:schemeClr val="tx1"/>
                </a:solidFill>
              </a:rPr>
              <a:t>مِنْ</a:t>
            </a:r>
            <a:endParaRPr lang="ur-PK" sz="1600" b="1" dirty="0">
              <a:solidFill>
                <a:schemeClr val="tx1"/>
              </a:solidFill>
            </a:endParaRP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92080" y="-1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الأَوَّلُ حَرْفُ الْجَارِّ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ar-SA" dirty="0"/>
              <a:t>وزائِدَةً، </a:t>
            </a:r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val="408125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10">
            <a:extLst>
              <a:ext uri="{FF2B5EF4-FFF2-40B4-BE49-F238E27FC236}">
                <a16:creationId xmlns:a16="http://schemas.microsoft.com/office/drawing/2014/main" id="{EA1EECB0-2B96-4779-89C6-EEEC0462BC61}"/>
              </a:ext>
            </a:extLst>
          </p:cNvPr>
          <p:cNvSpPr/>
          <p:nvPr/>
        </p:nvSpPr>
        <p:spPr>
          <a:xfrm flipH="1">
            <a:off x="4571999" y="0"/>
            <a:ext cx="893725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b="1" dirty="0">
                <a:solidFill>
                  <a:schemeClr val="tx1"/>
                </a:solidFill>
              </a:rPr>
              <a:t>مِنْ</a:t>
            </a:r>
            <a:endParaRPr lang="ur-PK" sz="1600" b="1" dirty="0">
              <a:solidFill>
                <a:schemeClr val="tx1"/>
              </a:solidFill>
            </a:endParaRP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92080" y="-1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الأَوَّلُ حَرْفُ الْجَارِّ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55000" lnSpcReduction="20000"/>
          </a:bodyPr>
          <a:lstStyle/>
          <a:p>
            <a:pPr rtl="1"/>
            <a:r>
              <a:rPr lang="ar-SA" dirty="0">
                <a:solidFill>
                  <a:schemeClr val="accent6"/>
                </a:solidFill>
              </a:rPr>
              <a:t>هِيَ الدَّاخِلَةُ عَلَی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	</a:t>
            </a:r>
            <a:r>
              <a:rPr lang="ar-SA" dirty="0">
                <a:solidFill>
                  <a:schemeClr val="accent6"/>
                </a:solidFill>
              </a:rPr>
              <a:t> نَكِرَةٍ فِيْ سِيَاقِ</a:t>
            </a:r>
          </a:p>
          <a:p>
            <a:pPr algn="r" rtl="1"/>
            <a:r>
              <a:rPr lang="ur-PK" dirty="0">
                <a:solidFill>
                  <a:schemeClr val="accent6"/>
                </a:solidFill>
              </a:rPr>
              <a:t>		</a:t>
            </a:r>
            <a:r>
              <a:rPr lang="ar-SA" dirty="0">
                <a:solidFill>
                  <a:schemeClr val="accent6"/>
                </a:solidFill>
              </a:rPr>
              <a:t>النَّفْيِ إِمَّا </a:t>
            </a:r>
            <a:endParaRPr lang="ur-PK" dirty="0">
              <a:solidFill>
                <a:schemeClr val="accent6"/>
              </a:solidFill>
            </a:endParaRPr>
          </a:p>
          <a:p>
            <a:pPr algn="r" rtl="1"/>
            <a:r>
              <a:rPr lang="ur-PK" dirty="0">
                <a:solidFill>
                  <a:schemeClr val="accent6"/>
                </a:solidFill>
              </a:rPr>
              <a:t>			</a:t>
            </a:r>
            <a:r>
              <a:rPr lang="ar-SA" dirty="0">
                <a:solidFill>
                  <a:schemeClr val="accent6"/>
                </a:solidFill>
              </a:rPr>
              <a:t>بَأَدَاةٍ مِنْ أَدَوَاتِهِ نَحْوُ ﴿مَا جَاءَنَا مِنْ بَشِيْرٍ﴾ وَبَشِيْرٌ مَجْرُوْرٌ لَفْظًا مَرْفُوْعٌ مَحَلًّا عَلَى أَنَّهُ </a:t>
            </a:r>
            <a:r>
              <a:rPr lang="ur-PK" dirty="0">
                <a:solidFill>
                  <a:schemeClr val="accent6"/>
                </a:solidFill>
              </a:rPr>
              <a:t>				</a:t>
            </a:r>
            <a:r>
              <a:rPr lang="ar-SA" dirty="0">
                <a:solidFill>
                  <a:schemeClr val="accent6"/>
                </a:solidFill>
              </a:rPr>
              <a:t>فَاعِلٌ؛ </a:t>
            </a:r>
            <a:endParaRPr lang="ur-PK" dirty="0">
              <a:solidFill>
                <a:schemeClr val="accent6"/>
              </a:solidFill>
            </a:endParaRPr>
          </a:p>
          <a:p>
            <a:pPr algn="r" rtl="1"/>
            <a:r>
              <a:rPr lang="ur-PK" dirty="0">
                <a:solidFill>
                  <a:schemeClr val="accent6"/>
                </a:solidFill>
              </a:rPr>
              <a:t>			</a:t>
            </a:r>
            <a:r>
              <a:rPr lang="ar-SA" dirty="0">
                <a:solidFill>
                  <a:schemeClr val="accent6"/>
                </a:solidFill>
              </a:rPr>
              <a:t>أَوْ بِاسْتِفْهَامٍ بِمَعْنَاهُ نَحْوُ ﴿هَلْ مِنْ خَالِقٍ غَيْرُ اللهِ﴾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		</a:t>
            </a:r>
            <a:r>
              <a:rPr lang="ar-SA" dirty="0">
                <a:solidFill>
                  <a:schemeClr val="accent6"/>
                </a:solidFill>
              </a:rPr>
              <a:t>أَوِ الْاِسْتِفْهَامِ بِهَلْ نَحْوُ ﴿هَلْ مِن مَّزِيدٍ﴾</a:t>
            </a:r>
          </a:p>
          <a:p>
            <a:pPr rtl="1"/>
            <a:r>
              <a:rPr lang="ar-SA" dirty="0">
                <a:solidFill>
                  <a:schemeClr val="accent6"/>
                </a:solidFill>
              </a:rPr>
              <a:t>	أَوْ عَلَی تَمْيِيْزِ كَمِ الْخَبَرِيَّةِ نَحْوُ ﴿كَمْ آتَيْنَاهُمْ مِنْ آيَةٍ بَيِّنَةٍ﴾</a:t>
            </a:r>
          </a:p>
        </p:txBody>
      </p:sp>
    </p:spTree>
    <p:extLst>
      <p:ext uri="{BB962C8B-B14F-4D97-AF65-F5344CB8AC3E}">
        <p14:creationId xmlns:p14="http://schemas.microsoft.com/office/powerpoint/2010/main" val="144016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10">
            <a:extLst>
              <a:ext uri="{FF2B5EF4-FFF2-40B4-BE49-F238E27FC236}">
                <a16:creationId xmlns:a16="http://schemas.microsoft.com/office/drawing/2014/main" id="{EA1EECB0-2B96-4779-89C6-EEEC0462BC61}"/>
              </a:ext>
            </a:extLst>
          </p:cNvPr>
          <p:cNvSpPr/>
          <p:nvPr/>
        </p:nvSpPr>
        <p:spPr>
          <a:xfrm flipH="1">
            <a:off x="4571999" y="0"/>
            <a:ext cx="893725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b="1" dirty="0">
                <a:solidFill>
                  <a:schemeClr val="tx1"/>
                </a:solidFill>
              </a:rPr>
              <a:t>مِنْ</a:t>
            </a:r>
            <a:endParaRPr lang="ur-PK" sz="1600" b="1" dirty="0">
              <a:solidFill>
                <a:schemeClr val="tx1"/>
              </a:solidFill>
            </a:endParaRP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92080" y="-1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الأَوَّلُ حَرْفُ الْجَارِّ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ar-SA" dirty="0">
                <a:solidFill>
                  <a:schemeClr val="accent6"/>
                </a:solidFill>
              </a:rPr>
              <a:t>وَاعْلَمْ أَنَّهُمُ اخْتَلَفُوْا فِي زِيَادَةِ</a:t>
            </a:r>
          </a:p>
          <a:p>
            <a:pPr marL="571500" indent="-457200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ar-SA" dirty="0">
                <a:solidFill>
                  <a:schemeClr val="accent6"/>
                </a:solidFill>
              </a:rPr>
              <a:t>وَمِن التَّبْعِيْضِيَّةِ نَحْوُ ﴿وَلَقَدْ جَاءَكَ مِنْ نَبَإِ الْمُرْسَلِينَ﴾</a:t>
            </a:r>
          </a:p>
        </p:txBody>
      </p:sp>
    </p:spTree>
    <p:extLst>
      <p:ext uri="{BB962C8B-B14F-4D97-AF65-F5344CB8AC3E}">
        <p14:creationId xmlns:p14="http://schemas.microsoft.com/office/powerpoint/2010/main" val="124258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10">
            <a:extLst>
              <a:ext uri="{FF2B5EF4-FFF2-40B4-BE49-F238E27FC236}">
                <a16:creationId xmlns:a16="http://schemas.microsoft.com/office/drawing/2014/main" id="{345C0973-658E-4741-B6BA-882C8440315F}"/>
              </a:ext>
            </a:extLst>
          </p:cNvPr>
          <p:cNvSpPr/>
          <p:nvPr/>
        </p:nvSpPr>
        <p:spPr>
          <a:xfrm flipH="1">
            <a:off x="4571999" y="0"/>
            <a:ext cx="893725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b="1" dirty="0">
                <a:solidFill>
                  <a:schemeClr val="tx1"/>
                </a:solidFill>
              </a:rPr>
              <a:t>مِنْ</a:t>
            </a:r>
            <a:endParaRPr lang="ur-PK" sz="1600" b="1" dirty="0">
              <a:solidFill>
                <a:schemeClr val="tx1"/>
              </a:solidFill>
            </a:endParaRP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92080" y="-1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الأَوَّلُ حَرْفُ الْجَارِّ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85000" lnSpcReduction="10000"/>
          </a:bodyPr>
          <a:lstStyle/>
          <a:p>
            <a:pPr rtl="1"/>
            <a:r>
              <a:rPr lang="ar-SA" dirty="0"/>
              <a:t>وزائِدَةً، </a:t>
            </a:r>
            <a:endParaRPr lang="ur-PK" dirty="0"/>
          </a:p>
          <a:p>
            <a:pPr rtl="1"/>
            <a:r>
              <a:rPr lang="ar-SA" dirty="0"/>
              <a:t>وَعَلامَتُهُ أَنْ لا يَخْتَلَّ المَعْنى بِإِسْقَاطِهَا </a:t>
            </a:r>
            <a:endParaRPr lang="ur-PK" dirty="0"/>
          </a:p>
          <a:p>
            <a:pPr rtl="1"/>
            <a:r>
              <a:rPr lang="ar-SA" dirty="0"/>
              <a:t>نَحْوُ: مَا جاءَنِي مِنْ أَحَدٍ، </a:t>
            </a:r>
            <a:endParaRPr lang="ur-PK" dirty="0"/>
          </a:p>
          <a:p>
            <a:pPr rtl="1"/>
            <a:r>
              <a:rPr lang="ar-SA" dirty="0"/>
              <a:t>ولا تُزادُ مِنْ فِي الكَلامِ المُوجَبِ خِلافًا لِلْكُوفِيّينَ، </a:t>
            </a:r>
            <a:endParaRPr lang="ur-PK" dirty="0"/>
          </a:p>
          <a:p>
            <a:pPr rtl="1"/>
            <a:r>
              <a:rPr lang="ar-SA" dirty="0"/>
              <a:t>وَأَمَّا قَوْلُهُمْ قَدْ كَانَ مِنْ مَطَرٍ وَشِبْهُهُ فَمُتَأَوّ</a:t>
            </a:r>
            <a:r>
              <a:rPr lang="ur-PK" dirty="0"/>
              <a:t>َ</a:t>
            </a:r>
            <a:r>
              <a:rPr lang="ar-SA" dirty="0"/>
              <a:t>لٌ.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130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10">
            <a:extLst>
              <a:ext uri="{FF2B5EF4-FFF2-40B4-BE49-F238E27FC236}">
                <a16:creationId xmlns:a16="http://schemas.microsoft.com/office/drawing/2014/main" id="{345C0973-658E-4741-B6BA-882C8440315F}"/>
              </a:ext>
            </a:extLst>
          </p:cNvPr>
          <p:cNvSpPr/>
          <p:nvPr/>
        </p:nvSpPr>
        <p:spPr>
          <a:xfrm flipH="1">
            <a:off x="4571999" y="0"/>
            <a:ext cx="893725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b="1" dirty="0">
                <a:solidFill>
                  <a:schemeClr val="tx1"/>
                </a:solidFill>
              </a:rPr>
              <a:t>إِلَی</a:t>
            </a:r>
            <a:endParaRPr lang="ur-PK" sz="1600" b="1" dirty="0">
              <a:solidFill>
                <a:schemeClr val="tx1"/>
              </a:solidFill>
            </a:endParaRP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92080" y="-1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الأَوَّلُ حَرْفُ الْجَارِّ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0E2826-7353-48E3-A550-90D5A991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algn="justLow" defTabSz="914400" rtl="1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ar-SA" altLang="en-US" dirty="0"/>
              <a:t>إلى، وَهِيَ</a:t>
            </a:r>
            <a:r>
              <a:rPr lang="ur-PK" altLang="en-US" dirty="0"/>
              <a:t>:</a:t>
            </a:r>
          </a:p>
          <a:p>
            <a:pPr marL="0" marR="0" lvl="0" algn="justLow" defTabSz="914400" rtl="1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ar-SA" altLang="en-US" dirty="0"/>
              <a:t>لانْتِهاءِ الغَايَةِ كَمَا مَرَّ، </a:t>
            </a:r>
            <a:endParaRPr lang="ur-PK" altLang="en-US" dirty="0"/>
          </a:p>
          <a:p>
            <a:pPr marL="0" marR="0" lvl="0" algn="justLow" defTabSz="914400" rtl="1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ar-SA" altLang="en-US" dirty="0"/>
              <a:t>وبِمَعْنى مَعَ قَلِي</a:t>
            </a:r>
            <a:r>
              <a:rPr lang="ur-PK" altLang="en-US" dirty="0"/>
              <a:t>ْ</a:t>
            </a:r>
            <a:r>
              <a:rPr lang="ar-SA" altLang="en-US" dirty="0"/>
              <a:t>ل</a:t>
            </a:r>
            <a:r>
              <a:rPr lang="ur-PK" altLang="en-US" dirty="0"/>
              <a:t>ًا، </a:t>
            </a:r>
            <a:r>
              <a:rPr lang="ar-SA" altLang="en-US" dirty="0"/>
              <a:t>كَقَ</a:t>
            </a:r>
            <a:r>
              <a:rPr lang="ur-PK" altLang="en-US" dirty="0"/>
              <a:t>وْلِهِ تَ</a:t>
            </a:r>
            <a:r>
              <a:rPr lang="ar-SA" altLang="en-US" dirty="0"/>
              <a:t>عالى: ﴿فاغسِلُوا وُجُوهُكُمْ وَأَيْدِيَكُمْ إلى المَرافِق﴾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337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10">
            <a:extLst>
              <a:ext uri="{FF2B5EF4-FFF2-40B4-BE49-F238E27FC236}">
                <a16:creationId xmlns:a16="http://schemas.microsoft.com/office/drawing/2014/main" id="{345C0973-658E-4741-B6BA-882C8440315F}"/>
              </a:ext>
            </a:extLst>
          </p:cNvPr>
          <p:cNvSpPr/>
          <p:nvPr/>
        </p:nvSpPr>
        <p:spPr>
          <a:xfrm flipH="1">
            <a:off x="4571999" y="0"/>
            <a:ext cx="893725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b="1" dirty="0">
                <a:solidFill>
                  <a:schemeClr val="tx1"/>
                </a:solidFill>
              </a:rPr>
              <a:t>إِلَی</a:t>
            </a:r>
            <a:endParaRPr lang="ur-PK" sz="1600" b="1" dirty="0">
              <a:solidFill>
                <a:schemeClr val="tx1"/>
              </a:solidFill>
            </a:endParaRP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92080" y="-1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الأَوَّلُ حَرْفُ الْجَارِّ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0E2826-7353-48E3-A550-90D5A991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algn="justLow" defTabSz="914400" rtl="1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ar-SA" altLang="en-US" dirty="0"/>
              <a:t>إلى، وَهِيَ</a:t>
            </a:r>
            <a:r>
              <a:rPr lang="ur-PK" altLang="en-US" dirty="0"/>
              <a:t>:</a:t>
            </a:r>
          </a:p>
          <a:p>
            <a:pPr marL="0" marR="0" lvl="0" algn="justLow" defTabSz="914400" rtl="1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ar-SA" altLang="en-US" dirty="0"/>
              <a:t>لانْتِهاءِ الغَايَةِ كَمَا مَرَّ، </a:t>
            </a:r>
            <a:endParaRPr lang="ur-PK" altLang="en-US" dirty="0"/>
          </a:p>
          <a:p>
            <a:pPr marL="0" marR="0" lvl="0" algn="justLow" defTabSz="914400" rtl="1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ar-SA" altLang="en-US" dirty="0"/>
              <a:t>وبِمَعْنى مَعَ قَلِي</a:t>
            </a:r>
            <a:r>
              <a:rPr lang="ur-PK" altLang="en-US" dirty="0"/>
              <a:t>ْ</a:t>
            </a:r>
            <a:r>
              <a:rPr lang="ar-SA" altLang="en-US" dirty="0"/>
              <a:t>ل</a:t>
            </a:r>
            <a:r>
              <a:rPr lang="ur-PK" altLang="en-US" dirty="0"/>
              <a:t>ًا، </a:t>
            </a:r>
            <a:r>
              <a:rPr lang="ar-SA" altLang="en-US" dirty="0"/>
              <a:t>كَقَ</a:t>
            </a:r>
            <a:r>
              <a:rPr lang="ur-PK" altLang="en-US" dirty="0"/>
              <a:t>وْلِهِ تَ</a:t>
            </a:r>
            <a:r>
              <a:rPr lang="ar-SA" altLang="en-US" dirty="0"/>
              <a:t>عالى: ﴿فاغسِلُوا وُجُوهُكُمْ وَأَيْدِيَكُمْ إلى المَرافِق﴾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819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10">
            <a:extLst>
              <a:ext uri="{FF2B5EF4-FFF2-40B4-BE49-F238E27FC236}">
                <a16:creationId xmlns:a16="http://schemas.microsoft.com/office/drawing/2014/main" id="{345C0973-658E-4741-B6BA-882C8440315F}"/>
              </a:ext>
            </a:extLst>
          </p:cNvPr>
          <p:cNvSpPr/>
          <p:nvPr/>
        </p:nvSpPr>
        <p:spPr>
          <a:xfrm flipH="1">
            <a:off x="4571999" y="0"/>
            <a:ext cx="893725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b="1" dirty="0">
                <a:solidFill>
                  <a:schemeClr val="tx1"/>
                </a:solidFill>
              </a:rPr>
              <a:t>حَتى</a:t>
            </a:r>
            <a:endParaRPr lang="ur-PK" sz="1600" b="1" dirty="0">
              <a:solidFill>
                <a:schemeClr val="tx1"/>
              </a:solidFill>
            </a:endParaRP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92080" y="-1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الأَوَّلُ حَرْفُ الْجَارِّ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0E2826-7353-48E3-A550-90D5A991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algn="justLow" defTabSz="914400" rtl="1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ar-SA" altLang="en-US" dirty="0"/>
              <a:t>حَتى، وهِيَ </a:t>
            </a:r>
            <a:endParaRPr lang="ur-PK" altLang="en-US" dirty="0"/>
          </a:p>
          <a:p>
            <a:pPr marL="0" marR="0" lvl="0" algn="justLow" defTabSz="914400" rtl="1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ar-SA" altLang="en-US" dirty="0"/>
              <a:t>مِثْلُ إلى نَحْوُ نِمْتُ البَارِحَةَ حَتّى الصَّبَاحِ، </a:t>
            </a:r>
            <a:endParaRPr lang="ur-PK" altLang="en-US" dirty="0"/>
          </a:p>
          <a:p>
            <a:pPr marL="0" marR="0" lvl="0" algn="justLow" defTabSz="914400" rtl="1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ar-SA" altLang="en-US" dirty="0"/>
              <a:t>وبِمَعْنى مَعَ كَثِيرًا، نَحْوُ: قَدِمَ الحَاجُّ حَتّى المُشَاةِ، </a:t>
            </a:r>
            <a:endParaRPr lang="ur-PK" altLang="en-US" dirty="0"/>
          </a:p>
        </p:txBody>
      </p:sp>
    </p:spTree>
    <p:extLst>
      <p:ext uri="{BB962C8B-B14F-4D97-AF65-F5344CB8AC3E}">
        <p14:creationId xmlns:p14="http://schemas.microsoft.com/office/powerpoint/2010/main" val="11127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10">
            <a:extLst>
              <a:ext uri="{FF2B5EF4-FFF2-40B4-BE49-F238E27FC236}">
                <a16:creationId xmlns:a16="http://schemas.microsoft.com/office/drawing/2014/main" id="{345C0973-658E-4741-B6BA-882C8440315F}"/>
              </a:ext>
            </a:extLst>
          </p:cNvPr>
          <p:cNvSpPr/>
          <p:nvPr/>
        </p:nvSpPr>
        <p:spPr>
          <a:xfrm flipH="1">
            <a:off x="4571999" y="0"/>
            <a:ext cx="893725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b="1" dirty="0">
                <a:solidFill>
                  <a:schemeClr val="tx1"/>
                </a:solidFill>
              </a:rPr>
              <a:t>حَتى</a:t>
            </a:r>
            <a:endParaRPr lang="ur-PK" sz="1600" b="1" dirty="0">
              <a:solidFill>
                <a:schemeClr val="tx1"/>
              </a:solidFill>
            </a:endParaRP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92080" y="-1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الأَوَّلُ حَرْفُ الْجَارِّ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0E2826-7353-48E3-A550-90D5A991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algn="justLow" defTabSz="914400" rtl="1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ar-SA" altLang="en-US" dirty="0"/>
              <a:t>وَلا تَدْخُلُ إِلَّا عَلى الظَّاهِرِ، فَلا يُقَالُ حَتَّاهُ خِلافًا لِلمُبَرَّدِ.</a:t>
            </a:r>
            <a:endParaRPr lang="ur-PK" altLang="en-US" dirty="0"/>
          </a:p>
          <a:p>
            <a:pPr marL="0" marR="0" lvl="0" algn="r" defTabSz="914400" rtl="1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ar-SA" altLang="en-US" dirty="0"/>
              <a:t>وقَوْلُ الشَّاعِرِ:</a:t>
            </a:r>
            <a:endParaRPr lang="ur-PK" altLang="en-US" dirty="0"/>
          </a:p>
          <a:p>
            <a:pPr marL="0" algn="ctr" rt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r-PK" altLang="en-US" dirty="0"/>
              <a:t>فَلا وَاللّهِ لا يُلْفِيْ أُناسٌ		فَتًى حَتَّاكَ يا ابن أَبِى زِيَادٍ</a:t>
            </a:r>
          </a:p>
          <a:p>
            <a:pPr marL="0" marR="0" lvl="0" algn="justLow" defTabSz="914400" rtl="1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ur-PK" altLang="en-US" dirty="0"/>
              <a:t>شَ</a:t>
            </a:r>
            <a:r>
              <a:rPr lang="ar-SA" altLang="en-US" dirty="0"/>
              <a:t>اذٌ.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670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5F54B22-65A0-4FBF-95BC-BD50A5AA7C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7443346"/>
              </p:ext>
            </p:extLst>
          </p:nvPr>
        </p:nvGraphicFramePr>
        <p:xfrm>
          <a:off x="107504" y="771550"/>
          <a:ext cx="8856984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3712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10">
            <a:extLst>
              <a:ext uri="{FF2B5EF4-FFF2-40B4-BE49-F238E27FC236}">
                <a16:creationId xmlns:a16="http://schemas.microsoft.com/office/drawing/2014/main" id="{345C0973-658E-4741-B6BA-882C8440315F}"/>
              </a:ext>
            </a:extLst>
          </p:cNvPr>
          <p:cNvSpPr/>
          <p:nvPr/>
        </p:nvSpPr>
        <p:spPr>
          <a:xfrm flipH="1">
            <a:off x="4571999" y="0"/>
            <a:ext cx="893725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b="1" dirty="0">
                <a:solidFill>
                  <a:schemeClr val="tx1"/>
                </a:solidFill>
              </a:rPr>
              <a:t>فِيْ</a:t>
            </a:r>
            <a:endParaRPr lang="ur-PK" sz="1600" b="1" dirty="0">
              <a:solidFill>
                <a:schemeClr val="tx1"/>
              </a:solidFill>
            </a:endParaRP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92080" y="-1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الأَوَّلُ حَرْفُ الْجَارِّ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0E2826-7353-48E3-A550-90D5A991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algn="justLow" defTabSz="914400" rtl="1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ar-SA" altLang="en-US" dirty="0"/>
              <a:t>فِي وهِيَ</a:t>
            </a:r>
            <a:endParaRPr lang="ur-PK" altLang="en-US" dirty="0"/>
          </a:p>
          <a:p>
            <a:pPr marL="0" marR="0" lvl="0" algn="justLow" defTabSz="914400" rtl="1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ar-SA" altLang="en-US" dirty="0"/>
              <a:t>لِلْظَّرْفِيَّةِ، نَحْوُ زَيْدٌ فِي الدّارِ، والماءُ فِي الكُوزِ. </a:t>
            </a:r>
            <a:endParaRPr lang="ur-PK" altLang="en-US" dirty="0"/>
          </a:p>
          <a:p>
            <a:pPr marL="0" marR="0" lvl="0" algn="justLow" defTabSz="914400" rtl="1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ar-SA" altLang="en-US" dirty="0"/>
              <a:t>وبِمَعْنَى عَلى قَلِيلًا كَقَوْلِهِ تَعالى: ﴿وَلأُصَلِّبَنَّكُمْ فِي جُذُوعِ النَّخْلِ﴾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17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10">
            <a:extLst>
              <a:ext uri="{FF2B5EF4-FFF2-40B4-BE49-F238E27FC236}">
                <a16:creationId xmlns:a16="http://schemas.microsoft.com/office/drawing/2014/main" id="{345C0973-658E-4741-B6BA-882C8440315F}"/>
              </a:ext>
            </a:extLst>
          </p:cNvPr>
          <p:cNvSpPr/>
          <p:nvPr/>
        </p:nvSpPr>
        <p:spPr>
          <a:xfrm flipH="1">
            <a:off x="4571999" y="0"/>
            <a:ext cx="893725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b="1" dirty="0">
                <a:solidFill>
                  <a:schemeClr val="tx1"/>
                </a:solidFill>
              </a:rPr>
              <a:t>فِيْ</a:t>
            </a:r>
            <a:endParaRPr lang="ur-PK" sz="1600" b="1" dirty="0">
              <a:solidFill>
                <a:schemeClr val="tx1"/>
              </a:solidFill>
            </a:endParaRP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92080" y="-1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الأَوَّلُ حَرْفُ الْجَارِّ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0E2826-7353-48E3-A550-90D5A991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algn="justLow" defTabSz="914400" rtl="1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ar-SA" altLang="en-US" dirty="0">
                <a:solidFill>
                  <a:schemeClr val="accent6"/>
                </a:solidFill>
              </a:rPr>
              <a:t>وَالسَّبَبِيَّةِ ، نَحْوُ «دَخَلَتِ امْرَأَةٌ النَّارَ فِيْ هِرَّةٍ حَبَسَتْهَا»</a:t>
            </a:r>
          </a:p>
          <a:p>
            <a:pPr marL="0" marR="0" lvl="0" algn="justLow" defTabSz="914400" rtl="1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ar-SA" altLang="en-US" dirty="0">
                <a:solidFill>
                  <a:schemeClr val="accent6"/>
                </a:solidFill>
              </a:rPr>
              <a:t>وَالْمُصَاحَبَةِ نَحْوُ ﴿ادْخُلِيْ فِيْ عِبَادِيْ﴾</a:t>
            </a:r>
          </a:p>
          <a:p>
            <a:pPr marL="0" marR="0" lvl="0" algn="justLow" defTabSz="914400" rtl="1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ar-SA" altLang="en-US" dirty="0">
                <a:solidFill>
                  <a:schemeClr val="accent6"/>
                </a:solidFill>
              </a:rPr>
              <a:t>وَالْمُقايَسَةُ نَحْوُ ﴿فَمَا مَتَاعُ الدُّنْيَا فِي الْآخِرَةِ إلا قليلٌ﴾ وَهِيَ الْوَاقِعَةُ بَيْنَ مَفْضُوْلٍ سَابِقٍ وَفَاضِلٍ لَاحِقٍ،  أَيْ بِالْقِيَاسِ عَلى الْآخِرَةِ وَالنِّسْبَةِ إِلَيْهَا.</a:t>
            </a:r>
          </a:p>
          <a:p>
            <a:pPr marL="0" marR="0" lvl="0" algn="justLow" defTabSz="914400" rtl="1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ar-SA" altLang="en-US" dirty="0">
                <a:solidFill>
                  <a:schemeClr val="accent6"/>
                </a:solidFill>
              </a:rPr>
              <a:t>والتَّعْلِيْلِ نَحْوُ ﴿فَذَلِكُنَّ الَّذِيْ لُمْتُنَّنِي فِيهِ﴾</a:t>
            </a:r>
          </a:p>
        </p:txBody>
      </p:sp>
    </p:spTree>
    <p:extLst>
      <p:ext uri="{BB962C8B-B14F-4D97-AF65-F5344CB8AC3E}">
        <p14:creationId xmlns:p14="http://schemas.microsoft.com/office/powerpoint/2010/main" val="169997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10">
            <a:extLst>
              <a:ext uri="{FF2B5EF4-FFF2-40B4-BE49-F238E27FC236}">
                <a16:creationId xmlns:a16="http://schemas.microsoft.com/office/drawing/2014/main" id="{345C0973-658E-4741-B6BA-882C8440315F}"/>
              </a:ext>
            </a:extLst>
          </p:cNvPr>
          <p:cNvSpPr/>
          <p:nvPr/>
        </p:nvSpPr>
        <p:spPr>
          <a:xfrm flipH="1">
            <a:off x="4571999" y="0"/>
            <a:ext cx="893725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b="1" dirty="0">
                <a:solidFill>
                  <a:schemeClr val="tx1"/>
                </a:solidFill>
              </a:rPr>
              <a:t>الْبَاءُ</a:t>
            </a:r>
            <a:endParaRPr lang="ur-PK" sz="1600" b="1" dirty="0">
              <a:solidFill>
                <a:schemeClr val="tx1"/>
              </a:solidFill>
            </a:endParaRP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92080" y="-1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الأَوَّلُ حَرْفُ الْجَارِّ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0E2826-7353-48E3-A550-90D5A991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algn="just" rtl="1"/>
            <a:r>
              <a:rPr lang="ar-SA" dirty="0"/>
              <a:t>البَاءُ وهِىَ: </a:t>
            </a:r>
            <a:endParaRPr lang="ur-PK" dirty="0"/>
          </a:p>
          <a:p>
            <a:pPr marL="0" lvl="0" algn="just" rtl="1"/>
            <a:r>
              <a:rPr lang="ar-SA" dirty="0"/>
              <a:t>لِلإلْصاقِ: نَحْوُ مَرَرْتُ بِزَيْدٍ </a:t>
            </a:r>
            <a:r>
              <a:rPr lang="ur-PK" dirty="0"/>
              <a:t>أَيْ</a:t>
            </a:r>
            <a:r>
              <a:rPr lang="ar-SA" dirty="0"/>
              <a:t> التَصَقَ مُرُوْرِيْ بِمَوْضِعٍ يَقْرُبُ مِنْهُ زَيْدٌ </a:t>
            </a:r>
            <a:endParaRPr lang="ur-PK" dirty="0"/>
          </a:p>
          <a:p>
            <a:pPr marL="0" lvl="0" algn="just" rtl="1"/>
            <a:r>
              <a:rPr lang="ar-SA" dirty="0"/>
              <a:t>وَلِلإسْتِعانَةِ، نَحْوُ كَتَبْتُ بِالقَلَمِ. </a:t>
            </a:r>
            <a:endParaRPr lang="ur-PK" dirty="0"/>
          </a:p>
          <a:p>
            <a:pPr marL="0" lvl="0" algn="just" rtl="1"/>
            <a:r>
              <a:rPr lang="ar-SA" dirty="0"/>
              <a:t>وَقَدْ يَكُوْنُ لِلتَّعْلِيْلِ كَقَوْلِهِ تَعالى ﴿إِنَّكُمْ ظَلَمْتُمْ أَنْفُسَكُمْ بِاتِّخَاذِكُمُ الْعِجْلَ﴾</a:t>
            </a:r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val="56961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10">
            <a:extLst>
              <a:ext uri="{FF2B5EF4-FFF2-40B4-BE49-F238E27FC236}">
                <a16:creationId xmlns:a16="http://schemas.microsoft.com/office/drawing/2014/main" id="{345C0973-658E-4741-B6BA-882C8440315F}"/>
              </a:ext>
            </a:extLst>
          </p:cNvPr>
          <p:cNvSpPr/>
          <p:nvPr/>
        </p:nvSpPr>
        <p:spPr>
          <a:xfrm flipH="1">
            <a:off x="4571999" y="0"/>
            <a:ext cx="893725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b="1" dirty="0">
                <a:solidFill>
                  <a:schemeClr val="tx1"/>
                </a:solidFill>
              </a:rPr>
              <a:t>الْبَاءُ</a:t>
            </a:r>
            <a:endParaRPr lang="ur-PK" sz="1600" b="1" dirty="0">
              <a:solidFill>
                <a:schemeClr val="tx1"/>
              </a:solidFill>
            </a:endParaRP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92080" y="-1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الأَوَّلُ حَرْفُ الْجَارِّ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0E2826-7353-48E3-A550-90D5A991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algn="just" rtl="1"/>
            <a:r>
              <a:rPr lang="ar-SA" dirty="0"/>
              <a:t>وَلِلمُصاحَبَةِ، كَخَرَجَ زَيْدٌ بِعَشِيْرَتِهِ، </a:t>
            </a:r>
            <a:endParaRPr lang="ur-PK" dirty="0"/>
          </a:p>
          <a:p>
            <a:pPr marL="0" lvl="0" algn="just" rtl="1"/>
            <a:r>
              <a:rPr lang="ar-SA" dirty="0"/>
              <a:t>وَلِلمُقابَلَةِ،كَبِعْتُ هذا بِذَاكَ.</a:t>
            </a:r>
            <a:endParaRPr lang="ur-PK" dirty="0"/>
          </a:p>
          <a:p>
            <a:pPr marL="0" lvl="0" algn="just" rtl="1"/>
            <a:r>
              <a:rPr lang="ar-SA" dirty="0"/>
              <a:t>وَلِلتَّعْدِيَةِ، كَذَهَبْتُ بِزَيْدٍ. </a:t>
            </a:r>
            <a:endParaRPr lang="ur-PK" dirty="0"/>
          </a:p>
          <a:p>
            <a:pPr marL="0" lvl="0" algn="just" rtl="1"/>
            <a:r>
              <a:rPr lang="ar-SA" dirty="0"/>
              <a:t>وَلِلظَّرْفِيَّةِ، نَحْوُ جَلَسْتُ بِالمَسْجِدِ. </a:t>
            </a:r>
            <a:endParaRPr lang="ur-P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3F125B-900D-4C25-8576-C629569BBCBA}"/>
              </a:ext>
            </a:extLst>
          </p:cNvPr>
          <p:cNvSpPr txBox="1"/>
          <p:nvPr/>
        </p:nvSpPr>
        <p:spPr>
          <a:xfrm>
            <a:off x="179387" y="3542347"/>
            <a:ext cx="46012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ar-SA" sz="24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مَكَانًا نَحْوُ ﴿لَقَد نَصَرَكُمُ اللهُ بِبَدْرٍ﴾</a:t>
            </a:r>
            <a:endParaRPr lang="ur-PK" sz="2400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adwa-assalaf" panose="02000000000000000000" pitchFamily="2" charset="-78"/>
            </a:endParaRPr>
          </a:p>
          <a:p>
            <a:pPr algn="r" rtl="1">
              <a:lnSpc>
                <a:spcPct val="200000"/>
              </a:lnSpc>
            </a:pPr>
            <a:r>
              <a:rPr lang="ar-SA" sz="24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وَزَمَانًا نَحْوُ ﴿يُسَبِّحُونَ لَهُ بِاللَّيْلِ وَالنَّهَارِ﴾ </a:t>
            </a:r>
          </a:p>
        </p:txBody>
      </p:sp>
    </p:spTree>
    <p:extLst>
      <p:ext uri="{BB962C8B-B14F-4D97-AF65-F5344CB8AC3E}">
        <p14:creationId xmlns:p14="http://schemas.microsoft.com/office/powerpoint/2010/main" val="338169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10">
            <a:extLst>
              <a:ext uri="{FF2B5EF4-FFF2-40B4-BE49-F238E27FC236}">
                <a16:creationId xmlns:a16="http://schemas.microsoft.com/office/drawing/2014/main" id="{345C0973-658E-4741-B6BA-882C8440315F}"/>
              </a:ext>
            </a:extLst>
          </p:cNvPr>
          <p:cNvSpPr/>
          <p:nvPr/>
        </p:nvSpPr>
        <p:spPr>
          <a:xfrm flipH="1">
            <a:off x="4571999" y="0"/>
            <a:ext cx="893725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b="1" dirty="0">
                <a:solidFill>
                  <a:schemeClr val="tx1"/>
                </a:solidFill>
              </a:rPr>
              <a:t>الْبَاءُ</a:t>
            </a:r>
            <a:endParaRPr lang="ur-PK" sz="1600" b="1" dirty="0">
              <a:solidFill>
                <a:schemeClr val="tx1"/>
              </a:solidFill>
            </a:endParaRP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92080" y="-1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الأَوَّلُ حَرْفُ الْجَارِّ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0E2826-7353-48E3-A550-90D5A991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algn="just" rtl="1"/>
            <a:r>
              <a:rPr lang="ar-SA" dirty="0"/>
              <a:t>وَزَائِدَةٌ </a:t>
            </a:r>
            <a:endParaRPr lang="ur-PK" dirty="0"/>
          </a:p>
          <a:p>
            <a:pPr marL="0" rtl="1"/>
            <a:r>
              <a:rPr lang="ar-SA" dirty="0"/>
              <a:t>قِياسًا </a:t>
            </a:r>
            <a:endParaRPr lang="ur-PK" dirty="0"/>
          </a:p>
          <a:p>
            <a:pPr marL="0" rtl="1"/>
            <a:r>
              <a:rPr lang="ur-PK" dirty="0"/>
              <a:t>	</a:t>
            </a:r>
            <a:r>
              <a:rPr lang="ar-SA" dirty="0"/>
              <a:t>فِي خَبَرِ النَّفْيِ، نَحْوُ مَا زَيدٌ بَقَائِمٍ. </a:t>
            </a:r>
            <a:endParaRPr lang="ur-PK" dirty="0"/>
          </a:p>
          <a:p>
            <a:pPr marL="0" rtl="1"/>
            <a:r>
              <a:rPr lang="ur-PK" dirty="0"/>
              <a:t>	</a:t>
            </a:r>
            <a:r>
              <a:rPr lang="ar-SA" dirty="0"/>
              <a:t>وفِي الاسْتِـفْهامِ، نَحْوُ هَـلْ زَيْدٌ بِقائِمٍ، </a:t>
            </a:r>
            <a:endParaRPr lang="ur-PK" dirty="0"/>
          </a:p>
          <a:p>
            <a:pPr marL="0" rtl="1"/>
            <a:r>
              <a:rPr lang="ar-SA" dirty="0"/>
              <a:t>وسَمَاعًا </a:t>
            </a:r>
            <a:endParaRPr lang="ur-PK" dirty="0"/>
          </a:p>
          <a:p>
            <a:pPr marL="0" rtl="1"/>
            <a:r>
              <a:rPr lang="ur-PK" dirty="0"/>
              <a:t>	</a:t>
            </a:r>
            <a:r>
              <a:rPr lang="ar-SA" dirty="0"/>
              <a:t>فِي المَرْفُوعِ، نَحْوُ بِحَسْبِكَ زَيْدٌ، أَيْ حَسْبَكَ زَيْدٌ،  ﴿وَكَفى بِاللهِ شَهِيدًا﴾  أَيْ كَفَی اللهُ</a:t>
            </a:r>
            <a:endParaRPr lang="ur-PK" dirty="0"/>
          </a:p>
          <a:p>
            <a:pPr marL="0" rtl="1"/>
            <a:r>
              <a:rPr lang="ur-PK" dirty="0"/>
              <a:t>	</a:t>
            </a:r>
            <a:r>
              <a:rPr lang="ar-SA" dirty="0"/>
              <a:t>وفِي المَنْصُوبِ، نَحْوُ أَلْقى بِيَدِهِ. 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7ED3B3-572E-45F1-A8E8-B46345F45669}"/>
              </a:ext>
            </a:extLst>
          </p:cNvPr>
          <p:cNvSpPr txBox="1"/>
          <p:nvPr/>
        </p:nvSpPr>
        <p:spPr>
          <a:xfrm>
            <a:off x="182493" y="1874029"/>
            <a:ext cx="460126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ar-SA" sz="20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بِلَيْسَ</a:t>
            </a:r>
            <a:r>
              <a:rPr lang="ur-PK" sz="20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،</a:t>
            </a:r>
            <a:r>
              <a:rPr lang="ar-SA" sz="20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نَحْوُ: ﴿أَنَّ اللَّهَ لَيْسَ بِظَلَّامٍ لِلْعَبِيْدِ﴾ </a:t>
            </a:r>
            <a:endParaRPr lang="ur-PK" sz="2000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adwa-assalaf" panose="02000000000000000000" pitchFamily="2" charset="-78"/>
            </a:endParaRPr>
          </a:p>
          <a:p>
            <a:pPr algn="r" rtl="1">
              <a:lnSpc>
                <a:spcPct val="200000"/>
              </a:lnSpc>
            </a:pPr>
            <a:r>
              <a:rPr lang="ar-SA" sz="20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وَمَا، ونَحْوُ ﴿وَمَا رَبُّكَ بِظَلَّامٍ لِلْعَبِيدِ﴾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C4774C-152B-43BD-BF0F-D9F9221F7CA0}"/>
              </a:ext>
            </a:extLst>
          </p:cNvPr>
          <p:cNvSpPr txBox="1"/>
          <p:nvPr/>
        </p:nvSpPr>
        <p:spPr>
          <a:xfrm>
            <a:off x="-29261" y="123478"/>
            <a:ext cx="460126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ar-SA" sz="20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وَفِي التَّأْكِيْدِ الْمَعْنَوِيِّ بِنَفْسٍ نَحْوُ نَظَّفَ الْأَمِيْرُ الْمَسْجِدَ بِنَفْسِهِ</a:t>
            </a:r>
          </a:p>
          <a:p>
            <a:pPr algn="r" rtl="1">
              <a:lnSpc>
                <a:spcPct val="200000"/>
              </a:lnSpc>
            </a:pPr>
            <a:r>
              <a:rPr lang="ar-SA" sz="20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وَفِيْ فَاعِلِ أَفْعِلْ بِهِ لِلْتَّعَجُّبِ</a:t>
            </a:r>
          </a:p>
        </p:txBody>
      </p:sp>
    </p:spTree>
    <p:extLst>
      <p:ext uri="{BB962C8B-B14F-4D97-AF65-F5344CB8AC3E}">
        <p14:creationId xmlns:p14="http://schemas.microsoft.com/office/powerpoint/2010/main" val="288204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" grpId="0" uiExpand="1" build="p"/>
      <p:bldP spid="8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10">
            <a:extLst>
              <a:ext uri="{FF2B5EF4-FFF2-40B4-BE49-F238E27FC236}">
                <a16:creationId xmlns:a16="http://schemas.microsoft.com/office/drawing/2014/main" id="{345C0973-658E-4741-B6BA-882C8440315F}"/>
              </a:ext>
            </a:extLst>
          </p:cNvPr>
          <p:cNvSpPr/>
          <p:nvPr/>
        </p:nvSpPr>
        <p:spPr>
          <a:xfrm flipH="1">
            <a:off x="4571999" y="0"/>
            <a:ext cx="893725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b="1" dirty="0">
                <a:solidFill>
                  <a:schemeClr val="tx1"/>
                </a:solidFill>
              </a:rPr>
              <a:t>اللَّامُ</a:t>
            </a:r>
            <a:endParaRPr lang="ur-PK" sz="1600" b="1" dirty="0">
              <a:solidFill>
                <a:schemeClr val="tx1"/>
              </a:solidFill>
            </a:endParaRP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92080" y="-1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الأَوَّلُ حَرْفُ الْجَارِّ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0E2826-7353-48E3-A550-90D5A991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rtl="1"/>
            <a:r>
              <a:rPr lang="ur-PK" dirty="0"/>
              <a:t>وَ</a:t>
            </a:r>
            <a:r>
              <a:rPr lang="ar-SA" dirty="0"/>
              <a:t>الّلامُ، وهِىَ: </a:t>
            </a:r>
          </a:p>
          <a:p>
            <a:pPr marL="0" lvl="0" rtl="1"/>
            <a:r>
              <a:rPr lang="ar-SA" dirty="0"/>
              <a:t>لِلاخْتِصَاصِ، نَحْوُ الجُلُّ لِلفَرَسِ، والمالُ لِزَيْدٍ.</a:t>
            </a:r>
          </a:p>
          <a:p>
            <a:pPr marL="0" lvl="0" rtl="1"/>
            <a:r>
              <a:rPr lang="ar-SA" dirty="0"/>
              <a:t>وَلِلتَعْلِيلِ، كَضَرَبْتُهُ لِلتَّأْدِيبِ. </a:t>
            </a:r>
          </a:p>
          <a:p>
            <a:pPr marL="0" lvl="0" rtl="1"/>
            <a:r>
              <a:rPr lang="ar-SA" dirty="0"/>
              <a:t>وَزائِدَةٌ كَقَوْلِهِ تَعالى: ﴿رَدِفَ لَكُم﴾ أىْ رَدفَكُم. </a:t>
            </a:r>
          </a:p>
          <a:p>
            <a:pPr marL="0" lvl="0" rtl="1"/>
            <a:r>
              <a:rPr lang="ar-SA" dirty="0"/>
              <a:t>وَبِمَعْنى عَنْ إذا اسْتُعْمِلَ مَعَ القَوْلِ كَقَولِهِ تَعالى: ﴿وَقَالَ الّذينَ كَفَرُوا لِلّذِينَ آمَنُوا لَوْ كَانَ خَيْرًا مَا سَبَقُونَا إلَيهِ ﴾ وفِيهِ نَظَرٌ. </a:t>
            </a:r>
          </a:p>
          <a:p>
            <a:pPr marL="0" lvl="0" rtl="1"/>
            <a:r>
              <a:rPr lang="ar-SA" dirty="0"/>
              <a:t>وَبِمَعْنى الواوِ فِي القَسَمِ لِلتَّعَجُّبِ، كَقَوْلِ الْهُزَلِيِّ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F7790-3C58-4B3E-8284-E6D7D82D09B8}"/>
              </a:ext>
            </a:extLst>
          </p:cNvPr>
          <p:cNvSpPr txBox="1"/>
          <p:nvPr/>
        </p:nvSpPr>
        <p:spPr>
          <a:xfrm>
            <a:off x="1547664" y="1851670"/>
            <a:ext cx="376321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ar-SA" sz="20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﴿نَزَّلَ الْفُرْقَانَ عَلَىٰ عَبْدِهِ لِيَكُونَ لِلْعَالَمِينَ نَذِيْرًا﴾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75BEC-8EE5-4B74-8BF1-0236D76F44ED}"/>
              </a:ext>
            </a:extLst>
          </p:cNvPr>
          <p:cNvSpPr txBox="1"/>
          <p:nvPr/>
        </p:nvSpPr>
        <p:spPr>
          <a:xfrm>
            <a:off x="3942730" y="1275606"/>
            <a:ext cx="136815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ar-SA" sz="20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﴿اَلْحَمْدُ للهِ﴾</a:t>
            </a:r>
          </a:p>
        </p:txBody>
      </p:sp>
    </p:spTree>
    <p:extLst>
      <p:ext uri="{BB962C8B-B14F-4D97-AF65-F5344CB8AC3E}">
        <p14:creationId xmlns:p14="http://schemas.microsoft.com/office/powerpoint/2010/main" val="296320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uiExpand="1" build="p"/>
      <p:bldP spid="10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10">
            <a:extLst>
              <a:ext uri="{FF2B5EF4-FFF2-40B4-BE49-F238E27FC236}">
                <a16:creationId xmlns:a16="http://schemas.microsoft.com/office/drawing/2014/main" id="{345C0973-658E-4741-B6BA-882C8440315F}"/>
              </a:ext>
            </a:extLst>
          </p:cNvPr>
          <p:cNvSpPr/>
          <p:nvPr/>
        </p:nvSpPr>
        <p:spPr>
          <a:xfrm flipH="1">
            <a:off x="4571999" y="0"/>
            <a:ext cx="893725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b="1" dirty="0">
                <a:solidFill>
                  <a:schemeClr val="tx1"/>
                </a:solidFill>
              </a:rPr>
              <a:t>اللَّامُ</a:t>
            </a:r>
            <a:endParaRPr lang="ur-PK" sz="1600" b="1" dirty="0">
              <a:solidFill>
                <a:schemeClr val="tx1"/>
              </a:solidFill>
            </a:endParaRP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92080" y="-1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الأَوَّلُ حَرْفُ الْجَارِّ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0E2826-7353-48E3-A550-90D5A991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rtl="1"/>
            <a:r>
              <a:rPr lang="ar-SA" dirty="0"/>
              <a:t>وَبِمَعْنى الواوِ فِي القَسَمِ لِلتَّعَجُّبِ، كَقَوْلِ الْهُزَلِيِّ </a:t>
            </a:r>
            <a:endParaRPr lang="ur-PK" dirty="0"/>
          </a:p>
          <a:p>
            <a:pPr marL="0" lvl="0" algn="ctr" rtl="1"/>
            <a:r>
              <a:rPr lang="ar-SA" dirty="0"/>
              <a:t>للهِ يَبْقَی عَلَی الْأَيَّامِ ذُوْ حَيْدٍ</a:t>
            </a:r>
            <a:r>
              <a:rPr lang="ur-PK" dirty="0"/>
              <a:t>	</a:t>
            </a:r>
            <a:r>
              <a:rPr lang="ar-SA" dirty="0"/>
              <a:t> </a:t>
            </a:r>
            <a:r>
              <a:rPr lang="ur-PK" dirty="0"/>
              <a:t>بِمُشْمَخِرٍّ بِهِ الظَّيَّانُ وَالْآسُ</a:t>
            </a:r>
            <a:endParaRPr lang="ar-S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21D8DF-EA37-4BFD-98C8-42EAFFF5E529}"/>
              </a:ext>
            </a:extLst>
          </p:cNvPr>
          <p:cNvSpPr txBox="1"/>
          <p:nvPr/>
        </p:nvSpPr>
        <p:spPr>
          <a:xfrm>
            <a:off x="7452320" y="2931790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2000" dirty="0">
                <a:solidFill>
                  <a:schemeClr val="accent6"/>
                </a:solidFill>
              </a:rPr>
              <a:t>لَنْ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7106F-A1DD-4A06-9F89-CDF7025EC997}"/>
              </a:ext>
            </a:extLst>
          </p:cNvPr>
          <p:cNvSpPr txBox="1"/>
          <p:nvPr/>
        </p:nvSpPr>
        <p:spPr>
          <a:xfrm>
            <a:off x="3059832" y="3939902"/>
            <a:ext cx="2823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r-PK" sz="2000" dirty="0">
                <a:solidFill>
                  <a:schemeClr val="accent6"/>
                </a:solidFill>
              </a:rPr>
              <a:t>صاحب قرون، </a:t>
            </a:r>
          </a:p>
          <a:p>
            <a:pPr algn="r"/>
            <a:r>
              <a:rPr lang="ur-PK" sz="2000" dirty="0">
                <a:solidFill>
                  <a:schemeClr val="accent6"/>
                </a:solidFill>
              </a:rPr>
              <a:t>الحيد والحيود: حروف قرن الوعل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EDCBED-9CBF-49F4-9201-6ABD6C096D3A}"/>
              </a:ext>
            </a:extLst>
          </p:cNvPr>
          <p:cNvSpPr txBox="1"/>
          <p:nvPr/>
        </p:nvSpPr>
        <p:spPr>
          <a:xfrm>
            <a:off x="3131840" y="2914652"/>
            <a:ext cx="1022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r-PK" sz="2000" dirty="0">
                <a:solidFill>
                  <a:schemeClr val="accent6"/>
                </a:solidFill>
              </a:rPr>
              <a:t>المرتفع</a:t>
            </a:r>
            <a:endParaRPr lang="en-GB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6CFD3-67A3-48E7-9AA3-5A033D413B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1" t="21000" r="9029"/>
          <a:stretch/>
        </p:blipFill>
        <p:spPr>
          <a:xfrm>
            <a:off x="755575" y="771550"/>
            <a:ext cx="1872209" cy="13544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B3632E-B162-40B0-8912-E61A28F11B02}"/>
              </a:ext>
            </a:extLst>
          </p:cNvPr>
          <p:cNvSpPr txBox="1"/>
          <p:nvPr/>
        </p:nvSpPr>
        <p:spPr>
          <a:xfrm>
            <a:off x="1763688" y="3651870"/>
            <a:ext cx="1238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>
                <a:solidFill>
                  <a:schemeClr val="accent6"/>
                </a:solidFill>
              </a:rPr>
              <a:t>clematis</a:t>
            </a:r>
            <a:endParaRPr lang="en-GB" dirty="0">
              <a:solidFill>
                <a:schemeClr val="accent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32289F-4AB7-4DC6-9265-A0A762225E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9"/>
          <a:stretch/>
        </p:blipFill>
        <p:spPr>
          <a:xfrm>
            <a:off x="162677" y="3817794"/>
            <a:ext cx="1601011" cy="12333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A5A9A0-97F3-4D4C-962A-397E0A7F7866}"/>
              </a:ext>
            </a:extLst>
          </p:cNvPr>
          <p:cNvSpPr txBox="1"/>
          <p:nvPr/>
        </p:nvSpPr>
        <p:spPr>
          <a:xfrm>
            <a:off x="755575" y="2771847"/>
            <a:ext cx="1238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 err="1">
                <a:solidFill>
                  <a:schemeClr val="accent6"/>
                </a:solidFill>
              </a:rPr>
              <a:t>Myrtus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5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/>
      <p:bldP spid="12" grpId="0"/>
      <p:bldP spid="13" grpId="0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10">
            <a:extLst>
              <a:ext uri="{FF2B5EF4-FFF2-40B4-BE49-F238E27FC236}">
                <a16:creationId xmlns:a16="http://schemas.microsoft.com/office/drawing/2014/main" id="{345C0973-658E-4741-B6BA-882C8440315F}"/>
              </a:ext>
            </a:extLst>
          </p:cNvPr>
          <p:cNvSpPr/>
          <p:nvPr/>
        </p:nvSpPr>
        <p:spPr>
          <a:xfrm flipH="1">
            <a:off x="4571999" y="0"/>
            <a:ext cx="893725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b="1" dirty="0">
                <a:solidFill>
                  <a:schemeClr val="tx1"/>
                </a:solidFill>
              </a:rPr>
              <a:t>رُبَّ</a:t>
            </a:r>
            <a:endParaRPr lang="ur-PK" sz="1600" b="1" dirty="0">
              <a:solidFill>
                <a:schemeClr val="tx1"/>
              </a:solidFill>
            </a:endParaRP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92080" y="-1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الأَوَّلُ حَرْفُ الْجَارِّ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0E2826-7353-48E3-A550-90D5A991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rtl="1"/>
            <a:r>
              <a:rPr lang="ur-PK" dirty="0"/>
              <a:t>وَرُبَّ وهِىَ لِلتَّقْلِيلِ كَمَا أَنَّ كَمْ الخَبَرِيَّةَ للتَّكْثِير، وتَسْتَحِقُّ رُبَّ صَدْرَ الكَلامِ،</a:t>
            </a:r>
          </a:p>
          <a:p>
            <a:pPr marL="0" lvl="0" rtl="1"/>
            <a:r>
              <a:rPr lang="ur-PK" dirty="0"/>
              <a:t>ولا تَدْخُلُ إلاّ </a:t>
            </a:r>
          </a:p>
          <a:p>
            <a:pPr marL="0" lvl="0" rtl="1"/>
            <a:r>
              <a:rPr lang="ur-PK" dirty="0"/>
              <a:t>عَلى نَكِرَةِ مَوْصُوْفَةٍ، نَحْوُ رُبَّ رَجُلٍ لَقِيتُهُ </a:t>
            </a:r>
          </a:p>
          <a:p>
            <a:pPr marL="0" lvl="0" rtl="1"/>
            <a:r>
              <a:rPr lang="ur-PK" dirty="0"/>
              <a:t>أَوْ مُضْمَرٍ مُبْهَمٍ مُفْرَدٍ مُذكَّرٍ مُمَيَّزٍ بِنَكِرَةٍ مَنْصُوبَةٍ، نَحْوُ رُبَّةُ رَجُلًا، ورُبَّهُ رَجُلَيْنِ، ورُبَّهُ رِجَالًا، ورُبَّهُ إمرَأَةً كَذَلِكَ</a:t>
            </a:r>
          </a:p>
          <a:p>
            <a:pPr marL="0" lvl="0" rtl="1"/>
            <a:r>
              <a:rPr lang="ur-PK" dirty="0"/>
              <a:t>وعِنْدَ الكُوفِييُّنَ تَجِبُ المُطَابَقَةُ، نَحْوُ رُبَّهُما رَجُلَيْنِ، ورُبَّهُمْ رِجَالًا، وَرُبَّهَا إمرَأَةً</a:t>
            </a:r>
          </a:p>
        </p:txBody>
      </p:sp>
    </p:spTree>
    <p:extLst>
      <p:ext uri="{BB962C8B-B14F-4D97-AF65-F5344CB8AC3E}">
        <p14:creationId xmlns:p14="http://schemas.microsoft.com/office/powerpoint/2010/main" val="111176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10">
            <a:extLst>
              <a:ext uri="{FF2B5EF4-FFF2-40B4-BE49-F238E27FC236}">
                <a16:creationId xmlns:a16="http://schemas.microsoft.com/office/drawing/2014/main" id="{345C0973-658E-4741-B6BA-882C8440315F}"/>
              </a:ext>
            </a:extLst>
          </p:cNvPr>
          <p:cNvSpPr/>
          <p:nvPr/>
        </p:nvSpPr>
        <p:spPr>
          <a:xfrm flipH="1">
            <a:off x="4571999" y="0"/>
            <a:ext cx="893725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b="1" dirty="0">
                <a:solidFill>
                  <a:schemeClr val="tx1"/>
                </a:solidFill>
              </a:rPr>
              <a:t>رُبَّ</a:t>
            </a:r>
            <a:endParaRPr lang="ur-PK" sz="1600" b="1" dirty="0">
              <a:solidFill>
                <a:schemeClr val="tx1"/>
              </a:solidFill>
            </a:endParaRP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92080" y="-1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الأَوَّلُ حَرْفُ الْجَارِّ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0E2826-7353-48E3-A550-90D5A991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rtl="1"/>
            <a:r>
              <a:rPr lang="ur-PK" dirty="0"/>
              <a:t>وقَدْ تَلْحَقُها ما الكَافَّةُ فَتَدْخُلُ عَلى الجُمْـلَتَيْنِ،</a:t>
            </a:r>
          </a:p>
          <a:p>
            <a:pPr marL="0" lvl="0" rtl="1"/>
            <a:r>
              <a:rPr lang="ur-PK" dirty="0"/>
              <a:t>نَحْوُ رُبَّما قَامَ زَيدٌ، ورُبَّما زَيْدٌ قائِمٌ.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14F15-11D0-40AD-8D56-B223E7FEADA8}"/>
              </a:ext>
            </a:extLst>
          </p:cNvPr>
          <p:cNvSpPr txBox="1"/>
          <p:nvPr/>
        </p:nvSpPr>
        <p:spPr>
          <a:xfrm>
            <a:off x="539552" y="580808"/>
            <a:ext cx="3763218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ur-PK" sz="20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وَقَدْ تُخَفَّفُ بَائُهَا نَحْوُ قَوْلِهِ تَعَالَى </a:t>
            </a:r>
          </a:p>
          <a:p>
            <a:pPr algn="r" rtl="1">
              <a:lnSpc>
                <a:spcPct val="200000"/>
              </a:lnSpc>
            </a:pPr>
            <a:r>
              <a:rPr lang="ar-SA" sz="20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﴿رُبَمَا يَوَدُّ الَّذِينَ كَفَرُوا لَوْ كَانُوا مُسْلِمِينَ﴾</a:t>
            </a:r>
          </a:p>
        </p:txBody>
      </p:sp>
    </p:spTree>
    <p:extLst>
      <p:ext uri="{BB962C8B-B14F-4D97-AF65-F5344CB8AC3E}">
        <p14:creationId xmlns:p14="http://schemas.microsoft.com/office/powerpoint/2010/main" val="126486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10">
            <a:extLst>
              <a:ext uri="{FF2B5EF4-FFF2-40B4-BE49-F238E27FC236}">
                <a16:creationId xmlns:a16="http://schemas.microsoft.com/office/drawing/2014/main" id="{345C0973-658E-4741-B6BA-882C8440315F}"/>
              </a:ext>
            </a:extLst>
          </p:cNvPr>
          <p:cNvSpPr/>
          <p:nvPr/>
        </p:nvSpPr>
        <p:spPr>
          <a:xfrm flipH="1">
            <a:off x="4571999" y="0"/>
            <a:ext cx="893725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b="1" dirty="0">
                <a:solidFill>
                  <a:schemeClr val="tx1"/>
                </a:solidFill>
              </a:rPr>
              <a:t>رُبَّ</a:t>
            </a:r>
            <a:endParaRPr lang="ur-PK" sz="1600" b="1" dirty="0">
              <a:solidFill>
                <a:schemeClr val="tx1"/>
              </a:solidFill>
            </a:endParaRP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92080" y="-1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الأَوَّلُ حَرْفُ الْجَارِّ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0E2826-7353-48E3-A550-90D5A991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rtl="1"/>
            <a:r>
              <a:rPr lang="ur-PK" dirty="0"/>
              <a:t>ولابُدَّ لَها مِنْ فِعْلٍ مَاضٍ، لأِنَّ رُبَّ لِلتَّقْلِيلِ الْمُحَقَّقِ فِيهِ، وَهُوَ لَا يَتَحَقَّقُ إِلَّا بِهِ، </a:t>
            </a:r>
          </a:p>
          <a:p>
            <a:pPr marL="0" lvl="0" rtl="1"/>
            <a:r>
              <a:rPr lang="ur-PK" dirty="0"/>
              <a:t>ويُحْذَفُ ذلِك الفِعْلُ غالِبًا، </a:t>
            </a:r>
          </a:p>
          <a:p>
            <a:pPr marL="0" lvl="0" rtl="1"/>
            <a:r>
              <a:rPr lang="ur-PK" dirty="0"/>
              <a:t>	كَقَوْلِـكَ رُبَّ رَجُلٍ أَكْرَمَنِي </a:t>
            </a:r>
          </a:p>
          <a:p>
            <a:pPr marL="0" lvl="0" rtl="1"/>
            <a:r>
              <a:rPr lang="ur-PK" dirty="0"/>
              <a:t>	فِي جَوابِ مَنْ قَالَ هَلْ لَقِيْتَ مَنْ أَكْرَمَكَ؟ </a:t>
            </a:r>
          </a:p>
          <a:p>
            <a:pPr marL="0" lvl="0" rtl="1"/>
            <a:r>
              <a:rPr lang="ur-PK" dirty="0"/>
              <a:t>	أَيْ رُبَّ رَجُلٍ أَكْرَمَنِي لَقِيتُهُ، فأَكَرَمَنِي صِفَةُ الرَّجُل وَلَقِيتُهُ فِعْلُها وهُوَ مَحذوفٌ.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F7790-3C58-4B3E-8284-E6D7D82D09B8}"/>
              </a:ext>
            </a:extLst>
          </p:cNvPr>
          <p:cNvSpPr txBox="1"/>
          <p:nvPr/>
        </p:nvSpPr>
        <p:spPr>
          <a:xfrm>
            <a:off x="1547664" y="1851670"/>
            <a:ext cx="376321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ar-SA" sz="20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﴿نَزَّلَ الْفُرْقَانَ عَلَىٰ عَبْدِهِ لِيَكُونَ لِلْعَالَمِينَ نَذِيْرًا﴾</a:t>
            </a:r>
          </a:p>
        </p:txBody>
      </p:sp>
    </p:spTree>
    <p:extLst>
      <p:ext uri="{BB962C8B-B14F-4D97-AF65-F5344CB8AC3E}">
        <p14:creationId xmlns:p14="http://schemas.microsoft.com/office/powerpoint/2010/main" val="393817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8408E-D4FC-4751-B3F7-689E447E1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771550"/>
            <a:ext cx="8208912" cy="368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11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10">
            <a:extLst>
              <a:ext uri="{FF2B5EF4-FFF2-40B4-BE49-F238E27FC236}">
                <a16:creationId xmlns:a16="http://schemas.microsoft.com/office/drawing/2014/main" id="{345C0973-658E-4741-B6BA-882C8440315F}"/>
              </a:ext>
            </a:extLst>
          </p:cNvPr>
          <p:cNvSpPr/>
          <p:nvPr/>
        </p:nvSpPr>
        <p:spPr>
          <a:xfrm flipH="1">
            <a:off x="4571999" y="0"/>
            <a:ext cx="893725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solidFill>
                  <a:schemeClr val="tx1"/>
                </a:solidFill>
              </a:rPr>
              <a:t>وَاوُ رُبَّ</a:t>
            </a:r>
            <a:endParaRPr lang="ur-PK" sz="1600" b="1" dirty="0">
              <a:solidFill>
                <a:schemeClr val="tx1"/>
              </a:solidFill>
            </a:endParaRP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92080" y="-1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الأَوَّلُ حَرْفُ الْجَارِّ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0E2826-7353-48E3-A550-90D5A991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rtl="1">
              <a:lnSpc>
                <a:spcPct val="300000"/>
              </a:lnSpc>
            </a:pPr>
            <a:r>
              <a:rPr lang="ur-PK" dirty="0"/>
              <a:t>وَوَاوُ رُبَّ وهِىَ الّتِي تُبْتَدَأُ بِها فِي أَوَّلِ الكَلامِ، كَقَوْلِ الشّاعِرِ: </a:t>
            </a:r>
          </a:p>
          <a:p>
            <a:pPr marL="0" lvl="0" algn="ctr" rtl="1">
              <a:lnSpc>
                <a:spcPct val="300000"/>
              </a:lnSpc>
            </a:pPr>
            <a:r>
              <a:rPr lang="ar-SA" dirty="0"/>
              <a:t>وبَلْدَةٍ لَيْسَ بِها أَنِيسُ</a:t>
            </a:r>
            <a:r>
              <a:rPr lang="ur-PK" dirty="0"/>
              <a:t>		إِلَّا اليَعَافِيرُ وَإِلَّا العِيْسُ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512957-62A5-4E20-898B-34C4B5AB4A67}"/>
              </a:ext>
            </a:extLst>
          </p:cNvPr>
          <p:cNvSpPr txBox="1"/>
          <p:nvPr/>
        </p:nvSpPr>
        <p:spPr>
          <a:xfrm>
            <a:off x="2411760" y="2721941"/>
            <a:ext cx="1800200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ur-PK" sz="20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يَعْفُوْرٌ ج يَعَافِيْرُ</a:t>
            </a:r>
            <a:endParaRPr lang="en-GB" sz="2000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adwa-assalaf" panose="02000000000000000000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GB" sz="20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Arabian gazelle</a:t>
            </a:r>
            <a:endParaRPr lang="ar-SA" sz="2000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adwa-assalaf" panose="020000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DEACF1-CF35-49E3-AA07-42C026C2A026}"/>
              </a:ext>
            </a:extLst>
          </p:cNvPr>
          <p:cNvSpPr txBox="1"/>
          <p:nvPr/>
        </p:nvSpPr>
        <p:spPr>
          <a:xfrm>
            <a:off x="-3642" y="4229172"/>
            <a:ext cx="4968552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ur-PK" sz="20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أَعْيَسُ ج عِيْسٌ</a:t>
            </a:r>
            <a:endParaRPr lang="en-GB" sz="2000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adwa-assalaf" panose="02000000000000000000" pitchFamily="2" charset="-78"/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A camel of a white colour mixed with the red</a:t>
            </a:r>
            <a:endParaRPr lang="ar-SA" sz="2000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6355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  <p:bldP spid="10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10">
            <a:extLst>
              <a:ext uri="{FF2B5EF4-FFF2-40B4-BE49-F238E27FC236}">
                <a16:creationId xmlns:a16="http://schemas.microsoft.com/office/drawing/2014/main" id="{345C0973-658E-4741-B6BA-882C8440315F}"/>
              </a:ext>
            </a:extLst>
          </p:cNvPr>
          <p:cNvSpPr/>
          <p:nvPr/>
        </p:nvSpPr>
        <p:spPr>
          <a:xfrm flipH="1">
            <a:off x="3995936" y="0"/>
            <a:ext cx="1469788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b="1" dirty="0">
                <a:solidFill>
                  <a:schemeClr val="tx1"/>
                </a:solidFill>
              </a:rPr>
              <a:t>أَحْرُفُ الْقَسَمَ</a:t>
            </a:r>
            <a:endParaRPr lang="ur-PK" sz="1600" b="1" dirty="0">
              <a:solidFill>
                <a:schemeClr val="tx1"/>
              </a:solidFill>
            </a:endParaRP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92080" y="-1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الأَوَّلُ حَرْفُ الْجَارِّ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0E2826-7353-48E3-A550-90D5A991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rtl="1"/>
            <a:r>
              <a:rPr lang="ur-PK" dirty="0">
                <a:solidFill>
                  <a:schemeClr val="accent6"/>
                </a:solidFill>
              </a:rPr>
              <a:t>[أَحْرُفُ الْقَسَم]</a:t>
            </a:r>
          </a:p>
          <a:p>
            <a:pPr marL="0" lvl="0" rtl="1"/>
            <a:r>
              <a:rPr lang="ur-PK" dirty="0">
                <a:solidFill>
                  <a:schemeClr val="accent6"/>
                </a:solidFill>
              </a:rPr>
              <a:t>وَاعْلَمْ أَنَّهُ لَا بُدَّ لِكُلِّ قَسَمٍ مِنْ أُمُوْرٍ ثَلَاثَةٍ: </a:t>
            </a:r>
          </a:p>
          <a:p>
            <a:pPr marL="0" lvl="0" rtl="1"/>
            <a:r>
              <a:rPr lang="ur-PK" dirty="0">
                <a:solidFill>
                  <a:schemeClr val="accent6"/>
                </a:solidFill>
              </a:rPr>
              <a:t>	فِعْلُ الْقَسَمِ، </a:t>
            </a:r>
          </a:p>
          <a:p>
            <a:pPr marL="0" lvl="0" rtl="1"/>
            <a:r>
              <a:rPr lang="ur-PK" dirty="0">
                <a:solidFill>
                  <a:schemeClr val="accent6"/>
                </a:solidFill>
              </a:rPr>
              <a:t>	وَالْمُقْسَمُ بِهِ، </a:t>
            </a:r>
          </a:p>
          <a:p>
            <a:pPr marL="0" lvl="0" rtl="1"/>
            <a:r>
              <a:rPr lang="ur-PK" dirty="0">
                <a:solidFill>
                  <a:schemeClr val="accent6"/>
                </a:solidFill>
              </a:rPr>
              <a:t>	وَالْمُقْسَمُ عَلِيْهِ، </a:t>
            </a:r>
          </a:p>
        </p:txBody>
      </p:sp>
    </p:spTree>
    <p:extLst>
      <p:ext uri="{BB962C8B-B14F-4D97-AF65-F5344CB8AC3E}">
        <p14:creationId xmlns:p14="http://schemas.microsoft.com/office/powerpoint/2010/main" val="79856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10">
            <a:extLst>
              <a:ext uri="{FF2B5EF4-FFF2-40B4-BE49-F238E27FC236}">
                <a16:creationId xmlns:a16="http://schemas.microsoft.com/office/drawing/2014/main" id="{F73B92EF-5511-449E-9025-DC8940E79600}"/>
              </a:ext>
            </a:extLst>
          </p:cNvPr>
          <p:cNvSpPr/>
          <p:nvPr/>
        </p:nvSpPr>
        <p:spPr>
          <a:xfrm flipH="1">
            <a:off x="3995936" y="0"/>
            <a:ext cx="1469788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b="1" dirty="0">
                <a:solidFill>
                  <a:schemeClr val="tx1"/>
                </a:solidFill>
              </a:rPr>
              <a:t>أَحْرُفُ الْقَسَمَ</a:t>
            </a:r>
            <a:endParaRPr lang="ur-PK" sz="1600" b="1" dirty="0">
              <a:solidFill>
                <a:schemeClr val="tx1"/>
              </a:solidFill>
            </a:endParaRP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92080" y="-1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الأَوَّلُ حَرْفُ الْجَارِّ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0E2826-7353-48E3-A550-90D5A991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rtl="1"/>
            <a:r>
              <a:rPr lang="ur-PK" dirty="0">
                <a:solidFill>
                  <a:schemeClr val="accent6"/>
                </a:solidFill>
              </a:rPr>
              <a:t>[أَحْرُفُ الْقَسَم]</a:t>
            </a:r>
          </a:p>
          <a:p>
            <a:pPr marL="0" lvl="0" rtl="1"/>
            <a:r>
              <a:rPr lang="ur-PK" dirty="0">
                <a:solidFill>
                  <a:schemeClr val="accent6"/>
                </a:solidFill>
              </a:rPr>
              <a:t>أُقْسِمُ بِاللهِ لَأَصْدُقَنَّ فِي الْحَدِيْثِ، </a:t>
            </a:r>
          </a:p>
          <a:p>
            <a:pPr marL="0" lvl="0" rtl="1"/>
            <a:r>
              <a:rPr lang="ur-PK" dirty="0">
                <a:solidFill>
                  <a:schemeClr val="accent6"/>
                </a:solidFill>
              </a:rPr>
              <a:t>	أُقْسِمُ هُوَ فِعْلُ الْقَسَمِ، </a:t>
            </a:r>
          </a:p>
          <a:p>
            <a:pPr marL="0" lvl="0" rtl="1"/>
            <a:r>
              <a:rPr lang="ur-PK" dirty="0">
                <a:solidFill>
                  <a:schemeClr val="accent6"/>
                </a:solidFill>
              </a:rPr>
              <a:t>	وَالله هُوَ الْمُقْسَمُ بِهِ، </a:t>
            </a:r>
          </a:p>
          <a:p>
            <a:pPr marL="0" lvl="0" rtl="1"/>
            <a:r>
              <a:rPr lang="ur-PK" dirty="0">
                <a:solidFill>
                  <a:schemeClr val="accent6"/>
                </a:solidFill>
              </a:rPr>
              <a:t>	لَأَصْدُقَنَّ فِيْ الْحَدِيْثِ هُوَ الْمُقْسَمُ عَلَيْهِ، وَيُسَمَّی جَوَابَ الْقَسَمَ.</a:t>
            </a:r>
          </a:p>
        </p:txBody>
      </p:sp>
    </p:spTree>
    <p:extLst>
      <p:ext uri="{BB962C8B-B14F-4D97-AF65-F5344CB8AC3E}">
        <p14:creationId xmlns:p14="http://schemas.microsoft.com/office/powerpoint/2010/main" val="336840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10">
            <a:extLst>
              <a:ext uri="{FF2B5EF4-FFF2-40B4-BE49-F238E27FC236}">
                <a16:creationId xmlns:a16="http://schemas.microsoft.com/office/drawing/2014/main" id="{A0DE6A55-2898-49C7-BDA8-6D79C717246D}"/>
              </a:ext>
            </a:extLst>
          </p:cNvPr>
          <p:cNvSpPr/>
          <p:nvPr/>
        </p:nvSpPr>
        <p:spPr>
          <a:xfrm flipH="1">
            <a:off x="3995936" y="0"/>
            <a:ext cx="1469788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b="1" dirty="0">
                <a:solidFill>
                  <a:schemeClr val="tx1"/>
                </a:solidFill>
              </a:rPr>
              <a:t>أَحْرُفُ الْقَسَمَ</a:t>
            </a:r>
            <a:endParaRPr lang="ur-PK" sz="1600" b="1" dirty="0">
              <a:solidFill>
                <a:schemeClr val="tx1"/>
              </a:solidFill>
            </a:endParaRP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92080" y="-1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الأَوَّلُ حَرْفُ الْجَارِّ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0E2826-7353-48E3-A550-90D5A991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rtl="1"/>
            <a:r>
              <a:rPr lang="ur-PK" dirty="0">
                <a:solidFill>
                  <a:schemeClr val="accent6"/>
                </a:solidFill>
              </a:rPr>
              <a:t>وَجَوَابَ الْقَسَمِ سِتَّةٌ </a:t>
            </a:r>
          </a:p>
          <a:p>
            <a:pPr marL="0" lvl="0" rtl="1"/>
            <a:r>
              <a:rPr lang="ur-PK" dirty="0">
                <a:solidFill>
                  <a:schemeClr val="accent6"/>
                </a:solidFill>
              </a:rPr>
              <a:t>إِنَّ الْمُثَقَّلَةُ نَحْوُ ﴿وَالْفَجْرِ ... إِنَّ رَبَّكَ لَبِالْمِرْصَادِ﴾</a:t>
            </a:r>
          </a:p>
          <a:p>
            <a:pPr marL="0" lvl="0" rtl="1"/>
            <a:r>
              <a:rPr lang="ur-PK" dirty="0">
                <a:solidFill>
                  <a:schemeClr val="accent6"/>
                </a:solidFill>
              </a:rPr>
              <a:t>إِنْ الْمُخَفَّفَةُ نَحْوُ ﴿تَاللَّهِ إِنْ كُنَّا لَفِي ضَلَالٍ مُبِينٍ﴾ </a:t>
            </a:r>
          </a:p>
          <a:p>
            <a:pPr marL="0" lvl="0" rtl="1"/>
            <a:r>
              <a:rPr lang="ur-PK" dirty="0">
                <a:solidFill>
                  <a:schemeClr val="accent6"/>
                </a:solidFill>
              </a:rPr>
              <a:t>قَدْ نَحْوُ ﴿وَالشَّمْسِ وَضُحَاهَا ... قَدْ أَفْلَحَ مَنْ زَكَّاهَا﴾</a:t>
            </a:r>
          </a:p>
          <a:p>
            <a:pPr marL="0" lvl="0" rtl="1"/>
            <a:r>
              <a:rPr lang="ur-PK" dirty="0">
                <a:solidFill>
                  <a:schemeClr val="accent6"/>
                </a:solidFill>
              </a:rPr>
              <a:t>اللَّامُ الْمَفْتُوحَةُ نَحْوُ ﴿فَوَرَبِّكَ لَنَسْأَلَنَّهُمْ أَجْمَعِينَ﴾</a:t>
            </a:r>
          </a:p>
          <a:p>
            <a:pPr marL="0" lvl="0" rtl="1"/>
            <a:r>
              <a:rPr lang="ur-PK" dirty="0">
                <a:solidFill>
                  <a:schemeClr val="accent6"/>
                </a:solidFill>
              </a:rPr>
              <a:t>مَا النَّافْيِةُ  نَحْوُ ﴿وَالضُّحَى ... مَا وَدَّعَكَ رَبُّكَ﴾ </a:t>
            </a:r>
          </a:p>
          <a:p>
            <a:pPr marL="0" lvl="0" rtl="1"/>
            <a:r>
              <a:rPr lang="ur-PK" dirty="0">
                <a:solidFill>
                  <a:schemeClr val="accent6"/>
                </a:solidFill>
              </a:rPr>
              <a:t>لَا النَّافْيِةُ  نَحْوُ ﴿وَأَقْسَمُوا بِاللَّهِ جَهْدَ أَيْمَانِهِمْ لَا يَبْعَثُ اللَّهُ مَنْ يَمُوتُ﴾</a:t>
            </a:r>
          </a:p>
        </p:txBody>
      </p:sp>
    </p:spTree>
    <p:extLst>
      <p:ext uri="{BB962C8B-B14F-4D97-AF65-F5344CB8AC3E}">
        <p14:creationId xmlns:p14="http://schemas.microsoft.com/office/powerpoint/2010/main" val="279693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10">
            <a:extLst>
              <a:ext uri="{FF2B5EF4-FFF2-40B4-BE49-F238E27FC236}">
                <a16:creationId xmlns:a16="http://schemas.microsoft.com/office/drawing/2014/main" id="{C247823C-2970-4F85-9D38-EB8C1DCDD9B5}"/>
              </a:ext>
            </a:extLst>
          </p:cNvPr>
          <p:cNvSpPr/>
          <p:nvPr/>
        </p:nvSpPr>
        <p:spPr>
          <a:xfrm flipH="1">
            <a:off x="3995936" y="0"/>
            <a:ext cx="1469788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b="1" dirty="0">
                <a:solidFill>
                  <a:schemeClr val="tx1"/>
                </a:solidFill>
              </a:rPr>
              <a:t>أَحْرُفُ الْقَسَمَ</a:t>
            </a:r>
            <a:endParaRPr lang="ur-PK" sz="1600" b="1" dirty="0">
              <a:solidFill>
                <a:schemeClr val="tx1"/>
              </a:solidFill>
            </a:endParaRP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92080" y="-1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الأَوَّلُ حَرْفُ الْجَارِّ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0E2826-7353-48E3-A550-90D5A991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rtl="1"/>
            <a:r>
              <a:rPr lang="ur-PK" dirty="0"/>
              <a:t>[أَحْرُفُ الْقَسَم]</a:t>
            </a:r>
          </a:p>
          <a:p>
            <a:pPr marL="0" lvl="0" rtl="1"/>
            <a:r>
              <a:rPr lang="ur-PK" dirty="0"/>
              <a:t> وَوَاوُ القَسَمِ، وهِىَ تَخْتَصُّ بِالإسْمِ الظّاهِرِ، نَحْوُ وَاللهِ والرَّحْمٰنِ لَأضْرِبَنَّ، فَلا يُقالُ وَكَ.</a:t>
            </a:r>
          </a:p>
          <a:p>
            <a:pPr marL="0" lvl="0" rtl="1"/>
            <a:r>
              <a:rPr lang="ur-PK" dirty="0"/>
              <a:t> وَتَاءُ القَسَمِ، وهِىَ تَخْتَصُّ بِاللهِ وحْدَهُ، فَلا يُقالُ تَالرَّحمنِ، وقَوْلُهُمْ تَرَبِّ الكَعْبَةِ شَاذٌّ. </a:t>
            </a:r>
          </a:p>
          <a:p>
            <a:pPr marL="0" lvl="0" rtl="1"/>
            <a:r>
              <a:rPr lang="ur-PK" dirty="0"/>
              <a:t> وَبَاءُ القَسَمِ، وهِىَ تَدْخُلُ عَلى الظَّاهِرِ والمُضْمَرِ، نَحْوُ بِاللّهِ وبِالرَّحمنِ، وبِكَ. </a:t>
            </a:r>
          </a:p>
        </p:txBody>
      </p:sp>
    </p:spTree>
    <p:extLst>
      <p:ext uri="{BB962C8B-B14F-4D97-AF65-F5344CB8AC3E}">
        <p14:creationId xmlns:p14="http://schemas.microsoft.com/office/powerpoint/2010/main" val="61025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10">
            <a:extLst>
              <a:ext uri="{FF2B5EF4-FFF2-40B4-BE49-F238E27FC236}">
                <a16:creationId xmlns:a16="http://schemas.microsoft.com/office/drawing/2014/main" id="{100B7DAF-50D7-4823-95A0-1708A92B6C11}"/>
              </a:ext>
            </a:extLst>
          </p:cNvPr>
          <p:cNvSpPr/>
          <p:nvPr/>
        </p:nvSpPr>
        <p:spPr>
          <a:xfrm flipH="1">
            <a:off x="3995936" y="0"/>
            <a:ext cx="1469788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b="1" dirty="0">
                <a:solidFill>
                  <a:schemeClr val="tx1"/>
                </a:solidFill>
              </a:rPr>
              <a:t>أَحْرُفُ الْقَسَمَ</a:t>
            </a:r>
            <a:endParaRPr lang="ur-PK" sz="1600" b="1" dirty="0">
              <a:solidFill>
                <a:schemeClr val="tx1"/>
              </a:solidFill>
            </a:endParaRP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92080" y="-1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الأَوَّلُ حَرْفُ الْجَارِّ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0E2826-7353-48E3-A550-90D5A991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rtl="1"/>
            <a:r>
              <a:rPr lang="ur-PK" dirty="0"/>
              <a:t>وَلابُدَّ لِلقَسَمِ مِنَ الجَوابِ، وهِىَ جُمْلَةٌ تُسَمَّی المُقْسَمَ عَلَيْها، </a:t>
            </a:r>
          </a:p>
          <a:p>
            <a:pPr marL="0" lvl="0" rtl="1"/>
            <a:r>
              <a:rPr lang="ur-PK" dirty="0"/>
              <a:t>فَإنْ كَانَتْ مُوجَبَةً يَجِبُ دُخُولُ</a:t>
            </a:r>
          </a:p>
          <a:p>
            <a:pPr marL="0" lvl="0" rtl="1"/>
            <a:r>
              <a:rPr lang="ur-PK" dirty="0"/>
              <a:t> اللاّمِ فِي الاسْمِيَّةِ والفِعْلِيَّةِ، نَحْوُ وَاللّهِ لَزَيْدٌ قَائِمٌ، و واللّهِ لأفعَلَنَّ كذا،  </a:t>
            </a:r>
          </a:p>
          <a:p>
            <a:pPr marL="0" lvl="0" rtl="1"/>
            <a:r>
              <a:rPr lang="ur-PK" dirty="0"/>
              <a:t>وَإنَّ فِي الاسْمِيَّةِ نَحْوُ واللّهِ إنَّ زَيْدًا لَقَائِمٌ. </a:t>
            </a:r>
          </a:p>
          <a:p>
            <a:pPr marL="0" lvl="0" rtl="1"/>
            <a:r>
              <a:rPr lang="ur-PK" dirty="0"/>
              <a:t>وَإنْ كانَتْ مَنْفِيّةً وَجَبُ دُخُولُ ما وَلَا، نَحْوُ وَاللّهِ ما زَيْدٌ بِقَائِمٍ، وَاللّهِ لا يَقُومُ زَيْدٌ. </a:t>
            </a:r>
          </a:p>
        </p:txBody>
      </p:sp>
    </p:spTree>
    <p:extLst>
      <p:ext uri="{BB962C8B-B14F-4D97-AF65-F5344CB8AC3E}">
        <p14:creationId xmlns:p14="http://schemas.microsoft.com/office/powerpoint/2010/main" val="227705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10">
            <a:extLst>
              <a:ext uri="{FF2B5EF4-FFF2-40B4-BE49-F238E27FC236}">
                <a16:creationId xmlns:a16="http://schemas.microsoft.com/office/drawing/2014/main" id="{A784D669-32B2-4E69-9B55-BAAE3CBF347E}"/>
              </a:ext>
            </a:extLst>
          </p:cNvPr>
          <p:cNvSpPr/>
          <p:nvPr/>
        </p:nvSpPr>
        <p:spPr>
          <a:xfrm flipH="1">
            <a:off x="3995936" y="0"/>
            <a:ext cx="1469788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b="1" dirty="0">
                <a:solidFill>
                  <a:schemeClr val="tx1"/>
                </a:solidFill>
              </a:rPr>
              <a:t>أَحْرُفُ الْقَسَمَ</a:t>
            </a:r>
            <a:endParaRPr lang="ur-PK" sz="1600" b="1" dirty="0">
              <a:solidFill>
                <a:schemeClr val="tx1"/>
              </a:solidFill>
            </a:endParaRP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92080" y="-1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الأَوَّلُ حَرْفُ الْجَارِّ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0E2826-7353-48E3-A550-90D5A991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rtl="1"/>
            <a:r>
              <a:rPr lang="ur-PK" dirty="0"/>
              <a:t>وَاعْلَمْ أَنَّهُ قَدْ يُحْذَفُ حَرْفُ النَّفْيّ لِزَوَالِ اللَّبْسِ،</a:t>
            </a:r>
          </a:p>
          <a:p>
            <a:pPr marL="0" lvl="0" rtl="1"/>
            <a:r>
              <a:rPr lang="ur-PK" dirty="0"/>
              <a:t>كَقَوْلِهِ تَعالى: ﴿تَاللّهِ تَفْتَوءُ تَذْكُرُ يُوسُفَ ﴾ اَيْ لا تَفْتَوءُ. </a:t>
            </a:r>
          </a:p>
        </p:txBody>
      </p:sp>
    </p:spTree>
    <p:extLst>
      <p:ext uri="{BB962C8B-B14F-4D97-AF65-F5344CB8AC3E}">
        <p14:creationId xmlns:p14="http://schemas.microsoft.com/office/powerpoint/2010/main" val="215184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10">
            <a:extLst>
              <a:ext uri="{FF2B5EF4-FFF2-40B4-BE49-F238E27FC236}">
                <a16:creationId xmlns:a16="http://schemas.microsoft.com/office/drawing/2014/main" id="{A784D669-32B2-4E69-9B55-BAAE3CBF347E}"/>
              </a:ext>
            </a:extLst>
          </p:cNvPr>
          <p:cNvSpPr/>
          <p:nvPr/>
        </p:nvSpPr>
        <p:spPr>
          <a:xfrm flipH="1">
            <a:off x="3995936" y="0"/>
            <a:ext cx="1469788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b="1" dirty="0">
                <a:solidFill>
                  <a:schemeClr val="tx1"/>
                </a:solidFill>
              </a:rPr>
              <a:t>أَحْرُفُ الْقَسَمَ</a:t>
            </a:r>
            <a:endParaRPr lang="ur-PK" sz="1600" b="1" dirty="0">
              <a:solidFill>
                <a:schemeClr val="tx1"/>
              </a:solidFill>
            </a:endParaRP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92080" y="-1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الأَوَّلُ حَرْفُ الْجَارِّ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0E2826-7353-48E3-A550-90D5A991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rtl="1"/>
            <a:r>
              <a:rPr lang="ur-PK" dirty="0"/>
              <a:t>وَيُحْذَفُ جَوابُ القَسْمِ </a:t>
            </a:r>
          </a:p>
          <a:p>
            <a:pPr marL="0" lvl="0" rtl="1"/>
            <a:r>
              <a:rPr lang="ur-PK" dirty="0"/>
              <a:t>	إنْ تَقَدَّمَ ما يَدُلُّ عَلَيْهِ، نَحْوُ زَيْدٌ قَائِمٌ وَاللّهِ،</a:t>
            </a:r>
          </a:p>
          <a:p>
            <a:pPr marL="0" lvl="0" rtl="1"/>
            <a:r>
              <a:rPr lang="ur-PK" dirty="0"/>
              <a:t>	أوْ تَوَسَّطَ القَسَمُ، نَحْوُ زَيْدٌ واللّهِ قَائِمٌ. </a:t>
            </a:r>
          </a:p>
        </p:txBody>
      </p:sp>
    </p:spTree>
    <p:extLst>
      <p:ext uri="{BB962C8B-B14F-4D97-AF65-F5344CB8AC3E}">
        <p14:creationId xmlns:p14="http://schemas.microsoft.com/office/powerpoint/2010/main" val="308518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10">
            <a:extLst>
              <a:ext uri="{FF2B5EF4-FFF2-40B4-BE49-F238E27FC236}">
                <a16:creationId xmlns:a16="http://schemas.microsoft.com/office/drawing/2014/main" id="{A784D669-32B2-4E69-9B55-BAAE3CBF347E}"/>
              </a:ext>
            </a:extLst>
          </p:cNvPr>
          <p:cNvSpPr/>
          <p:nvPr/>
        </p:nvSpPr>
        <p:spPr>
          <a:xfrm flipH="1">
            <a:off x="4788024" y="0"/>
            <a:ext cx="677700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solidFill>
                  <a:schemeClr val="tx1"/>
                </a:solidFill>
              </a:rPr>
              <a:t>عَنْ</a:t>
            </a:r>
            <a:endParaRPr lang="ur-PK" sz="1600" b="1" dirty="0">
              <a:solidFill>
                <a:schemeClr val="tx1"/>
              </a:solidFill>
            </a:endParaRP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92080" y="-1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الأَوَّلُ حَرْفُ الْجَارِّ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0E2826-7353-48E3-A550-90D5A991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rtl="1"/>
            <a:r>
              <a:rPr lang="ur-PK" dirty="0">
                <a:solidFill>
                  <a:schemeClr val="accent6"/>
                </a:solidFill>
              </a:rPr>
              <a:t>لِلْبُعْدِ وَالْمُجَاوَزَةِ نَحْورَمَيْتُ السَّهْمَ عَنِ الْقَوْسِ، وَرَغِبْتُ عِنِ الْأَمْرِ</a:t>
            </a:r>
          </a:p>
          <a:p>
            <a:pPr marL="0" lvl="0" rtl="1"/>
            <a:r>
              <a:rPr lang="ur-PK" dirty="0">
                <a:solidFill>
                  <a:schemeClr val="accent6"/>
                </a:solidFill>
              </a:rPr>
              <a:t>وَبِمَعْنَی بَعْد، نَحْوُ ﴿عمّا قليلٍ لَتُصبحُنَّ نادمين﴾</a:t>
            </a:r>
          </a:p>
          <a:p>
            <a:pPr marL="0" lvl="0" rtl="1"/>
            <a:r>
              <a:rPr lang="ur-PK" dirty="0">
                <a:solidFill>
                  <a:schemeClr val="accent6"/>
                </a:solidFill>
              </a:rPr>
              <a:t>وَبِمَعْنَی عَلَى نَحْوُ ﴿ومَن يَبخَلْ فإنما بَبخَلُ عن نفسه﴾ </a:t>
            </a:r>
          </a:p>
          <a:p>
            <a:pPr marL="0" lvl="0" rtl="1"/>
            <a:r>
              <a:rPr lang="ur-PK" dirty="0">
                <a:solidFill>
                  <a:schemeClr val="accent6"/>
                </a:solidFill>
              </a:rPr>
              <a:t>وَلِلتَّعليل، نَحْوُ ﴿وما نحنُ بتاركي آلهتِنا عن قولك﴾</a:t>
            </a:r>
          </a:p>
          <a:p>
            <a:pPr marL="0" lvl="0" rtl="1"/>
            <a:r>
              <a:rPr lang="ur-PK" dirty="0">
                <a:solidFill>
                  <a:schemeClr val="accent6"/>
                </a:solidFill>
              </a:rPr>
              <a:t>وَبِمَعْنَی مِن نَحْوُ: ﴿وَهُوَ الذي يَقْبَلُ التوبة عَنْ عِبَادِهِ﴾</a:t>
            </a:r>
          </a:p>
          <a:p>
            <a:pPr marL="0" lvl="0" rtl="1"/>
            <a:r>
              <a:rPr lang="ur-PK" dirty="0">
                <a:solidFill>
                  <a:schemeClr val="accent6"/>
                </a:solidFill>
              </a:rPr>
              <a:t>وَبِمَعْنَی البَدَل نَحْوُ ﴿واتَّقوا يومًا لا تجزي نَفسٌ عن نَفسٍ شيئاً﴾ </a:t>
            </a:r>
          </a:p>
        </p:txBody>
      </p:sp>
    </p:spTree>
    <p:extLst>
      <p:ext uri="{BB962C8B-B14F-4D97-AF65-F5344CB8AC3E}">
        <p14:creationId xmlns:p14="http://schemas.microsoft.com/office/powerpoint/2010/main" val="85680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10">
            <a:extLst>
              <a:ext uri="{FF2B5EF4-FFF2-40B4-BE49-F238E27FC236}">
                <a16:creationId xmlns:a16="http://schemas.microsoft.com/office/drawing/2014/main" id="{A784D669-32B2-4E69-9B55-BAAE3CBF347E}"/>
              </a:ext>
            </a:extLst>
          </p:cNvPr>
          <p:cNvSpPr/>
          <p:nvPr/>
        </p:nvSpPr>
        <p:spPr>
          <a:xfrm flipH="1">
            <a:off x="4788024" y="0"/>
            <a:ext cx="677700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solidFill>
                  <a:schemeClr val="tx1"/>
                </a:solidFill>
              </a:rPr>
              <a:t>عَنْ</a:t>
            </a:r>
            <a:endParaRPr lang="ur-PK" sz="1600" b="1" dirty="0">
              <a:solidFill>
                <a:schemeClr val="tx1"/>
              </a:solidFill>
            </a:endParaRP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92080" y="-1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الأَوَّلُ حَرْفُ الْجَارِّ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0E2826-7353-48E3-A550-90D5A991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rtl="1"/>
            <a:r>
              <a:rPr lang="ur-PK" dirty="0"/>
              <a:t>عَنْ وهِىَ للمُجاوَزَةِ، نَحْوُ رَمَيْتُ السَّهْمَ عَنِ القَوسِ إِلَی الصَّيْدِ</a:t>
            </a:r>
          </a:p>
        </p:txBody>
      </p:sp>
    </p:spTree>
    <p:extLst>
      <p:ext uri="{BB962C8B-B14F-4D97-AF65-F5344CB8AC3E}">
        <p14:creationId xmlns:p14="http://schemas.microsoft.com/office/powerpoint/2010/main" val="242225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92080" y="-1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الأَوَّلُ حَرْفُ الْجَارِّ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rtl="1"/>
            <a:r>
              <a:rPr lang="ur-PK" dirty="0"/>
              <a:t>وقَدْ مَضى تَعْرِيفُهُ، وأَقسامُهُ سَبْعَةَ عَشَرَ: </a:t>
            </a:r>
            <a:endParaRPr lang="en-GB" dirty="0"/>
          </a:p>
          <a:p>
            <a:pPr lvl="0" rtl="1"/>
            <a:r>
              <a:rPr lang="ar-SA" dirty="0"/>
              <a:t>حُرُوفُ الجَرِّ.</a:t>
            </a:r>
            <a:endParaRPr lang="en-GB" dirty="0"/>
          </a:p>
          <a:p>
            <a:pPr lvl="0" rtl="1"/>
            <a:r>
              <a:rPr lang="ur-PK" dirty="0"/>
              <a:t>وَ</a:t>
            </a:r>
            <a:r>
              <a:rPr lang="ar-SA" dirty="0"/>
              <a:t>الحُرُوفُ المُشَبَّهَةُ بِالفِعْلِ. </a:t>
            </a:r>
            <a:endParaRPr lang="en-GB" dirty="0"/>
          </a:p>
          <a:p>
            <a:pPr lvl="0" rtl="1"/>
            <a:r>
              <a:rPr lang="ar-SA" dirty="0"/>
              <a:t>وَحَرُوفُ العَطْفِ.</a:t>
            </a:r>
            <a:endParaRPr lang="en-GB" dirty="0"/>
          </a:p>
          <a:p>
            <a:pPr lvl="0" rtl="1"/>
            <a:r>
              <a:rPr lang="ar-SA" dirty="0"/>
              <a:t>وَحُرُوفُ التَّنْبيِه. </a:t>
            </a:r>
            <a:endParaRPr lang="en-GB" dirty="0"/>
          </a:p>
          <a:p>
            <a:pPr lvl="0" rtl="1"/>
            <a:r>
              <a:rPr lang="ar-SA" dirty="0"/>
              <a:t>وَحُرُوفُ النِّداءِ.</a:t>
            </a:r>
            <a:endParaRPr lang="en-GB" dirty="0"/>
          </a:p>
          <a:p>
            <a:pPr lvl="0" rtl="1"/>
            <a:r>
              <a:rPr lang="ar-SA" dirty="0"/>
              <a:t>وَحُرُوفُ الإيجابِ. </a:t>
            </a:r>
            <a:endParaRPr lang="en-GB" dirty="0"/>
          </a:p>
          <a:p>
            <a:pPr lvl="0" rtl="1"/>
            <a:r>
              <a:rPr lang="ar-SA" dirty="0"/>
              <a:t>وَحُرُوفُ الزِّيادَةِ. </a:t>
            </a:r>
            <a:endParaRPr lang="en-GB" dirty="0"/>
          </a:p>
          <a:p>
            <a:pPr lvl="0" rtl="1"/>
            <a:r>
              <a:rPr lang="ar-SA" dirty="0"/>
              <a:t>وَحَرْفا التَّفْسِيرِ. 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6AC287-7C7C-418E-8D84-05F74885071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47500" lnSpcReduction="20000"/>
          </a:bodyPr>
          <a:lstStyle/>
          <a:p>
            <a:pPr lvl="0" rtl="1"/>
            <a:r>
              <a:rPr lang="ar-SA" dirty="0"/>
              <a:t>وَحُرُوفُ المَصْدَرِ. </a:t>
            </a:r>
            <a:endParaRPr lang="en-GB" dirty="0"/>
          </a:p>
          <a:p>
            <a:pPr lvl="0" rtl="1"/>
            <a:r>
              <a:rPr lang="ar-SA" dirty="0"/>
              <a:t>وَحُرُوفُ التَّحْضِيض.</a:t>
            </a:r>
            <a:endParaRPr lang="en-GB" dirty="0"/>
          </a:p>
          <a:p>
            <a:pPr lvl="0" rtl="1"/>
            <a:r>
              <a:rPr lang="ar-SA" dirty="0"/>
              <a:t>وَحَرفُ التَّوَقُّعِ. </a:t>
            </a:r>
            <a:endParaRPr lang="en-GB" dirty="0"/>
          </a:p>
          <a:p>
            <a:pPr lvl="0" rtl="1"/>
            <a:r>
              <a:rPr lang="ar-SA" dirty="0"/>
              <a:t>وَحُرُوفُ الاسْتِفْهام.</a:t>
            </a:r>
            <a:endParaRPr lang="en-GB" dirty="0"/>
          </a:p>
          <a:p>
            <a:pPr lvl="0" rtl="1"/>
            <a:r>
              <a:rPr lang="ar-SA" dirty="0"/>
              <a:t>وَحُرُوفُ الشَّرْطِ. </a:t>
            </a:r>
            <a:endParaRPr lang="en-GB" dirty="0"/>
          </a:p>
          <a:p>
            <a:pPr lvl="0" rtl="1"/>
            <a:r>
              <a:rPr lang="ar-SA" dirty="0"/>
              <a:t>وَحَرْفُ الرَّدْعِ. </a:t>
            </a:r>
            <a:endParaRPr lang="en-GB" dirty="0"/>
          </a:p>
          <a:p>
            <a:pPr lvl="0" rtl="1"/>
            <a:r>
              <a:rPr lang="ar-SA" dirty="0"/>
              <a:t>وَتَاءُ التَّأنِيثِ السَّاكِنَةُ.</a:t>
            </a:r>
            <a:endParaRPr lang="en-GB" dirty="0"/>
          </a:p>
          <a:p>
            <a:pPr lvl="0" rtl="1"/>
            <a:r>
              <a:rPr lang="ar-SA" dirty="0"/>
              <a:t>وَالتَّنْوينُ.</a:t>
            </a:r>
            <a:endParaRPr lang="en-GB" dirty="0"/>
          </a:p>
          <a:p>
            <a:pPr lvl="0" rtl="1"/>
            <a:r>
              <a:rPr lang="ar-SA" dirty="0"/>
              <a:t>وَنُونُ التَّأكِيدِ.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236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10">
            <a:extLst>
              <a:ext uri="{FF2B5EF4-FFF2-40B4-BE49-F238E27FC236}">
                <a16:creationId xmlns:a16="http://schemas.microsoft.com/office/drawing/2014/main" id="{A784D669-32B2-4E69-9B55-BAAE3CBF347E}"/>
              </a:ext>
            </a:extLst>
          </p:cNvPr>
          <p:cNvSpPr/>
          <p:nvPr/>
        </p:nvSpPr>
        <p:spPr>
          <a:xfrm flipH="1">
            <a:off x="4788024" y="0"/>
            <a:ext cx="677700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solidFill>
                  <a:schemeClr val="tx1"/>
                </a:solidFill>
              </a:rPr>
              <a:t>عَلَی</a:t>
            </a:r>
            <a:endParaRPr lang="ur-PK" sz="1600" b="1" dirty="0">
              <a:solidFill>
                <a:schemeClr val="tx1"/>
              </a:solidFill>
            </a:endParaRP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92080" y="-1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الأَوَّلُ حَرْفُ الْجَارِّ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0E2826-7353-48E3-A550-90D5A991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rtl="1"/>
            <a:r>
              <a:rPr lang="ur-PK" dirty="0"/>
              <a:t> عَلى وهِىَ </a:t>
            </a:r>
          </a:p>
          <a:p>
            <a:pPr marL="0" lvl="0" rtl="1"/>
            <a:r>
              <a:rPr lang="ur-PK" dirty="0"/>
              <a:t>للإسْتِعْلاءِ، نَحْوُ زَيْدٌ عَلى السَّطْحِ. </a:t>
            </a:r>
          </a:p>
        </p:txBody>
      </p:sp>
    </p:spTree>
    <p:extLst>
      <p:ext uri="{BB962C8B-B14F-4D97-AF65-F5344CB8AC3E}">
        <p14:creationId xmlns:p14="http://schemas.microsoft.com/office/powerpoint/2010/main" val="329489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10">
            <a:extLst>
              <a:ext uri="{FF2B5EF4-FFF2-40B4-BE49-F238E27FC236}">
                <a16:creationId xmlns:a16="http://schemas.microsoft.com/office/drawing/2014/main" id="{A784D669-32B2-4E69-9B55-BAAE3CBF347E}"/>
              </a:ext>
            </a:extLst>
          </p:cNvPr>
          <p:cNvSpPr/>
          <p:nvPr/>
        </p:nvSpPr>
        <p:spPr>
          <a:xfrm flipH="1">
            <a:off x="4788024" y="0"/>
            <a:ext cx="677700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solidFill>
                  <a:schemeClr val="tx1"/>
                </a:solidFill>
              </a:rPr>
              <a:t>عَلَی</a:t>
            </a:r>
            <a:endParaRPr lang="ur-PK" sz="1600" b="1" dirty="0">
              <a:solidFill>
                <a:schemeClr val="tx1"/>
              </a:solidFill>
            </a:endParaRP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92080" y="-1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الأَوَّلُ حَرْفُ الْجَارِّ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0E2826-7353-48E3-A550-90D5A991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rtl="1"/>
            <a:r>
              <a:rPr lang="ur-PK" dirty="0">
                <a:solidFill>
                  <a:schemeClr val="accent6"/>
                </a:solidFill>
              </a:rPr>
              <a:t>لِلْاِسْتِعْلَاءِ حَقِيْقَةً نَحْوُ﴿وَعَلَى الْفُلْكِ تُحْمَلُونَ﴾ أَوْ مَجَازًا نَحْوُ ﴿فَضَّلْنَا بَعْضَهُمْ عَلَىٰ بَعْضٍ﴾</a:t>
            </a:r>
          </a:p>
          <a:p>
            <a:pPr marL="0" lvl="0" rtl="1"/>
            <a:r>
              <a:rPr lang="ur-PK" dirty="0">
                <a:solidFill>
                  <a:schemeClr val="accent6"/>
                </a:solidFill>
              </a:rPr>
              <a:t>وَبِمَعْنَی فِيْ نَحْوُ ﴿ودخلَ المدينةَ على حين غَفلةٍ من أهلها﴾</a:t>
            </a:r>
          </a:p>
          <a:p>
            <a:pPr marL="0" lvl="0" rtl="1"/>
            <a:r>
              <a:rPr lang="ur-PK" dirty="0">
                <a:solidFill>
                  <a:schemeClr val="accent6"/>
                </a:solidFill>
              </a:rPr>
              <a:t>وَبِمَعْنَی اللام للتعليل، نَحْوُ ﴿ولتُكَبّروا اللهَ على ما هداكم﴾ </a:t>
            </a:r>
          </a:p>
          <a:p>
            <a:pPr marL="0" lvl="0" rtl="1"/>
            <a:r>
              <a:rPr lang="ur-PK" dirty="0">
                <a:solidFill>
                  <a:schemeClr val="accent6"/>
                </a:solidFill>
              </a:rPr>
              <a:t>وَبِمَعْنَی مَعَ نَحْوُ ﴿وآتَى المال على حُبّهِ﴾ </a:t>
            </a:r>
          </a:p>
          <a:p>
            <a:pPr marL="0" lvl="0" rtl="1"/>
            <a:r>
              <a:rPr lang="ur-PK" dirty="0">
                <a:solidFill>
                  <a:schemeClr val="accent6"/>
                </a:solidFill>
              </a:rPr>
              <a:t>وَبِمَعْنَی من، نَحْوُ ﴿إذا اكتالوا على الناسِ يَستَوفونَ﴾ </a:t>
            </a:r>
          </a:p>
          <a:p>
            <a:pPr marL="0" lvl="0" rtl="1"/>
            <a:r>
              <a:rPr lang="ur-PK" dirty="0">
                <a:solidFill>
                  <a:schemeClr val="accent6"/>
                </a:solidFill>
              </a:rPr>
              <a:t>وَبِمَعْنَی الباءِ، نَحْوُ ﴿حَقيقٌ عليَّ أن لا أقولَ إلاّ الحق﴾</a:t>
            </a:r>
          </a:p>
          <a:p>
            <a:pPr marL="0" lvl="0" rtl="1"/>
            <a:r>
              <a:rPr lang="ur-PK" dirty="0">
                <a:solidFill>
                  <a:schemeClr val="accent6"/>
                </a:solidFill>
              </a:rPr>
              <a:t>وَبِمَعْنَی الاستدراكِ، نَحْوُ: فلانٌ لا يدخلُ الجنةَ لِسوءِ صنيعهِ، على أنهُ لا يَيأسُ من  رحمة اللهِ، أي لكنَّهُ لا ييأسُ. </a:t>
            </a:r>
          </a:p>
        </p:txBody>
      </p:sp>
    </p:spTree>
    <p:extLst>
      <p:ext uri="{BB962C8B-B14F-4D97-AF65-F5344CB8AC3E}">
        <p14:creationId xmlns:p14="http://schemas.microsoft.com/office/powerpoint/2010/main" val="14437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10">
            <a:extLst>
              <a:ext uri="{FF2B5EF4-FFF2-40B4-BE49-F238E27FC236}">
                <a16:creationId xmlns:a16="http://schemas.microsoft.com/office/drawing/2014/main" id="{A784D669-32B2-4E69-9B55-BAAE3CBF347E}"/>
              </a:ext>
            </a:extLst>
          </p:cNvPr>
          <p:cNvSpPr/>
          <p:nvPr/>
        </p:nvSpPr>
        <p:spPr>
          <a:xfrm flipH="1">
            <a:off x="4788024" y="0"/>
            <a:ext cx="677700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solidFill>
                  <a:schemeClr val="tx1"/>
                </a:solidFill>
              </a:rPr>
              <a:t>عَلَی</a:t>
            </a:r>
            <a:endParaRPr lang="ur-PK" sz="1600" b="1" dirty="0">
              <a:solidFill>
                <a:schemeClr val="tx1"/>
              </a:solidFill>
            </a:endParaRP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92080" y="-1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الأَوَّلُ حَرْفُ الْجَارِّ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0E2826-7353-48E3-A550-90D5A991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ar-SA" dirty="0"/>
              <a:t>وقَدْ يَكُونُ عَنْ وعَلى اسْمَيْنِ، إذا دَخَلَ عَلَيْهِما مِنْ، كَمَا تَقُوْلُ جَلَسْتُ مِنْ عَنْ يَمِينِهِ، وَنَزَلْتُ مِنْ عَلى الفَرَسِ.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A13171-7F8B-4215-8AA0-8D2D68F12900}"/>
              </a:ext>
            </a:extLst>
          </p:cNvPr>
          <p:cNvSpPr txBox="1"/>
          <p:nvPr/>
        </p:nvSpPr>
        <p:spPr>
          <a:xfrm>
            <a:off x="179512" y="3723878"/>
            <a:ext cx="70613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algn="ctr" rtl="1">
              <a:lnSpc>
                <a:spcPct val="200000"/>
              </a:lnSpc>
            </a:pPr>
            <a:r>
              <a:rPr lang="ur-PK" sz="2400" dirty="0">
                <a:solidFill>
                  <a:schemeClr val="accent6"/>
                </a:solidFill>
              </a:rPr>
              <a:t>«مَا مِنْ مُسْلِمٍ يُلَبِّي إِلَّا لَبَّى منْ عَنْ يَمِينِهِ وَشِمَالِهِ: مِنْ حَجَرٍ أَوْ شَجَرٍ أَوْ مَدَرٍ»</a:t>
            </a:r>
          </a:p>
        </p:txBody>
      </p:sp>
    </p:spTree>
    <p:extLst>
      <p:ext uri="{BB962C8B-B14F-4D97-AF65-F5344CB8AC3E}">
        <p14:creationId xmlns:p14="http://schemas.microsoft.com/office/powerpoint/2010/main" val="2659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10">
            <a:extLst>
              <a:ext uri="{FF2B5EF4-FFF2-40B4-BE49-F238E27FC236}">
                <a16:creationId xmlns:a16="http://schemas.microsoft.com/office/drawing/2014/main" id="{A784D669-32B2-4E69-9B55-BAAE3CBF347E}"/>
              </a:ext>
            </a:extLst>
          </p:cNvPr>
          <p:cNvSpPr/>
          <p:nvPr/>
        </p:nvSpPr>
        <p:spPr>
          <a:xfrm flipH="1">
            <a:off x="4572000" y="0"/>
            <a:ext cx="893724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solidFill>
                  <a:schemeClr val="tx1"/>
                </a:solidFill>
              </a:rPr>
              <a:t>الكاف</a:t>
            </a:r>
            <a:endParaRPr lang="ur-PK" sz="1600" b="1" dirty="0">
              <a:solidFill>
                <a:schemeClr val="tx1"/>
              </a:solidFill>
            </a:endParaRP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92080" y="-1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الأَوَّلُ حَرْفُ الْجَارِّ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0E2826-7353-48E3-A550-90D5A991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rtl="1"/>
            <a:r>
              <a:rPr lang="ar-SA" dirty="0"/>
              <a:t>الكافُ وهِىَ لِلتَّشْبِيهِ، نَحْوُ زَيْدُ كَعَمْرٍو، </a:t>
            </a:r>
            <a:endParaRPr lang="ur-PK" dirty="0"/>
          </a:p>
          <a:p>
            <a:pPr lvl="0" rtl="1"/>
            <a:r>
              <a:rPr lang="ar-SA" dirty="0"/>
              <a:t>وزائِدَةٌ، كَقْولِهِ تَعالى: ﴿لَيْسَ كَمِثْلِهِ شَىءٌ﴾ 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7AF145-AE8A-4468-9CBB-0678EFBACAB5}"/>
              </a:ext>
            </a:extLst>
          </p:cNvPr>
          <p:cNvSpPr txBox="1"/>
          <p:nvPr/>
        </p:nvSpPr>
        <p:spPr>
          <a:xfrm>
            <a:off x="503548" y="164645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1"/>
                </a:solidFill>
              </a:rPr>
              <a:t>لَيْسَ كَم</a:t>
            </a:r>
            <a:r>
              <a:rPr lang="ur-PK" dirty="0">
                <a:solidFill>
                  <a:schemeClr val="accent2"/>
                </a:solidFill>
              </a:rPr>
              <a:t>ِثْل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>
                <a:solidFill>
                  <a:schemeClr val="accent6"/>
                </a:solidFill>
              </a:rPr>
              <a:t>خَالِدٍ</a:t>
            </a:r>
            <a:r>
              <a:rPr lang="ur-PK" dirty="0">
                <a:solidFill>
                  <a:schemeClr val="accent1"/>
                </a:solidFill>
              </a:rPr>
              <a:t> أَحَدٌ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14" name="Graphic 13" descr="Man">
            <a:extLst>
              <a:ext uri="{FF2B5EF4-FFF2-40B4-BE49-F238E27FC236}">
                <a16:creationId xmlns:a16="http://schemas.microsoft.com/office/drawing/2014/main" id="{E1830CBC-8B7D-48C8-9961-33ABF44C4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640" y="2088566"/>
            <a:ext cx="914400" cy="914400"/>
          </a:xfrm>
          <a:prstGeom prst="rect">
            <a:avLst/>
          </a:prstGeom>
        </p:spPr>
      </p:pic>
      <p:pic>
        <p:nvPicPr>
          <p:cNvPr id="15" name="Graphic 14" descr="Man">
            <a:extLst>
              <a:ext uri="{FF2B5EF4-FFF2-40B4-BE49-F238E27FC236}">
                <a16:creationId xmlns:a16="http://schemas.microsoft.com/office/drawing/2014/main" id="{EFCE7ABF-65F5-4E3F-B255-F2458FDDF6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7584" y="20885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5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10">
            <a:extLst>
              <a:ext uri="{FF2B5EF4-FFF2-40B4-BE49-F238E27FC236}">
                <a16:creationId xmlns:a16="http://schemas.microsoft.com/office/drawing/2014/main" id="{A784D669-32B2-4E69-9B55-BAAE3CBF347E}"/>
              </a:ext>
            </a:extLst>
          </p:cNvPr>
          <p:cNvSpPr/>
          <p:nvPr/>
        </p:nvSpPr>
        <p:spPr>
          <a:xfrm flipH="1">
            <a:off x="4572000" y="0"/>
            <a:ext cx="893724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solidFill>
                  <a:schemeClr val="tx1"/>
                </a:solidFill>
              </a:rPr>
              <a:t>الكاف</a:t>
            </a:r>
            <a:endParaRPr lang="ur-PK" sz="1600" b="1" dirty="0">
              <a:solidFill>
                <a:schemeClr val="tx1"/>
              </a:solidFill>
            </a:endParaRP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92080" y="-1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الأَوَّلُ حَرْفُ الْجَارِّ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0E2826-7353-48E3-A550-90D5A991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ar-SA" dirty="0"/>
              <a:t>وقَدْ يَكُونُ اسمًا كَقَوْل الشّاعِرِ: </a:t>
            </a:r>
            <a:endParaRPr lang="ur-PK" dirty="0"/>
          </a:p>
          <a:p>
            <a:pPr algn="ctr" rtl="1"/>
            <a:r>
              <a:rPr lang="ar-SA" dirty="0"/>
              <a:t>بِيْضٌ ثَلاَثٌ كَنِعَاجٍ جُمٍّ </a:t>
            </a:r>
            <a:r>
              <a:rPr lang="ur-PK" dirty="0"/>
              <a:t>	</a:t>
            </a:r>
            <a:r>
              <a:rPr lang="ar-SA" dirty="0"/>
              <a:t>يَضْحَكْنَ عَنْ كَالبَرَدِ المُنْهَمِّ</a:t>
            </a:r>
            <a:endParaRPr lang="en-GB" dirty="0"/>
          </a:p>
        </p:txBody>
      </p:sp>
      <p:pic>
        <p:nvPicPr>
          <p:cNvPr id="2050" name="Picture 2" descr="Hail Stone High Resolution Stock Photography and Images - Alamy">
            <a:extLst>
              <a:ext uri="{FF2B5EF4-FFF2-40B4-BE49-F238E27FC236}">
                <a16:creationId xmlns:a16="http://schemas.microsoft.com/office/drawing/2014/main" id="{D0EC2489-972E-4778-B245-03621B85B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r="2967" b="11162"/>
          <a:stretch/>
        </p:blipFill>
        <p:spPr bwMode="auto">
          <a:xfrm>
            <a:off x="1747194" y="3792617"/>
            <a:ext cx="1533711" cy="104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B3E91E-81E0-423A-B7B1-D8EE6282CB88}"/>
              </a:ext>
            </a:extLst>
          </p:cNvPr>
          <p:cNvSpPr txBox="1"/>
          <p:nvPr/>
        </p:nvSpPr>
        <p:spPr>
          <a:xfrm>
            <a:off x="1619672" y="2823889"/>
            <a:ext cx="1512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algn="ctr" rtl="1"/>
            <a:r>
              <a:rPr lang="en-GB" sz="2400" dirty="0">
                <a:solidFill>
                  <a:schemeClr val="accent6"/>
                </a:solidFill>
              </a:rPr>
              <a:t>hailstones</a:t>
            </a:r>
            <a:endParaRPr lang="ur-PK" sz="2400" dirty="0">
              <a:solidFill>
                <a:schemeClr val="accent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E19349-1E4D-4998-8C2D-3A208D9231B0}"/>
              </a:ext>
            </a:extLst>
          </p:cNvPr>
          <p:cNvSpPr txBox="1"/>
          <p:nvPr/>
        </p:nvSpPr>
        <p:spPr>
          <a:xfrm>
            <a:off x="4139952" y="3840472"/>
            <a:ext cx="3256854" cy="88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A" b="0" i="0" dirty="0">
                <a:solidFill>
                  <a:schemeClr val="accent6"/>
                </a:solidFill>
                <a:effectLst/>
                <a:latin typeface="Attari Traditional Arabic"/>
              </a:rPr>
              <a:t>الن</a:t>
            </a:r>
            <a:r>
              <a:rPr lang="ur-PK" b="0" i="0" dirty="0">
                <a:solidFill>
                  <a:schemeClr val="accent6"/>
                </a:solidFill>
                <a:effectLst/>
                <a:latin typeface="Attari Traditional Arabic"/>
              </a:rPr>
              <a:t>ِ</a:t>
            </a:r>
            <a:r>
              <a:rPr lang="ar-SA" b="0" i="0" dirty="0">
                <a:solidFill>
                  <a:schemeClr val="accent6"/>
                </a:solidFill>
                <a:effectLst/>
                <a:latin typeface="Attari Traditional Arabic"/>
              </a:rPr>
              <a:t>عاج</a:t>
            </a:r>
            <a:r>
              <a:rPr lang="ur-PK" b="0" i="0" dirty="0">
                <a:solidFill>
                  <a:schemeClr val="accent6"/>
                </a:solidFill>
                <a:effectLst/>
                <a:latin typeface="Attari Traditional Arabic"/>
              </a:rPr>
              <a:t>: </a:t>
            </a:r>
            <a:r>
              <a:rPr lang="ar-SA" b="0" i="0" dirty="0">
                <a:solidFill>
                  <a:schemeClr val="accent6"/>
                </a:solidFill>
                <a:effectLst/>
                <a:latin typeface="Attari Traditional Arabic"/>
              </a:rPr>
              <a:t>جمع نعجة</a:t>
            </a:r>
            <a:r>
              <a:rPr lang="ur-PK" b="0" i="0" dirty="0">
                <a:solidFill>
                  <a:schemeClr val="accent6"/>
                </a:solidFill>
                <a:effectLst/>
                <a:latin typeface="Attari Traditional Arabic"/>
              </a:rPr>
              <a:t>:</a:t>
            </a:r>
            <a:r>
              <a:rPr lang="ar-SA" b="0" i="0" dirty="0">
                <a:solidFill>
                  <a:schemeClr val="accent6"/>
                </a:solidFill>
                <a:effectLst/>
                <a:latin typeface="Attari Traditional Arabic"/>
              </a:rPr>
              <a:t> أنثى بقر الوحش، </a:t>
            </a:r>
            <a:endParaRPr lang="ur-PK" b="0" i="0" dirty="0">
              <a:solidFill>
                <a:schemeClr val="accent6"/>
              </a:solidFill>
              <a:effectLst/>
              <a:latin typeface="Attari Traditional Arabic"/>
            </a:endParaRPr>
          </a:p>
          <a:p>
            <a:pPr algn="r" rtl="1">
              <a:lnSpc>
                <a:spcPct val="150000"/>
              </a:lnSpc>
            </a:pPr>
            <a:r>
              <a:rPr lang="ar-SA" b="0" i="0" dirty="0">
                <a:solidFill>
                  <a:schemeClr val="accent6"/>
                </a:solidFill>
                <a:effectLst/>
                <a:latin typeface="Attari Traditional Arabic"/>
              </a:rPr>
              <a:t>الج</a:t>
            </a:r>
            <a:r>
              <a:rPr lang="ur-PK" b="0" i="0" dirty="0">
                <a:solidFill>
                  <a:schemeClr val="accent6"/>
                </a:solidFill>
                <a:effectLst/>
                <a:latin typeface="Attari Traditional Arabic"/>
              </a:rPr>
              <a:t>ُ</a:t>
            </a:r>
            <a:r>
              <a:rPr lang="ar-SA" b="0" i="0" dirty="0">
                <a:solidFill>
                  <a:schemeClr val="accent6"/>
                </a:solidFill>
                <a:effectLst/>
                <a:latin typeface="Attari Traditional Arabic"/>
              </a:rPr>
              <a:t>مّ</a:t>
            </a:r>
            <a:r>
              <a:rPr lang="ur-PK" b="0" i="0" dirty="0">
                <a:solidFill>
                  <a:schemeClr val="accent6"/>
                </a:solidFill>
                <a:effectLst/>
                <a:latin typeface="Attari Traditional Arabic"/>
              </a:rPr>
              <a:t> </a:t>
            </a:r>
            <a:r>
              <a:rPr lang="ar-SA" b="0" i="0" dirty="0">
                <a:solidFill>
                  <a:schemeClr val="accent6"/>
                </a:solidFill>
                <a:effectLst/>
                <a:latin typeface="Attari Traditional Arabic"/>
              </a:rPr>
              <a:t>بالضمّ جمع جمّاء وهي الّتي لا قرن لها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37CF6D-7D45-4621-84D1-6BD5FAE7ACF4}"/>
              </a:ext>
            </a:extLst>
          </p:cNvPr>
          <p:cNvSpPr txBox="1"/>
          <p:nvPr/>
        </p:nvSpPr>
        <p:spPr>
          <a:xfrm>
            <a:off x="179512" y="3819129"/>
            <a:ext cx="1512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algn="ctr" rtl="1"/>
            <a:r>
              <a:rPr lang="en-GB" sz="2400" dirty="0">
                <a:solidFill>
                  <a:schemeClr val="accent6"/>
                </a:solidFill>
              </a:rPr>
              <a:t>melting</a:t>
            </a:r>
            <a:endParaRPr lang="ur-PK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96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/>
      <p:bldP spid="9" grpId="0" build="p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10">
            <a:extLst>
              <a:ext uri="{FF2B5EF4-FFF2-40B4-BE49-F238E27FC236}">
                <a16:creationId xmlns:a16="http://schemas.microsoft.com/office/drawing/2014/main" id="{A784D669-32B2-4E69-9B55-BAAE3CBF347E}"/>
              </a:ext>
            </a:extLst>
          </p:cNvPr>
          <p:cNvSpPr/>
          <p:nvPr/>
        </p:nvSpPr>
        <p:spPr>
          <a:xfrm flipH="1">
            <a:off x="4499992" y="0"/>
            <a:ext cx="965732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solidFill>
                  <a:schemeClr val="tx1"/>
                </a:solidFill>
              </a:rPr>
              <a:t>مُذْ وَمُنْذُ</a:t>
            </a:r>
            <a:endParaRPr lang="ur-PK" sz="1600" b="1" dirty="0">
              <a:solidFill>
                <a:schemeClr val="tx1"/>
              </a:solidFill>
            </a:endParaRP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92080" y="-1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الأَوَّلُ حَرْفُ الْجَارِّ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0E2826-7353-48E3-A550-90D5A991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rtl="1"/>
            <a:r>
              <a:rPr lang="ar-SA" dirty="0"/>
              <a:t>مُذْ ومُنْذُ </a:t>
            </a:r>
            <a:endParaRPr lang="ur-PK" dirty="0"/>
          </a:p>
          <a:p>
            <a:pPr lvl="0" rtl="1"/>
            <a:r>
              <a:rPr lang="ar-SA" dirty="0"/>
              <a:t>لِلزَّمانِ </a:t>
            </a:r>
            <a:endParaRPr lang="ur-PK" dirty="0"/>
          </a:p>
          <a:p>
            <a:pPr lvl="0" rtl="1"/>
            <a:r>
              <a:rPr lang="ar-SA" dirty="0"/>
              <a:t>إِمَّا لِلابْتِدَاءِ فِي الماضِي كَما تَقُولُ فِي شَعْبانَ: ما رَأَيْتُهُ مُذْ رَجَبٍ، </a:t>
            </a:r>
            <a:endParaRPr lang="ur-PK" dirty="0"/>
          </a:p>
          <a:p>
            <a:pPr lvl="0" rtl="1"/>
            <a:r>
              <a:rPr lang="ar-SA" dirty="0"/>
              <a:t>أَوْ لِلظَّرْفِيَّةِ فِي الحاضِرِ، نَحْوُ ما رَأَيْتُهُ مُذْ شَهْرِنا، ومُنْذُ يَوْمِنا، أَيْ فِي شَهْرِنا وفِي يَوْمِنا.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00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10">
            <a:extLst>
              <a:ext uri="{FF2B5EF4-FFF2-40B4-BE49-F238E27FC236}">
                <a16:creationId xmlns:a16="http://schemas.microsoft.com/office/drawing/2014/main" id="{A784D669-32B2-4E69-9B55-BAAE3CBF347E}"/>
              </a:ext>
            </a:extLst>
          </p:cNvPr>
          <p:cNvSpPr/>
          <p:nvPr/>
        </p:nvSpPr>
        <p:spPr>
          <a:xfrm flipH="1">
            <a:off x="3851920" y="0"/>
            <a:ext cx="1613803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solidFill>
                  <a:schemeClr val="tx1"/>
                </a:solidFill>
              </a:rPr>
              <a:t>خَلَا  وعَدا وحَاشَا  </a:t>
            </a:r>
            <a:endParaRPr lang="ur-PK" sz="1600" b="1" dirty="0">
              <a:solidFill>
                <a:schemeClr val="tx1"/>
              </a:solidFill>
            </a:endParaRP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92080" y="-1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الأَوَّلُ حَرْفُ الْجَارِّ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0E2826-7353-48E3-A550-90D5A991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rtl="1"/>
            <a:r>
              <a:rPr lang="ar-SA" dirty="0"/>
              <a:t>وخَلَا  وعَدا وحَاشَا للاسْتِثْناءِ، </a:t>
            </a:r>
            <a:endParaRPr lang="ur-PK" dirty="0"/>
          </a:p>
          <a:p>
            <a:pPr lvl="0" rtl="1"/>
            <a:r>
              <a:rPr lang="ar-SA" dirty="0"/>
              <a:t>نَحْوُ جاءَنِي القومُ خَلا زَيْـدٍ، وَحَاشا عَمْرٍو وَعَدا بَكْرٍ.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678021-105C-4CE1-9CA7-F1210A93318D}"/>
              </a:ext>
            </a:extLst>
          </p:cNvPr>
          <p:cNvSpPr txBox="1"/>
          <p:nvPr/>
        </p:nvSpPr>
        <p:spPr>
          <a:xfrm>
            <a:off x="7812360" y="192367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ur-PK" dirty="0">
                <a:solidFill>
                  <a:schemeClr val="accent6"/>
                </a:solidFill>
              </a:rPr>
              <a:t>فعل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606EE2-6EDA-4ADE-BDCA-02117517082F}"/>
              </a:ext>
            </a:extLst>
          </p:cNvPr>
          <p:cNvSpPr txBox="1"/>
          <p:nvPr/>
        </p:nvSpPr>
        <p:spPr>
          <a:xfrm>
            <a:off x="7164288" y="192367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ur-PK" dirty="0">
                <a:solidFill>
                  <a:schemeClr val="accent6"/>
                </a:solidFill>
              </a:rPr>
              <a:t>فعل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11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26089E-E415-4F17-A428-8BED41257090}"/>
              </a:ext>
            </a:extLst>
          </p:cNvPr>
          <p:cNvSpPr/>
          <p:nvPr/>
        </p:nvSpPr>
        <p:spPr>
          <a:xfrm>
            <a:off x="4663471" y="195926"/>
            <a:ext cx="4403138" cy="1007672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4698581" y="1726474"/>
            <a:ext cx="4368027" cy="3139321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4436154" y="368612"/>
            <a:ext cx="485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Al-Qalam Institute</a:t>
            </a:r>
            <a:endParaRPr lang="en-GB" sz="3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6" y="365187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2D4598-3D54-4694-8630-46515D2E78EB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67C48B-00E6-4943-9F79-2BDB04BDA263}"/>
              </a:ext>
            </a:extLst>
          </p:cNvPr>
          <p:cNvSpPr/>
          <p:nvPr/>
        </p:nvSpPr>
        <p:spPr>
          <a:xfrm>
            <a:off x="66444" y="48546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pic>
        <p:nvPicPr>
          <p:cNvPr id="1026" name="Picture 2" descr="Social media logo collection">
            <a:extLst>
              <a:ext uri="{FF2B5EF4-FFF2-40B4-BE49-F238E27FC236}">
                <a16:creationId xmlns:a16="http://schemas.microsoft.com/office/drawing/2014/main" id="{73D65273-05CD-49C4-A4E9-481833888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73160" b="35879"/>
          <a:stretch/>
        </p:blipFill>
        <p:spPr bwMode="auto">
          <a:xfrm>
            <a:off x="4794143" y="1953938"/>
            <a:ext cx="756806" cy="206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ocial media logo collection">
            <a:extLst>
              <a:ext uri="{FF2B5EF4-FFF2-40B4-BE49-F238E27FC236}">
                <a16:creationId xmlns:a16="http://schemas.microsoft.com/office/drawing/2014/main" id="{FEC101B6-010C-4FAE-81F7-558367413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6" t="20139" r="50445" b="59731"/>
          <a:stretch/>
        </p:blipFill>
        <p:spPr bwMode="auto">
          <a:xfrm>
            <a:off x="4836131" y="1817896"/>
            <a:ext cx="672831" cy="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legram icon Free Vector">
            <a:extLst>
              <a:ext uri="{FF2B5EF4-FFF2-40B4-BE49-F238E27FC236}">
                <a16:creationId xmlns:a16="http://schemas.microsoft.com/office/drawing/2014/main" id="{0A195A70-B23D-45C9-A770-302012946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1" t="56857" r="36000" b="16145"/>
          <a:stretch/>
        </p:blipFill>
        <p:spPr bwMode="auto">
          <a:xfrm>
            <a:off x="4851972" y="4072803"/>
            <a:ext cx="728140" cy="70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426803-9C3D-48C9-81CE-B69A1CF83F61}"/>
              </a:ext>
            </a:extLst>
          </p:cNvPr>
          <p:cNvSpPr/>
          <p:nvPr/>
        </p:nvSpPr>
        <p:spPr>
          <a:xfrm>
            <a:off x="5436096" y="1863031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alqalaminstitute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A68299-BC1C-4858-AD67-E52A025FC5BE}"/>
              </a:ext>
            </a:extLst>
          </p:cNvPr>
          <p:cNvSpPr/>
          <p:nvPr/>
        </p:nvSpPr>
        <p:spPr>
          <a:xfrm>
            <a:off x="5436096" y="2647517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FB050C-AC0A-4131-808E-8AE8393C7366}"/>
              </a:ext>
            </a:extLst>
          </p:cNvPr>
          <p:cNvSpPr/>
          <p:nvPr/>
        </p:nvSpPr>
        <p:spPr>
          <a:xfrm>
            <a:off x="5458111" y="3390260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qalam_leicester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8B3E5E-BDEB-4059-84AD-7DD02C2509A5}"/>
              </a:ext>
            </a:extLst>
          </p:cNvPr>
          <p:cNvSpPr/>
          <p:nvPr/>
        </p:nvSpPr>
        <p:spPr>
          <a:xfrm>
            <a:off x="5491465" y="4138272"/>
            <a:ext cx="36398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t.me/AlQalamLeicester</a:t>
            </a:r>
          </a:p>
        </p:txBody>
      </p:sp>
    </p:spTree>
    <p:extLst>
      <p:ext uri="{BB962C8B-B14F-4D97-AF65-F5344CB8AC3E}">
        <p14:creationId xmlns:p14="http://schemas.microsoft.com/office/powerpoint/2010/main" val="5269980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14714" y="-4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الْأَوَّلُ فِيْ أَصْنَافِ إعْرَابِ الْفِعْلِ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كلمة</a:t>
            </a:r>
            <a:endParaRPr lang="ar-SA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96B5A56D-93E5-4AC4-9D54-9D82E3ACD0FD}"/>
              </a:ext>
            </a:extLst>
          </p:cNvPr>
          <p:cNvSpPr/>
          <p:nvPr/>
        </p:nvSpPr>
        <p:spPr>
          <a:xfrm flipH="1">
            <a:off x="147870" y="843558"/>
            <a:ext cx="1615818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>
                <a:solidFill>
                  <a:schemeClr val="tx1"/>
                </a:solidFill>
              </a:rPr>
              <a:t>الْفَصْلُ الْأَوَّلُ فِيْ أَصْنَافِ إعْرَابِ الْفِعْلِ</a:t>
            </a:r>
          </a:p>
        </p:txBody>
      </p:sp>
    </p:spTree>
    <p:extLst>
      <p:ext uri="{BB962C8B-B14F-4D97-AF65-F5344CB8AC3E}">
        <p14:creationId xmlns:p14="http://schemas.microsoft.com/office/powerpoint/2010/main" val="40022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92080" y="-1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الأَوَّلُ حَرْفُ الْجَارِّ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70000" lnSpcReduction="20000"/>
          </a:bodyPr>
          <a:lstStyle/>
          <a:p>
            <a:pPr rtl="1"/>
            <a:r>
              <a:rPr lang="ur-PK" b="1" dirty="0"/>
              <a:t>[الْفَصْلُ الْأَوَّلُ: حُرُوْفُ الْجَرِّ] </a:t>
            </a:r>
            <a:endParaRPr lang="en-GB" b="1" dirty="0"/>
          </a:p>
          <a:p>
            <a:pPr rtl="1"/>
            <a:r>
              <a:rPr lang="ur-PK" dirty="0"/>
              <a:t>حُرُوفُ الجَرِّ حُرُوفٌ وُضِعَتْ لِإِفْضَاءِ فِعْلٍ وشِبْهِهِ أوْ مَعْنی الْفِعْلِ إلى مَا يَلِيهِ،</a:t>
            </a:r>
          </a:p>
          <a:p>
            <a:pPr rtl="1"/>
            <a:r>
              <a:rPr lang="ur-PK" dirty="0"/>
              <a:t>نَحْوَ </a:t>
            </a:r>
          </a:p>
          <a:p>
            <a:pPr rtl="1"/>
            <a:r>
              <a:rPr lang="ur-PK" dirty="0"/>
              <a:t>	مَرَرْتُ بِزَيْدٍ </a:t>
            </a:r>
          </a:p>
          <a:p>
            <a:pPr rtl="1"/>
            <a:r>
              <a:rPr lang="ur-PK" dirty="0"/>
              <a:t>	وأنا مارٌّ بِزَيْدٍ </a:t>
            </a:r>
          </a:p>
          <a:p>
            <a:pPr rtl="1"/>
            <a:r>
              <a:rPr lang="ur-PK" dirty="0"/>
              <a:t>	وَهَذَا فِي الدَّارِ أَبُوْكَ، أَيْ أُشِيرُ إِلَيْهِ فِيهَا. 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A7073-F7A9-4167-8162-4731CEF7B843}"/>
              </a:ext>
            </a:extLst>
          </p:cNvPr>
          <p:cNvSpPr txBox="1"/>
          <p:nvPr/>
        </p:nvSpPr>
        <p:spPr>
          <a:xfrm>
            <a:off x="395536" y="1347614"/>
            <a:ext cx="5812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A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وسُمِّيَتْ حُرُوْفَ الْإِضَافَةِ لِأَنَّهَا تُضِيْفُ مَعَانِيَ الْأَفْعَالِ قَبْلَهَا إِلَى الْأَسْمَاءِ بَعْدَهَا؛ 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40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92080" y="-1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الأَوَّلُ حَرْفُ الْجَارِّ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rtl="1"/>
            <a:r>
              <a:rPr lang="ur-PK" dirty="0"/>
              <a:t>وهِيَ تِسْعَةَ عَشَرَ حَرْفًا: </a:t>
            </a:r>
          </a:p>
          <a:p>
            <a:pPr lvl="0" rtl="1"/>
            <a:r>
              <a:rPr lang="ur-PK" dirty="0"/>
              <a:t>من</a:t>
            </a:r>
          </a:p>
          <a:p>
            <a:pPr lvl="0" rtl="1"/>
            <a:r>
              <a:rPr lang="ur-PK" dirty="0"/>
              <a:t>إلی ،حتی</a:t>
            </a:r>
          </a:p>
          <a:p>
            <a:pPr lvl="0" rtl="1"/>
            <a:r>
              <a:rPr lang="ur-PK" dirty="0"/>
              <a:t>في</a:t>
            </a:r>
          </a:p>
          <a:p>
            <a:pPr lvl="0" rtl="1"/>
            <a:r>
              <a:rPr lang="ur-PK" dirty="0"/>
              <a:t>الباء</a:t>
            </a:r>
          </a:p>
          <a:p>
            <a:pPr lvl="0" rtl="1"/>
            <a:r>
              <a:rPr lang="ur-PK" dirty="0"/>
              <a:t>اللام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6AC287-7C7C-418E-8D84-05F74885071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70000" lnSpcReduction="20000"/>
          </a:bodyPr>
          <a:lstStyle/>
          <a:p>
            <a:pPr rtl="1"/>
            <a:r>
              <a:rPr lang="ur-PK" dirty="0"/>
              <a:t>رب، واو رب</a:t>
            </a:r>
            <a:endParaRPr lang="en-GB" dirty="0"/>
          </a:p>
          <a:p>
            <a:pPr lvl="0" rtl="1"/>
            <a:r>
              <a:rPr lang="ur-PK" dirty="0"/>
              <a:t>واو القسم، تاء القسم، باء القسم</a:t>
            </a:r>
          </a:p>
          <a:p>
            <a:pPr lvl="0" rtl="1"/>
            <a:r>
              <a:rPr lang="ur-PK" dirty="0"/>
              <a:t>عن</a:t>
            </a:r>
          </a:p>
          <a:p>
            <a:pPr lvl="0" rtl="1"/>
            <a:r>
              <a:rPr lang="ur-PK" dirty="0"/>
              <a:t>كاف</a:t>
            </a:r>
          </a:p>
          <a:p>
            <a:pPr lvl="0" rtl="1"/>
            <a:r>
              <a:rPr lang="ur-PK" dirty="0"/>
              <a:t>مذ، منذ</a:t>
            </a:r>
          </a:p>
          <a:p>
            <a:pPr lvl="0" rtl="1"/>
            <a:r>
              <a:rPr lang="ur-PK" dirty="0"/>
              <a:t>خلا، عدا، حاشا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038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10">
            <a:extLst>
              <a:ext uri="{FF2B5EF4-FFF2-40B4-BE49-F238E27FC236}">
                <a16:creationId xmlns:a16="http://schemas.microsoft.com/office/drawing/2014/main" id="{F9A9A2FB-3E78-463F-8FED-2250B71BBE5F}"/>
              </a:ext>
            </a:extLst>
          </p:cNvPr>
          <p:cNvSpPr/>
          <p:nvPr/>
        </p:nvSpPr>
        <p:spPr>
          <a:xfrm flipH="1">
            <a:off x="4571999" y="0"/>
            <a:ext cx="893725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b="1" dirty="0">
                <a:solidFill>
                  <a:schemeClr val="tx1"/>
                </a:solidFill>
              </a:rPr>
              <a:t>مِنْ</a:t>
            </a:r>
            <a:endParaRPr lang="ur-PK" sz="1600" b="1" dirty="0">
              <a:solidFill>
                <a:schemeClr val="tx1"/>
              </a:solidFill>
            </a:endParaRP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92080" y="-1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الأَوَّلُ حَرْفُ الْجَارِّ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85000" lnSpcReduction="10000"/>
          </a:bodyPr>
          <a:lstStyle/>
          <a:p>
            <a:pPr rtl="1"/>
            <a:r>
              <a:rPr lang="ar-SA" b="1" dirty="0"/>
              <a:t>[مِنْ]</a:t>
            </a:r>
            <a:endParaRPr lang="en-GB" b="1" dirty="0"/>
          </a:p>
          <a:p>
            <a:pPr lvl="0" rtl="1"/>
            <a:r>
              <a:rPr lang="ar-SA" dirty="0"/>
              <a:t>مِنْ، وَهِيَ: </a:t>
            </a:r>
            <a:endParaRPr lang="en-GB" dirty="0"/>
          </a:p>
          <a:p>
            <a:pPr rtl="1"/>
            <a:r>
              <a:rPr lang="ar-SA" dirty="0"/>
              <a:t>لابْتداءِ الغَايَةِ، </a:t>
            </a:r>
            <a:endParaRPr lang="ur-PK" dirty="0"/>
          </a:p>
          <a:p>
            <a:pPr rtl="1"/>
            <a:r>
              <a:rPr lang="ar-SA" dirty="0"/>
              <a:t>وعَلامَتُهُ أَنْ يَصِحَّ فِيْ مُقَابَلَتِهِ الْانْتِهَاءِ، </a:t>
            </a:r>
            <a:endParaRPr lang="ur-PK" dirty="0"/>
          </a:p>
          <a:p>
            <a:pPr rtl="1"/>
            <a:r>
              <a:rPr lang="ar-SA" dirty="0"/>
              <a:t>كَمَا تَقُوْلُ سِرْتُ مِنَ البَصْرَةِ إلى الكُوفَةِ؛ 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F24C9-6489-4012-B689-BF6B44E6307F}"/>
              </a:ext>
            </a:extLst>
          </p:cNvPr>
          <p:cNvSpPr txBox="1"/>
          <p:nvPr/>
        </p:nvSpPr>
        <p:spPr>
          <a:xfrm>
            <a:off x="179387" y="3542347"/>
            <a:ext cx="46012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ar-SA" sz="24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مَكَانًا نَحْوُ ﴿مِنَ الْمَسْجِدِ الْحَرَامِ﴾ </a:t>
            </a:r>
            <a:endParaRPr lang="ur-PK" sz="2400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dwa-assalaf" panose="02000000000000000000" pitchFamily="2" charset="-78"/>
            </a:endParaRPr>
          </a:p>
          <a:p>
            <a:pPr algn="r" rtl="1">
              <a:lnSpc>
                <a:spcPct val="200000"/>
              </a:lnSpc>
            </a:pPr>
            <a:r>
              <a:rPr lang="ar-SA" sz="24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وَزَمَانًا نَحْوُ ﴿أُسِّسَ عَلَى التَّقْوَىٰ مِنْ أَوَّلِ يَوْمٍ﴾</a:t>
            </a:r>
            <a:endParaRPr lang="en-GB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10">
            <a:extLst>
              <a:ext uri="{FF2B5EF4-FFF2-40B4-BE49-F238E27FC236}">
                <a16:creationId xmlns:a16="http://schemas.microsoft.com/office/drawing/2014/main" id="{FCB5CB8C-7F7B-4554-8F1D-972323291C89}"/>
              </a:ext>
            </a:extLst>
          </p:cNvPr>
          <p:cNvSpPr/>
          <p:nvPr/>
        </p:nvSpPr>
        <p:spPr>
          <a:xfrm flipH="1">
            <a:off x="4571999" y="0"/>
            <a:ext cx="893725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b="1" dirty="0">
                <a:solidFill>
                  <a:schemeClr val="tx1"/>
                </a:solidFill>
              </a:rPr>
              <a:t>مِنْ</a:t>
            </a:r>
            <a:endParaRPr lang="ur-PK" sz="1600" b="1" dirty="0">
              <a:solidFill>
                <a:schemeClr val="tx1"/>
              </a:solidFill>
            </a:endParaRP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92080" y="-1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الأَوَّلُ حَرْفُ الْجَارِّ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ar-SA" dirty="0"/>
              <a:t>ولِلْتَّبْيِيِنِ، </a:t>
            </a:r>
            <a:endParaRPr lang="ur-PK" dirty="0"/>
          </a:p>
          <a:p>
            <a:pPr rtl="1"/>
            <a:r>
              <a:rPr lang="ar-SA" dirty="0"/>
              <a:t>وعَلامَتُهُ أَنْ يَصِحَّ وَضْعُ لَفْظِ الّذِي مَكانَهُ، </a:t>
            </a:r>
            <a:endParaRPr lang="ur-PK" dirty="0"/>
          </a:p>
          <a:p>
            <a:pPr rtl="1"/>
            <a:r>
              <a:rPr lang="ar-SA" dirty="0"/>
              <a:t>كَقَوْلِهِ تَعالى ﴿فاجْتَنِبوا الرِّجْسَ مِنَ الأوْثانِ﴾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196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10">
            <a:extLst>
              <a:ext uri="{FF2B5EF4-FFF2-40B4-BE49-F238E27FC236}">
                <a16:creationId xmlns:a16="http://schemas.microsoft.com/office/drawing/2014/main" id="{0B76EFE6-053B-47DF-A0B1-5527BA19E2BB}"/>
              </a:ext>
            </a:extLst>
          </p:cNvPr>
          <p:cNvSpPr/>
          <p:nvPr/>
        </p:nvSpPr>
        <p:spPr>
          <a:xfrm flipH="1">
            <a:off x="4571999" y="0"/>
            <a:ext cx="893725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b="1" dirty="0">
                <a:solidFill>
                  <a:schemeClr val="tx1"/>
                </a:solidFill>
              </a:rPr>
              <a:t>مِنْ</a:t>
            </a:r>
            <a:endParaRPr lang="ur-PK" sz="1600" b="1" dirty="0">
              <a:solidFill>
                <a:schemeClr val="tx1"/>
              </a:solidFill>
            </a:endParaRP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292080" y="-1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الأَوَّلُ حَرْفُ الْجَارِّ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77500" lnSpcReduction="20000"/>
          </a:bodyPr>
          <a:lstStyle/>
          <a:p>
            <a:pPr algn="r" rtl="1"/>
            <a:r>
              <a:rPr lang="ar-SA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وَكَثِيْرًا مَا تَقَعُ مِنْ الْبَيَانِيَّةُ بَعْدَ مَا وَمَهْمَا،</a:t>
            </a:r>
            <a:endParaRPr lang="ur-PK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 rtl="1"/>
            <a:r>
              <a:rPr lang="ur-PK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ar-SA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كَقَوْلِه تَعَالَى وَ ﴿مَا أَنْزَلَ اللَّهُ مِنَ الْكِتَابِ﴾   وَقَوْلِهِ ﴿مَهْمَا تَأْتِنَا بِهِ مِنْ آيَةٍ﴾</a:t>
            </a:r>
            <a:endParaRPr lang="ur-PK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 rtl="1"/>
            <a:r>
              <a:rPr lang="ar-SA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وَاعْلَمْ أَنَّ مِنَ الْبَيَانِيَّةَ وَمَجْرُوْرَهَا </a:t>
            </a:r>
            <a:endParaRPr lang="ur-PK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 rtl="1"/>
            <a:r>
              <a:rPr lang="ur-PK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ar-SA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فِيْ مَوْضِعِ الْحَالِ مِمَّا قَبْلَهَا إِنْ كَانَ مَعْرِفَةً، نَحْوُ ﴿وَاجْتَنِبُوا الرِّجْسَ مِنَ الأوثانِ﴾ </a:t>
            </a:r>
            <a:endParaRPr lang="ur-PK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 rtl="1"/>
            <a:r>
              <a:rPr lang="ur-PK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ar-SA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وَفِيْ مَوْضِعِ النَّعْتِ لَهُ إِنْ كَانَ نَكِرَةً، نَحْوُ ﴿يُحَلَّوْنَ فِيْهَا مِنْ أَسَاوِرَ مِنْ ذَهَبٍ﴾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06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17201</TotalTime>
  <Words>2206</Words>
  <Application>Microsoft Office PowerPoint</Application>
  <PresentationFormat>On-screen Show (16:9)</PresentationFormat>
  <Paragraphs>368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adwa-assalaf</vt:lpstr>
      <vt:lpstr>Arial</vt:lpstr>
      <vt:lpstr>Attari Traditional Arabic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1932</cp:revision>
  <cp:lastPrinted>2018-11-30T18:58:39Z</cp:lastPrinted>
  <dcterms:created xsi:type="dcterms:W3CDTF">2017-07-04T20:08:42Z</dcterms:created>
  <dcterms:modified xsi:type="dcterms:W3CDTF">2020-10-05T15:45:00Z</dcterms:modified>
</cp:coreProperties>
</file>