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7" r:id="rId2"/>
    <p:sldId id="404" r:id="rId3"/>
    <p:sldId id="566" r:id="rId4"/>
    <p:sldId id="586" r:id="rId5"/>
    <p:sldId id="587" r:id="rId6"/>
    <p:sldId id="588" r:id="rId7"/>
    <p:sldId id="589" r:id="rId8"/>
    <p:sldId id="592" r:id="rId9"/>
    <p:sldId id="594" r:id="rId10"/>
    <p:sldId id="595" r:id="rId11"/>
    <p:sldId id="593" r:id="rId12"/>
    <p:sldId id="591" r:id="rId13"/>
    <p:sldId id="598" r:id="rId14"/>
    <p:sldId id="599" r:id="rId15"/>
    <p:sldId id="596" r:id="rId16"/>
    <p:sldId id="590" r:id="rId17"/>
    <p:sldId id="522" r:id="rId18"/>
    <p:sldId id="507" r:id="rId19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66"/>
            <p14:sldId id="586"/>
            <p14:sldId id="587"/>
            <p14:sldId id="588"/>
            <p14:sldId id="589"/>
            <p14:sldId id="592"/>
            <p14:sldId id="594"/>
            <p14:sldId id="595"/>
            <p14:sldId id="593"/>
            <p14:sldId id="591"/>
            <p14:sldId id="598"/>
            <p14:sldId id="599"/>
            <p14:sldId id="596"/>
            <p14:sldId id="590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1405"/>
          <a:ext cx="8854121" cy="1898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5900" kern="1200" dirty="0" err="1"/>
            <a:t>هداية</a:t>
          </a:r>
          <a:r>
            <a:rPr lang="ur-PK" sz="5900" kern="1200" dirty="0"/>
            <a:t> </a:t>
          </a:r>
          <a:r>
            <a:rPr lang="ur-PK" sz="5900" kern="1200" dirty="0" err="1"/>
            <a:t>النحو</a:t>
          </a:r>
          <a:endParaRPr lang="en-GB" sz="5900" kern="1200" dirty="0"/>
        </a:p>
      </dsp:txBody>
      <dsp:txXfrm>
        <a:off x="57024" y="56998"/>
        <a:ext cx="8742935" cy="1786899"/>
      </dsp:txXfrm>
    </dsp:sp>
    <dsp:sp modelId="{E2D2F36E-2862-42C3-AE6A-1B65EBC1C9F6}">
      <dsp:nvSpPr>
        <dsp:cNvPr id="0" name=""/>
        <dsp:cNvSpPr/>
      </dsp:nvSpPr>
      <dsp:spPr>
        <a:xfrm>
          <a:off x="6773209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مقدمة</a:t>
          </a:r>
          <a:endParaRPr lang="en-GB" sz="3200" kern="1200" dirty="0"/>
        </a:p>
      </dsp:txBody>
      <dsp:txXfrm>
        <a:off x="6828802" y="2188549"/>
        <a:ext cx="1971156" cy="1786899"/>
      </dsp:txXfrm>
    </dsp:sp>
    <dsp:sp modelId="{1D8B3386-1CC0-4010-9EAA-35B1511202B8}">
      <dsp:nvSpPr>
        <dsp:cNvPr id="0" name=""/>
        <dsp:cNvSpPr/>
      </dsp:nvSpPr>
      <dsp:spPr>
        <a:xfrm>
          <a:off x="4515950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القسم</a:t>
          </a:r>
          <a:r>
            <a:rPr lang="ur-PK" sz="3200" kern="1200" dirty="0"/>
            <a:t> </a:t>
          </a:r>
          <a:r>
            <a:rPr lang="ur-PK" sz="3200" kern="1200" dirty="0" err="1"/>
            <a:t>الأول</a:t>
          </a:r>
          <a:r>
            <a:rPr lang="ur-PK" sz="3200" kern="1200" dirty="0"/>
            <a:t> : </a:t>
          </a:r>
          <a:r>
            <a:rPr lang="ur-PK" sz="3200" kern="1200" dirty="0" err="1"/>
            <a:t>الاسم</a:t>
          </a:r>
          <a:endParaRPr lang="en-GB" sz="3200" kern="1200" dirty="0"/>
        </a:p>
      </dsp:txBody>
      <dsp:txXfrm>
        <a:off x="4571543" y="2188549"/>
        <a:ext cx="1971156" cy="1786899"/>
      </dsp:txXfrm>
    </dsp:sp>
    <dsp:sp modelId="{41A61462-DF70-4D61-BD29-87F040FAB2B1}">
      <dsp:nvSpPr>
        <dsp:cNvPr id="0" name=""/>
        <dsp:cNvSpPr/>
      </dsp:nvSpPr>
      <dsp:spPr>
        <a:xfrm>
          <a:off x="2258690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القسم</a:t>
          </a:r>
          <a:r>
            <a:rPr lang="ur-PK" sz="3200" kern="1200" dirty="0"/>
            <a:t> </a:t>
          </a:r>
          <a:r>
            <a:rPr lang="ur-PK" sz="3200" kern="1200" dirty="0" err="1"/>
            <a:t>الثاني</a:t>
          </a:r>
          <a:r>
            <a:rPr lang="ur-PK" sz="3200" kern="1200" dirty="0"/>
            <a:t>: </a:t>
          </a:r>
          <a:r>
            <a:rPr lang="ur-PK" sz="3200" kern="1200" dirty="0" err="1"/>
            <a:t>الفعل</a:t>
          </a:r>
          <a:endParaRPr lang="en-GB" sz="3200" kern="1200" dirty="0"/>
        </a:p>
      </dsp:txBody>
      <dsp:txXfrm>
        <a:off x="2314283" y="2188549"/>
        <a:ext cx="1971156" cy="1786899"/>
      </dsp:txXfrm>
    </dsp:sp>
    <dsp:sp modelId="{68B9E2A3-04D7-4B42-8107-4CF33943BA82}">
      <dsp:nvSpPr>
        <dsp:cNvPr id="0" name=""/>
        <dsp:cNvSpPr/>
      </dsp:nvSpPr>
      <dsp:spPr>
        <a:xfrm>
          <a:off x="1431" y="2132956"/>
          <a:ext cx="2082342" cy="1898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200" kern="1200" dirty="0" err="1"/>
            <a:t>القسم</a:t>
          </a:r>
          <a:r>
            <a:rPr lang="ur-PK" sz="3200" kern="1200" dirty="0"/>
            <a:t> </a:t>
          </a:r>
          <a:r>
            <a:rPr lang="ur-PK" sz="3200" kern="1200" dirty="0" err="1"/>
            <a:t>الثالث</a:t>
          </a:r>
          <a:r>
            <a:rPr lang="ur-PK" sz="3200" kern="1200" dirty="0"/>
            <a:t>: </a:t>
          </a:r>
          <a:r>
            <a:rPr lang="ur-PK" sz="3200" kern="1200" dirty="0" err="1"/>
            <a:t>الحرف</a:t>
          </a:r>
          <a:endParaRPr lang="en-GB" sz="3200" kern="1200" dirty="0"/>
        </a:p>
      </dsp:txBody>
      <dsp:txXfrm>
        <a:off x="57024" y="2188549"/>
        <a:ext cx="1971156" cy="178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0" y="627534"/>
            <a:ext cx="4392488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A950E7-CC2E-4059-9718-8E107904BDD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79512" y="627534"/>
            <a:ext cx="4392488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146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الثَّالِثُ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٧٤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وَفِي خَبَرِ اسْمِ عَيْنٍ نَحْوُ زَيْدٌ إِنَّهُ قَائِمٌ</a:t>
            </a:r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163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ولِذلِك يَجِبُ الْكَسْرُ </a:t>
            </a:r>
            <a:endParaRPr lang="en-GB" dirty="0"/>
          </a:p>
          <a:p>
            <a:pPr lvl="0" rtl="1"/>
            <a:r>
              <a:rPr lang="ar-SA" dirty="0"/>
              <a:t>إذا كَانَ فِي ابْتِداءِ الكَلامِ، نَحْوُ إنَّ زَيدًا قَائِمٌ. </a:t>
            </a:r>
            <a:endParaRPr lang="en-GB" dirty="0"/>
          </a:p>
          <a:p>
            <a:pPr lvl="0" rtl="1"/>
            <a:r>
              <a:rPr lang="ar-SA" dirty="0"/>
              <a:t>وَبَعْدَ القَولِ، كَقَوْلِهِ تَعَالِى: ﴿يَقُولُ إِنَّهَا بَقَرَةٌ ﴾ </a:t>
            </a:r>
            <a:endParaRPr lang="en-GB" dirty="0"/>
          </a:p>
          <a:p>
            <a:pPr lvl="0" rtl="1"/>
            <a:r>
              <a:rPr lang="ar-SA" dirty="0"/>
              <a:t>وَبَعْدَ المَوْصُولِ نَحْوُ مَا رَأيْتُ الَّذِيْ إِنَّهُ فِي الْمَسْجِدِ. </a:t>
            </a:r>
            <a:endParaRPr lang="en-GB" dirty="0"/>
          </a:p>
          <a:p>
            <a:pPr lvl="0" rtl="1"/>
            <a:r>
              <a:rPr lang="ar-SA" dirty="0"/>
              <a:t>وَإذا كَانَ فِي خَبَرها الَّلامُ، نَحْوُ إنَّ زَيدًا لقَائِمٌ. </a:t>
            </a:r>
            <a:endParaRPr lang="en-GB" dirty="0"/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4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ويجِبُ الْفَتْحُ إنَّ ...</a:t>
            </a:r>
            <a:endParaRPr lang="en-GB" dirty="0"/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70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مَوَاقِع أَنَّ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الْأَصْلُ فِيْ أَنَّ الْمَفْتُوْحَةِ هَمْزَتُهَا أَنَّهَا تَأْتِيْ فِي مَوْضِع الْمُفْرَدِ وذٰلِكَ إِذَا وَقَعَتْ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فَاعِلَةً نَحْوُ ﴿حَتَّى يَتَبَيَّنَ لَهُمْ أَنَّهُ الْحَقُّ﴾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أَوْ مَفْعُوْلَةً نَحْوُ ﴿فَيَعْلَمُونَ أَنَّهُ الْحَقُّ مِنْ رَبِّهِمْ﴾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أَو مُبْتَدَأَةً نَحْوُ عِنْديْ أَنَّكَ صَالِحٌ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أَو بَعْدَ لَوْ نَحْوُ ﴿وَلَوْ أَنَّهُمْ آمَنُوا وَاتَّقَوْا لَمَثُوبَةٌ مِنْ عِنْدِ اللَّهِ خَيْرٌ﴾</a:t>
            </a:r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92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أَوْ بَعْدَ لَوْ لَا نَحْوُ قَوْلِ عُمَرَ ﭬ لِلْحَجَرِ الْأَسْوَدِ: وَلَوْلَا أَنِّي رَأَيْتُ رَسُوْلَ اللَّه ﷺ  يُقَبِّلُكَ مَا قَبَّلْتُكَ.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أَوْ بَعْدَ مَا الْمَصْدَرِيَّةِ الظَّرْفِيَّةِ نَحْوُ صُمْ مَا أَنَّكَ تَسْطَيْعُ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أَوْ بَعْدَ حَرْفِ الْجَرِّ نَحْوُ ﴿آمَنَّا بِاللَّهِ وَاشْهَدْ بِأَنَّا مُسلمُونَ﴾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أَوْ بَعْدَ حَتَّی الْعَاطِفَةِ لِلْمُفْرَدِ نَحْوُ أَعْرِفُكَ حَتَّی أَنَّكَ تَقُوْمُ اللَّيْلَ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أوْ بَعْدَ مُذْ وَمُنْذُ  نَحْوُ مَا تَركَ الصَّلَاةَ مُذُ أَنَّهُ رَجَعَ مِنَ الْحَجِّ</a:t>
            </a:r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4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ur-PK" dirty="0"/>
              <a:t>ويجِبُ الْفَتْحُ إنَّ: </a:t>
            </a:r>
            <a:endParaRPr lang="en-GB" dirty="0"/>
          </a:p>
          <a:p>
            <a:pPr lvl="0" rtl="1"/>
            <a:r>
              <a:rPr lang="ar-SA" dirty="0"/>
              <a:t>حَيْثُ يَقَعُ فَاعِلًا، نَحْوُ بَلَغَنِي أَنَّ زَيدًا قَائِمٌ.</a:t>
            </a:r>
            <a:endParaRPr lang="en-GB" dirty="0"/>
          </a:p>
          <a:p>
            <a:pPr lvl="0" rtl="1"/>
            <a:r>
              <a:rPr lang="ar-SA" dirty="0"/>
              <a:t>وَحَيْثُ يَقَعُ وَقَعَتْ مَفْعُولًا، نَحْوُ كَرِهْتُ أَنَّكَ قائِمٌ. </a:t>
            </a:r>
            <a:endParaRPr lang="en-GB" dirty="0"/>
          </a:p>
          <a:p>
            <a:pPr lvl="0" rtl="1"/>
            <a:r>
              <a:rPr lang="ar-SA" dirty="0"/>
              <a:t>وَحَيْثُ يَقَعُ مُبْتَدَأً نَحْوُ عِنْدِي أَنَّكَ قَائِمٌ. </a:t>
            </a:r>
            <a:endParaRPr lang="en-GB" dirty="0"/>
          </a:p>
          <a:p>
            <a:pPr lvl="0" rtl="1"/>
            <a:r>
              <a:rPr lang="ar-SA" dirty="0"/>
              <a:t>وَحَيْثُ يَقَعُ مُضَافًا إلَيهِ، نَحْوُ عَجِبْتُ مِنْ طُوْلِ أَنَّ بَكْرًا قَائِمٌ. </a:t>
            </a:r>
            <a:endParaRPr lang="en-GB" dirty="0"/>
          </a:p>
          <a:p>
            <a:pPr lvl="0" rtl="1"/>
            <a:r>
              <a:rPr lang="ar-SA" dirty="0"/>
              <a:t>وَحَيْثُ يَقَعُ مَجْرُورًا، نَحْوُ عَجِبْتُ مِنْ أنَّ بَكْرًا قائِمٌ. </a:t>
            </a:r>
            <a:endParaRPr lang="en-GB" dirty="0"/>
          </a:p>
          <a:p>
            <a:pPr lvl="0" rtl="1"/>
            <a:r>
              <a:rPr lang="ar-SA" dirty="0"/>
              <a:t>وَبَعْدَ لَوْ، نَحْوُ لَوْ أنَّكَ عِنْدَنا لَأَكْرَمْتُكَ. </a:t>
            </a:r>
            <a:endParaRPr lang="en-GB" dirty="0"/>
          </a:p>
          <a:p>
            <a:pPr lvl="0" rtl="1"/>
            <a:r>
              <a:rPr lang="ar-SA" dirty="0"/>
              <a:t>وَبَعْدَ لَوْلا، نَحْوُ لَوْلا أنَّهُ حاضِرٌ لَغَابَ زَيْدٌ. </a:t>
            </a:r>
            <a:endParaRPr lang="en-GB" dirty="0"/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51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فَائِدَةٌ:</a:t>
            </a:r>
            <a:endParaRPr lang="en-GB" dirty="0"/>
          </a:p>
          <a:p>
            <a:pPr rtl="1"/>
            <a:r>
              <a:rPr lang="ur-PK" dirty="0"/>
              <a:t>ويَجُوزُ العَطْفُ عَلى اسْمِ إنَّ المَكْسُورَةِ بِالرَّفْعِ والنَّصْبِ، بِاعتِبارِ المَحَلِّ واللَّفْظِ، مِثْلُ إنَّ </a:t>
            </a:r>
            <a:r>
              <a:rPr lang="ar-SA" dirty="0"/>
              <a:t>زَيدًا قَائِمٌ وَ </a:t>
            </a:r>
            <a:r>
              <a:rPr lang="ur-PK" dirty="0"/>
              <a:t>عَمْرٌو وَعَمْرًا. </a:t>
            </a:r>
            <a:endParaRPr lang="en-GB" dirty="0"/>
          </a:p>
          <a:p>
            <a:pPr rtl="1"/>
            <a:endParaRPr lang="en-GB" dirty="0"/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239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96B5A56D-93E5-4AC4-9D54-9D82E3ACD0FD}"/>
              </a:ext>
            </a:extLst>
          </p:cNvPr>
          <p:cNvSpPr/>
          <p:nvPr/>
        </p:nvSpPr>
        <p:spPr>
          <a:xfrm flipH="1">
            <a:off x="147870" y="843558"/>
            <a:ext cx="1615818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الْفَصْلُ الْأَوَّلُ فِيْ أَصْنَافِ إعْرَابِ الْفِعْلِ</a:t>
            </a:r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443346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8408E-D4FC-4751-B3F7-689E447E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71550"/>
            <a:ext cx="8208912" cy="36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الحُرُوفُ المُشَبَّهَةُ بِالفِعْلِ سِتَّةٌ: إنَّ، وأَنَّ، وكَأَنَّ، وَلكنَّ، ولَيْتَ، ولَعَلَّ.</a:t>
            </a:r>
            <a:endParaRPr lang="en-GB" dirty="0"/>
          </a:p>
          <a:p>
            <a:pPr rtl="1"/>
            <a:r>
              <a:rPr lang="ur-PK" dirty="0"/>
              <a:t>هَذِهِ الْحُرُوفُ تَدْخُلُ عَلى الجُمْلَةِ الاسْمِيَّةِ تَنْصِبُ الاسْمَ وتَرْفَعُ الخَبَرَ كَمَا عَرَفْتَ،  نَحْوُ إِنَّ زَيْدًا قَائِمٌ</a:t>
            </a:r>
            <a:endParaRPr lang="en-GB" dirty="0"/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74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وقَدْ يَلْحَقُها ما الكافَّةُ، فَتَكُفُّها عَنِ العَمَلِ، </a:t>
            </a:r>
          </a:p>
          <a:p>
            <a:pPr rtl="1"/>
            <a:r>
              <a:rPr lang="ur-PK" dirty="0"/>
              <a:t>وحينَئِذٍ تَدْخُلُ عَلى الأفْعَال، تَقُولُ إنّما قَامَ زَيْدٌ. </a:t>
            </a:r>
            <a:endParaRPr lang="en-GB" dirty="0"/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851920" y="0"/>
            <a:ext cx="1023254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مَا الْكَافَّةُ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5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/>
              <a:t>[إنّ وأن] </a:t>
            </a:r>
            <a:endParaRPr lang="en-GB" b="1" dirty="0"/>
          </a:p>
          <a:p>
            <a:pPr rtl="1"/>
            <a:r>
              <a:rPr lang="ur-PK" dirty="0"/>
              <a:t>وَاعْلَمْ أَنَّ </a:t>
            </a:r>
          </a:p>
          <a:p>
            <a:pPr rtl="1"/>
            <a:r>
              <a:rPr lang="ur-PK" dirty="0"/>
              <a:t>	إنَّ المَكسورةَ الْهَمْزَةُ لا تُغَيِّرُ مَعْنى الجُمْلَةِ بَلْ تُؤَكِّدُها. </a:t>
            </a:r>
            <a:endParaRPr lang="en-GB" dirty="0"/>
          </a:p>
          <a:p>
            <a:pPr rtl="1"/>
            <a:r>
              <a:rPr lang="ur-PK" dirty="0"/>
              <a:t>	وَأَنَّ المَفْتُوحَةَ الْهَمْزَةُ مَعَ الاسْمِ والخَبَرِ، فِي حُكْمِ المُفْرَدِ، </a:t>
            </a:r>
            <a:endParaRPr lang="en-GB" dirty="0"/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99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ولِذلِك يَجِبُ الْكَسْرُ ...</a:t>
            </a:r>
            <a:endParaRPr lang="en-GB" dirty="0"/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96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مَوَاقِعُ إِنَّ الْمِكْسُوْرَةِ هَمْزَتُهَا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الْأَصْلُ فِيْ إِنَّ الْمِكْسُوْرَةِ هَمْزَتُهَا أَنَّهَا تَأْتِيْ فِي مَوْضِع الْجُمَلَ وذٰلِكَ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فِي الِابْتِدَاء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حَقِيْقَةً نَحْوُ ﴿إِنَّا أَنْزَلْنَا إِلَيْكَ الْكِتَابَ﴾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	أَوْ حُكْمًا بَعْدَ حَرْفِ تَنْبِيْهٍ أَو تَحْضِيْضٍ أَوْ إِيْجِابٍ وَأَمْثَالِهِمَا نَحْو ﴿أَلَا إِنَّهُمْ هُمُ الْمُفْسِدُونَ﴾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وَبَعْدَ الْقَسَمِ نَحْوُ ﴿وَالْقُرْآنِ الْحَكِيمِ إِنَّكَ لَمِنَ الْمُرْسَلِينَ﴾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وَبَعْدَ الْقَوْلِ نَحْوُ ﴿قَالَ إِنِّي عَبْدُ اللَّهِ﴾</a:t>
            </a:r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93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وَبَعْدَ وَاوِ الْحَالِ نَحْو ﴿لَيَقُولُونَ </a:t>
            </a:r>
            <a:r>
              <a:rPr lang="ur-PK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ur-PK" dirty="0">
                <a:solidFill>
                  <a:schemeClr val="accent6"/>
                </a:solidFill>
              </a:rPr>
              <a:t> وَلَدَ اللَّهُ وَإِنَّهُمْ لَكَاذِبُونَ﴾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وَبَعْدَ حَتَّی الِابْتِدَائِيَّةِ نَحْوُ تَابَ النَّاسُ حَتَّی إِنَّ الْمُشْرِكَ تَابَ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وَفِي الصِّلَةِ نَحْوُ ﴿وَآتَيْنَاهُ مِنَ الْكُنُوزِ مَا إِنَّ مَفَاتِحَهُ لَتَنُوءُ بِالْعُصْبَةِ أُولِي الْقُوَّةِ﴾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وَقَبْلَ لَامِ الْاِبْتِدَاءِ الْمُعَلِّقَةُ لِلْعَامِلِ عَنِ الْعَامِلِ  نَحْوُ ﴿وَاللَّهُ يَعْلَمُ إِنَّكَ لَرَسُولُهُ﴾</a:t>
            </a:r>
          </a:p>
        </p:txBody>
      </p:sp>
      <p:sp>
        <p:nvSpPr>
          <p:cNvPr id="3" name="Arrow: Pentagon 10">
            <a:extLst>
              <a:ext uri="{FF2B5EF4-FFF2-40B4-BE49-F238E27FC236}">
                <a16:creationId xmlns:a16="http://schemas.microsoft.com/office/drawing/2014/main" id="{3EE1D2BA-D29C-4E9B-8D7F-11CBFD2719E7}"/>
              </a:ext>
            </a:extLst>
          </p:cNvPr>
          <p:cNvSpPr/>
          <p:nvPr/>
        </p:nvSpPr>
        <p:spPr>
          <a:xfrm flipH="1">
            <a:off x="3923928" y="0"/>
            <a:ext cx="951246" cy="582595"/>
          </a:xfrm>
          <a:prstGeom prst="homePlate">
            <a:avLst>
              <a:gd name="adj" fmla="val 186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>
                <a:solidFill>
                  <a:schemeClr val="tx1"/>
                </a:solidFill>
              </a:rPr>
              <a:t>إِنَّ وَأَنَّ</a:t>
            </a:r>
          </a:p>
        </p:txBody>
      </p:sp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572000" y="-1"/>
            <a:ext cx="29523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 الحُرُوفُ المُشَبَّـهَةُ بِالفِعْلِ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80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17234</TotalTime>
  <Words>710</Words>
  <Application>Microsoft Office PowerPoint</Application>
  <PresentationFormat>On-screen Show (16:9)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1935</cp:revision>
  <cp:lastPrinted>2018-11-30T18:58:39Z</cp:lastPrinted>
  <dcterms:created xsi:type="dcterms:W3CDTF">2017-07-04T20:08:42Z</dcterms:created>
  <dcterms:modified xsi:type="dcterms:W3CDTF">2020-10-07T09:18:39Z</dcterms:modified>
</cp:coreProperties>
</file>