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404" r:id="rId3"/>
    <p:sldId id="487" r:id="rId4"/>
    <p:sldId id="490" r:id="rId5"/>
    <p:sldId id="491" r:id="rId6"/>
    <p:sldId id="355" r:id="rId7"/>
    <p:sldId id="489" r:id="rId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7"/>
            <p14:sldId id="490"/>
            <p14:sldId id="491"/>
            <p14:sldId id="355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29" d="100"/>
          <a:sy n="129" d="100"/>
        </p:scale>
        <p:origin x="108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>
                <a:latin typeface="adwa-assalaf" panose="02000000000000000000" pitchFamily="2" charset="-78"/>
                <a:cs typeface="adwa-assalaf" panose="02000000000000000000" pitchFamily="2" charset="-78"/>
              </a:rPr>
              <a:t>٢٠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السَّابِعُ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اِسْمُ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مَا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ولا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المُشَبَّهَتَيْنِ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بِـلَيْسَ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0" y="-4"/>
            <a:ext cx="32758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السَّابِعُ</a:t>
            </a:r>
            <a:r>
              <a:rPr lang="ur-PK" sz="1700" b="1" dirty="0"/>
              <a:t> </a:t>
            </a:r>
            <a:r>
              <a:rPr lang="ur-PK" sz="1700" b="1" dirty="0" err="1"/>
              <a:t>اِسْمُ</a:t>
            </a:r>
            <a:r>
              <a:rPr lang="ur-PK" sz="1700" b="1" dirty="0"/>
              <a:t> </a:t>
            </a:r>
            <a:r>
              <a:rPr lang="ur-PK" sz="1700" b="1" dirty="0" err="1"/>
              <a:t>مَا</a:t>
            </a:r>
            <a:r>
              <a:rPr lang="ur-PK" sz="1700" b="1" dirty="0"/>
              <a:t> ولا </a:t>
            </a:r>
            <a:r>
              <a:rPr lang="ur-PK" sz="1700" b="1" dirty="0" err="1"/>
              <a:t>المُشَبَّهَتَيْنِ</a:t>
            </a:r>
            <a:r>
              <a:rPr lang="ur-PK" sz="1700" b="1" dirty="0"/>
              <a:t> </a:t>
            </a:r>
            <a:r>
              <a:rPr lang="ur-PK" sz="1700" b="1" dirty="0" err="1"/>
              <a:t>بِـلَيْسَ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فَصْلٌ: اِسْمُ مَا، ولا المُشَبَّهَتَيْنِ بِـلَيْسَ، وَهُوَ الْمُسْنَدُ إِلَيْهِ بَعْدَ دُخُوْلِهِمَا </a:t>
            </a:r>
            <a:endParaRPr lang="ur-PK" dirty="0"/>
          </a:p>
          <a:p>
            <a:pPr rtl="1"/>
            <a:r>
              <a:rPr lang="ar-SA" dirty="0"/>
              <a:t>نَحْوُ مَا زَيْدٌ قَائَمًا. وَلَا رَجُلٌ أَفْضَلُ مِنْكَ. </a:t>
            </a:r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0" y="-4"/>
            <a:ext cx="32758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السَّابِعُ</a:t>
            </a:r>
            <a:r>
              <a:rPr lang="ur-PK" sz="1700" b="1" dirty="0"/>
              <a:t> </a:t>
            </a:r>
            <a:r>
              <a:rPr lang="ur-PK" sz="1700" b="1" dirty="0" err="1"/>
              <a:t>اِسْمُ</a:t>
            </a:r>
            <a:r>
              <a:rPr lang="ur-PK" sz="1700" b="1" dirty="0"/>
              <a:t> </a:t>
            </a:r>
            <a:r>
              <a:rPr lang="ur-PK" sz="1700" b="1" dirty="0" err="1"/>
              <a:t>مَا</a:t>
            </a:r>
            <a:r>
              <a:rPr lang="ur-PK" sz="1700" b="1" dirty="0"/>
              <a:t> ولا </a:t>
            </a:r>
            <a:r>
              <a:rPr lang="ur-PK" sz="1700" b="1" dirty="0" err="1"/>
              <a:t>المُشَبَّهَتَيْنِ</a:t>
            </a:r>
            <a:r>
              <a:rPr lang="ur-PK" sz="1700" b="1" dirty="0"/>
              <a:t> </a:t>
            </a:r>
            <a:r>
              <a:rPr lang="ur-PK" sz="1700" b="1" dirty="0" err="1"/>
              <a:t>بِـلَيْسَ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وَيَخْتَصُّ لا بِالنَّكِراتِ</a:t>
            </a:r>
            <a:endParaRPr lang="ur-PK" dirty="0"/>
          </a:p>
          <a:p>
            <a:pPr rtl="1"/>
            <a:r>
              <a:rPr lang="ar-SA" dirty="0"/>
              <a:t> وَيَعُمُّ مَا بَالْمَعْرِفَةِ وَالنَّكِرَةِ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A7250-423A-4792-AC05-7127098A3BE5}"/>
              </a:ext>
            </a:extLst>
          </p:cNvPr>
          <p:cNvSpPr/>
          <p:nvPr/>
        </p:nvSpPr>
        <p:spPr>
          <a:xfrm>
            <a:off x="539552" y="2781371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وَسُمِّيَتْ حِجَازِيَّةً لِأَنَّهُمْ يُعْمِلُوْنَهَا بِثَلَاثَةِ شُرُوْطٍ:</a:t>
            </a:r>
          </a:p>
          <a:p>
            <a:pPr algn="r" rtl="1">
              <a:lnSpc>
                <a:spcPct val="15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اَلْأَوَّلُ أَن يَتَقَدَّمَ الْاِسْمُ الْخَبَرَ فَلَا تَعْمَلُ فِي مَا مُسِيْءٌ مَنْ أَعْتَبَ</a:t>
            </a:r>
          </a:p>
          <a:p>
            <a:pPr algn="r" rtl="1">
              <a:lnSpc>
                <a:spcPct val="15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الثَّانِيْ أَن لَّا تَقْتَرِنَ بِإِن الزَّائِدَةِ فَلَا تَعْمَلُ فِيْ مَا إِنْ أَنْتُمْ قَائِمُوْنَ</a:t>
            </a:r>
          </a:p>
          <a:p>
            <a:pPr algn="r" rtl="1">
              <a:lnSpc>
                <a:spcPct val="15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الثَّالِثُ أَن لَّا يَقْتَرِنَ خَبَرُهَا بِإِلَّا، فَلَا تَعْمَلُ فِيْ ﴿وَمَا مُحَمَّدٌ إِلَّا رَسُولٌ﴾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33E67-4CBD-4479-B888-53EED6FC009D}"/>
              </a:ext>
            </a:extLst>
          </p:cNvPr>
          <p:cNvSpPr/>
          <p:nvPr/>
        </p:nvSpPr>
        <p:spPr>
          <a:xfrm>
            <a:off x="759181" y="1368535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لَا فِيْ الشِّعْرِ نَحْوُ: </a:t>
            </a:r>
          </a:p>
          <a:p>
            <a:pPr algn="ct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تَعَزَّ فَلَا شَيْءٌ عَلَى الْأَرْضِ بَاقِيًا	 وَلَا وَزَرٌ مِمَّا قضى اللهُ وَاقِيًا</a:t>
            </a:r>
          </a:p>
        </p:txBody>
      </p:sp>
    </p:spTree>
    <p:extLst>
      <p:ext uri="{BB962C8B-B14F-4D97-AF65-F5344CB8AC3E}">
        <p14:creationId xmlns:p14="http://schemas.microsoft.com/office/powerpoint/2010/main" val="18027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0" y="-4"/>
            <a:ext cx="32758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700" b="1" dirty="0" err="1"/>
              <a:t>الْفَصْلُ</a:t>
            </a:r>
            <a:r>
              <a:rPr lang="ur-PK" sz="1700" b="1" dirty="0"/>
              <a:t> </a:t>
            </a:r>
            <a:r>
              <a:rPr lang="ur-PK" sz="1700" b="1" dirty="0" err="1"/>
              <a:t>السَّابِعُ</a:t>
            </a:r>
            <a:r>
              <a:rPr lang="ur-PK" sz="1700" b="1" dirty="0"/>
              <a:t> </a:t>
            </a:r>
            <a:r>
              <a:rPr lang="ur-PK" sz="1700" b="1" dirty="0" err="1"/>
              <a:t>اِسْمُ</a:t>
            </a:r>
            <a:r>
              <a:rPr lang="ur-PK" sz="1700" b="1" dirty="0"/>
              <a:t> </a:t>
            </a:r>
            <a:r>
              <a:rPr lang="ur-PK" sz="1700" b="1" dirty="0" err="1"/>
              <a:t>مَا</a:t>
            </a:r>
            <a:r>
              <a:rPr lang="ur-PK" sz="1700" b="1" dirty="0"/>
              <a:t> ولا </a:t>
            </a:r>
            <a:r>
              <a:rPr lang="ur-PK" sz="1700" b="1" dirty="0" err="1"/>
              <a:t>المُشَبَّهَتَيْنِ</a:t>
            </a:r>
            <a:r>
              <a:rPr lang="ur-PK" sz="1700" b="1" dirty="0"/>
              <a:t> </a:t>
            </a:r>
            <a:r>
              <a:rPr lang="ur-PK" sz="1700" b="1" dirty="0" err="1"/>
              <a:t>بِـلَيْسَ</a:t>
            </a:r>
            <a:endParaRPr lang="ur-PK" sz="17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لَاتَ نَحْوُ: نَدِمْنَا وَلَاتَ سَاعَةَ نَدَمٍ</a:t>
            </a:r>
            <a:endParaRPr lang="ur-PK" dirty="0">
              <a:solidFill>
                <a:schemeClr val="accent6">
                  <a:lumMod val="75000"/>
                </a:schemeClr>
              </a:solidFill>
            </a:endParaRPr>
          </a:p>
          <a:p>
            <a:pPr rtl="1"/>
            <a:endParaRPr lang="ar-S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EFA085-E299-4165-B909-755676BA32FA}"/>
              </a:ext>
            </a:extLst>
          </p:cNvPr>
          <p:cNvSpPr/>
          <p:nvPr/>
        </p:nvSpPr>
        <p:spPr>
          <a:xfrm>
            <a:off x="1043608" y="2787774"/>
            <a:ext cx="5904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أصْلُه لا النَّافِيَة زيدت عَلَيْهَا التَّاء لتأنيث اللَّفْظ أَوِ الْمُبَالغَة</a:t>
            </a:r>
          </a:p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وَهِيَ لَا تَعْمَلُ إلَّا بِشَرْطَيْنِ</a:t>
            </a:r>
          </a:p>
          <a:p>
            <a:pPr algn="r" rtl="1">
              <a:lnSpc>
                <a:spcPct val="15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اَلْأَوَّلُ أَن يَّكُوْنَ اسْمُهَا وَخَبَرُهَا لَفْظَ الْحِيْنِ </a:t>
            </a:r>
          </a:p>
          <a:p>
            <a:pPr algn="r" rtl="1">
              <a:lnSpc>
                <a:spcPct val="15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وَالثَّانِي أَن يُحْذَفَ أَحَدُ الْجُزْءَيْنِ وَالْغَالِبُ أَن يَّكُوْنَ الْمَحْذُوْفُ اسْمهَا</a:t>
            </a:r>
            <a:endParaRPr lang="ur-PK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ar-SA" dirty="0">
                <a:solidFill>
                  <a:schemeClr val="accent6">
                    <a:lumMod val="75000"/>
                  </a:schemeClr>
                </a:solidFill>
              </a:rPr>
              <a:t>﴿وَلَاتَ حِيْنَ مَناصٍ﴾</a:t>
            </a:r>
            <a:endParaRPr lang="ar-SA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25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95536" y="-4"/>
            <a:ext cx="288032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السَّـادِسُ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كَانَ</a:t>
            </a:r>
            <a:r>
              <a:rPr lang="ur-PK" b="1" dirty="0"/>
              <a:t> </a:t>
            </a:r>
            <a:r>
              <a:rPr lang="ur-PK" b="1" dirty="0" err="1"/>
              <a:t>وَأخَواتِهَا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وَيَجُوزُ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الكُلِّ</a:t>
            </a:r>
            <a:r>
              <a:rPr lang="ur-PK" dirty="0"/>
              <a:t> </a:t>
            </a:r>
            <a:r>
              <a:rPr lang="ur-PK" dirty="0" err="1"/>
              <a:t>تَقْدِيمُ</a:t>
            </a:r>
            <a:r>
              <a:rPr lang="ur-PK" dirty="0"/>
              <a:t> </a:t>
            </a:r>
            <a:r>
              <a:rPr lang="ur-PK" dirty="0" err="1"/>
              <a:t>أخْبَارهَا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أَسْمائِهَا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 </a:t>
            </a:r>
            <a:endParaRPr lang="ar-SA" dirty="0"/>
          </a:p>
          <a:p>
            <a:pPr rtl="1"/>
            <a:r>
              <a:rPr lang="ur-PK" dirty="0" err="1"/>
              <a:t>وَعَلَی</a:t>
            </a:r>
            <a:r>
              <a:rPr lang="ur-PK" dirty="0"/>
              <a:t> </a:t>
            </a:r>
            <a:r>
              <a:rPr lang="ur-PK" dirty="0" err="1"/>
              <a:t>نَفْسِ</a:t>
            </a:r>
            <a:r>
              <a:rPr lang="ur-PK" dirty="0"/>
              <a:t> </a:t>
            </a:r>
            <a:r>
              <a:rPr lang="ur-PK" dirty="0" err="1"/>
              <a:t>الأفْعَالِ</a:t>
            </a:r>
            <a:r>
              <a:rPr lang="ur-PK" dirty="0"/>
              <a:t> </a:t>
            </a:r>
            <a:r>
              <a:rPr lang="ur-PK" dirty="0" err="1"/>
              <a:t>أَيْضًا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>
                <a:solidFill>
                  <a:schemeClr val="accent3"/>
                </a:solidFill>
              </a:rPr>
              <a:t>التِّسْعَةِ</a:t>
            </a:r>
            <a:r>
              <a:rPr lang="ur-PK" dirty="0">
                <a:solidFill>
                  <a:schemeClr val="accent3"/>
                </a:solidFill>
              </a:rPr>
              <a:t> </a:t>
            </a:r>
            <a:r>
              <a:rPr lang="ur-PK" dirty="0" err="1">
                <a:solidFill>
                  <a:schemeClr val="accent3"/>
                </a:solidFill>
              </a:rPr>
              <a:t>الْأُوَلِ</a:t>
            </a:r>
            <a:r>
              <a:rPr lang="ur-PK" dirty="0">
                <a:solidFill>
                  <a:schemeClr val="accent3"/>
                </a:solidFill>
              </a:rPr>
              <a:t> 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قَائِمًا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،. </a:t>
            </a:r>
            <a:endParaRPr lang="en-GB" dirty="0"/>
          </a:p>
          <a:p>
            <a:pPr rtl="1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23DA9-4D26-4AF1-88DA-3056FFA2B5FE}"/>
              </a:ext>
            </a:extLst>
          </p:cNvPr>
          <p:cNvSpPr/>
          <p:nvPr/>
        </p:nvSpPr>
        <p:spPr>
          <a:xfrm>
            <a:off x="683568" y="3219822"/>
            <a:ext cx="248376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﴿أَهَؤُلَاءِ إِيَّاكُمْ كَانُوا يَعْبُدُونَ﴾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CD88A-1C73-4A67-8B5D-059B86CEE76A}"/>
              </a:ext>
            </a:extLst>
          </p:cNvPr>
          <p:cNvSpPr/>
          <p:nvPr/>
        </p:nvSpPr>
        <p:spPr>
          <a:xfrm>
            <a:off x="148454" y="4171685"/>
            <a:ext cx="878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dirty="0"/>
              <a:t>صَارَ، وأَصْبَحَ، وأَمْسَى، وَأَضْحَى، وظَلَّ، وبَاتَ، ورَاحَ، وآضَ، وعَادَ، وغَدا، ومَا زالَ، وِمَا بَرِحَ، ومَا فتئَ ومَا انفَكَّ، ومَا دَامَ، وَلَيْسَ.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7DA25-20AF-49C9-962D-6ED1A0324273}"/>
              </a:ext>
            </a:extLst>
          </p:cNvPr>
          <p:cNvSpPr/>
          <p:nvPr/>
        </p:nvSpPr>
        <p:spPr>
          <a:xfrm>
            <a:off x="2987824" y="2251879"/>
            <a:ext cx="3336170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والصّواب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أنّه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يَجُوْزُ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التَّقْدِيْمُ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إِلَّا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فِي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مَا</a:t>
            </a:r>
            <a:r>
              <a:rPr lang="ur-PK" dirty="0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 دام </a:t>
            </a:r>
            <a:r>
              <a:rPr lang="ur-PK" dirty="0" err="1">
                <a:solidFill>
                  <a:schemeClr val="accent3"/>
                </a:solidFill>
                <a:latin typeface="Calibri" panose="020F0502020204030204" pitchFamily="34" charset="0"/>
                <a:cs typeface="adwa-assalaf" panose="02000000000000000000" pitchFamily="2" charset="-78"/>
              </a:rPr>
              <a:t>ولَيْسَ</a:t>
            </a:r>
            <a:endParaRPr lang="en-GB" dirty="0">
              <a:solidFill>
                <a:schemeClr val="accent3"/>
              </a:solidFill>
              <a:latin typeface="Calibri" panose="020F0502020204030204" pitchFamily="34" charset="0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27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9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10633</TotalTime>
  <Words>357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1435</cp:revision>
  <cp:lastPrinted>2018-11-30T18:58:39Z</cp:lastPrinted>
  <dcterms:created xsi:type="dcterms:W3CDTF">2017-07-04T20:08:42Z</dcterms:created>
  <dcterms:modified xsi:type="dcterms:W3CDTF">2020-01-18T20:32:40Z</dcterms:modified>
</cp:coreProperties>
</file>