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57" r:id="rId2"/>
    <p:sldId id="404" r:id="rId3"/>
    <p:sldId id="493" r:id="rId4"/>
    <p:sldId id="495" r:id="rId5"/>
    <p:sldId id="494" r:id="rId6"/>
    <p:sldId id="496" r:id="rId7"/>
    <p:sldId id="497" r:id="rId8"/>
    <p:sldId id="355" r:id="rId9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493"/>
            <p14:sldId id="495"/>
            <p14:sldId id="494"/>
            <p14:sldId id="496"/>
            <p14:sldId id="497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>
      <p:cViewPr varScale="1">
        <p:scale>
          <a:sx n="146" d="100"/>
          <a:sy n="146" d="100"/>
        </p:scale>
        <p:origin x="49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٢٦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الاسم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المعرب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الْمَقصِدُ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الثَّانِي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الْمَنْصُوْبَاتِ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الْخَامِسُ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الْمَفْعُوْلِ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مَعَهُ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4539FE-A247-4459-AD76-FCADA53DC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" t="36000" r="13775" b="8000"/>
          <a:stretch/>
        </p:blipFill>
        <p:spPr>
          <a:xfrm>
            <a:off x="683568" y="1419622"/>
            <a:ext cx="784887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611560" y="-4"/>
            <a:ext cx="266429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الْخَامِسُ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مَعَهُ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0000" lnSpcReduction="20000"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الخَامِسُ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المَفْعُولِ</a:t>
            </a:r>
            <a:r>
              <a:rPr lang="ur-PK" b="1" dirty="0"/>
              <a:t> </a:t>
            </a:r>
            <a:r>
              <a:rPr lang="ur-PK" b="1" dirty="0" err="1"/>
              <a:t>مَعَهُ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b="1" dirty="0" err="1"/>
              <a:t>فَصْلٌ</a:t>
            </a:r>
            <a:r>
              <a:rPr lang="ur-PK" b="1" dirty="0"/>
              <a:t>: </a:t>
            </a:r>
            <a:r>
              <a:rPr lang="ur-PK" b="1" dirty="0" err="1"/>
              <a:t>المَفْعُولُ</a:t>
            </a:r>
            <a:r>
              <a:rPr lang="ur-PK" b="1" dirty="0"/>
              <a:t> </a:t>
            </a:r>
            <a:r>
              <a:rPr lang="ur-PK" b="1" dirty="0" err="1"/>
              <a:t>مَعَهُ</a:t>
            </a:r>
            <a:r>
              <a:rPr lang="ur-PK" b="1" dirty="0"/>
              <a:t> </a:t>
            </a:r>
          </a:p>
          <a:p>
            <a:pPr rtl="1"/>
            <a:r>
              <a:rPr lang="ur-PK" b="1" dirty="0"/>
              <a:t>	</a:t>
            </a:r>
            <a:r>
              <a:rPr lang="ur-PK" b="1" dirty="0" err="1"/>
              <a:t>مَا</a:t>
            </a:r>
            <a:r>
              <a:rPr lang="ur-PK" b="1" dirty="0"/>
              <a:t> </a:t>
            </a:r>
            <a:r>
              <a:rPr lang="ur-PK" b="1" dirty="0" err="1"/>
              <a:t>يُذْكَـرُ</a:t>
            </a:r>
            <a:r>
              <a:rPr lang="ur-PK" b="1" dirty="0"/>
              <a:t> </a:t>
            </a:r>
            <a:r>
              <a:rPr lang="ur-PK" b="1" dirty="0" err="1"/>
              <a:t>بَعْدَ</a:t>
            </a:r>
            <a:r>
              <a:rPr lang="ur-PK" b="1" dirty="0"/>
              <a:t> </a:t>
            </a:r>
            <a:r>
              <a:rPr lang="ur-PK" b="1" dirty="0" err="1"/>
              <a:t>الْوَاو</a:t>
            </a:r>
            <a:r>
              <a:rPr lang="ur-PK" b="1" dirty="0"/>
              <a:t>	</a:t>
            </a:r>
          </a:p>
          <a:p>
            <a:pPr rtl="1"/>
            <a:r>
              <a:rPr lang="ur-PK" b="1" dirty="0"/>
              <a:t>	</a:t>
            </a:r>
            <a:r>
              <a:rPr lang="ur-PK" b="1" dirty="0" err="1"/>
              <a:t>بِمَعْنى</a:t>
            </a:r>
            <a:r>
              <a:rPr lang="ur-PK" b="1" dirty="0"/>
              <a:t> </a:t>
            </a:r>
            <a:r>
              <a:rPr lang="ur-PK" b="1" dirty="0" err="1"/>
              <a:t>مَعَ</a:t>
            </a:r>
            <a:r>
              <a:rPr lang="ur-PK" b="1" dirty="0"/>
              <a:t> </a:t>
            </a:r>
            <a:r>
              <a:rPr lang="ur-PK" b="1" dirty="0" err="1"/>
              <a:t>لِمُصاحَبَتِهِ</a:t>
            </a:r>
            <a:r>
              <a:rPr lang="ur-PK" b="1" dirty="0"/>
              <a:t> </a:t>
            </a:r>
          </a:p>
          <a:p>
            <a:pPr rtl="1"/>
            <a:r>
              <a:rPr lang="ur-PK" b="1" dirty="0"/>
              <a:t>	</a:t>
            </a:r>
            <a:r>
              <a:rPr lang="ur-PK" b="1" dirty="0" err="1"/>
              <a:t>مَعْمُـولَ</a:t>
            </a:r>
            <a:r>
              <a:rPr lang="ur-PK" b="1" dirty="0"/>
              <a:t> </a:t>
            </a:r>
            <a:r>
              <a:rPr lang="ur-PK" b="1" dirty="0" err="1"/>
              <a:t>فِعْلٍ</a:t>
            </a:r>
            <a:r>
              <a:rPr lang="ur-PK" b="1" dirty="0"/>
              <a:t>،</a:t>
            </a:r>
          </a:p>
          <a:p>
            <a:pPr rtl="1"/>
            <a:r>
              <a:rPr lang="ur-PK" b="1" dirty="0"/>
              <a:t> </a:t>
            </a:r>
            <a:r>
              <a:rPr lang="ur-PK" b="1" dirty="0" err="1"/>
              <a:t>نَحْوُ</a:t>
            </a:r>
            <a:r>
              <a:rPr lang="ur-PK" b="1" dirty="0"/>
              <a:t> </a:t>
            </a:r>
            <a:r>
              <a:rPr lang="ur-PK" b="1" dirty="0" err="1"/>
              <a:t>جَاءَ</a:t>
            </a:r>
            <a:r>
              <a:rPr lang="ur-PK" b="1" dirty="0"/>
              <a:t> </a:t>
            </a:r>
            <a:r>
              <a:rPr lang="ur-PK" b="1" dirty="0" err="1"/>
              <a:t>البَرْدُ</a:t>
            </a:r>
            <a:r>
              <a:rPr lang="ur-PK" b="1" dirty="0"/>
              <a:t> </a:t>
            </a:r>
            <a:r>
              <a:rPr lang="ur-PK" b="1" dirty="0" err="1"/>
              <a:t>وَالْجُبَّاتِ</a:t>
            </a:r>
            <a:r>
              <a:rPr lang="ur-PK" b="1" dirty="0"/>
              <a:t>، </a:t>
            </a:r>
            <a:r>
              <a:rPr lang="ur-PK" b="1" dirty="0" err="1"/>
              <a:t>وَجئْتُ</a:t>
            </a:r>
            <a:r>
              <a:rPr lang="ur-PK" b="1" dirty="0"/>
              <a:t> </a:t>
            </a:r>
            <a:r>
              <a:rPr lang="ur-PK" b="1" dirty="0" err="1"/>
              <a:t>أَنَا</a:t>
            </a:r>
            <a:r>
              <a:rPr lang="ur-PK" b="1" dirty="0"/>
              <a:t> </a:t>
            </a:r>
            <a:r>
              <a:rPr lang="ur-PK" b="1" dirty="0" err="1"/>
              <a:t>وَزَيْدًا</a:t>
            </a:r>
            <a:r>
              <a:rPr lang="ur-PK" b="1" dirty="0"/>
              <a:t> </a:t>
            </a:r>
            <a:r>
              <a:rPr lang="ur-PK" b="1" dirty="0" err="1"/>
              <a:t>أَيْ</a:t>
            </a:r>
            <a:r>
              <a:rPr lang="ur-PK" b="1" dirty="0"/>
              <a:t> </a:t>
            </a:r>
            <a:r>
              <a:rPr lang="ur-PK" b="1" dirty="0" err="1"/>
              <a:t>وَالْجُبَّاتِ</a:t>
            </a:r>
            <a:r>
              <a:rPr lang="ur-PK" b="1" dirty="0"/>
              <a:t> </a:t>
            </a:r>
            <a:r>
              <a:rPr lang="ur-PK" b="1" dirty="0" err="1"/>
              <a:t>وَمَعَ</a:t>
            </a:r>
            <a:r>
              <a:rPr lang="ur-PK" b="1" dirty="0"/>
              <a:t> </a:t>
            </a:r>
            <a:r>
              <a:rPr lang="ur-PK" b="1" dirty="0" err="1"/>
              <a:t>زَيْدٍ</a:t>
            </a:r>
            <a:r>
              <a:rPr lang="ur-PK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3856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Pentagon 10">
            <a:extLst>
              <a:ext uri="{FF2B5EF4-FFF2-40B4-BE49-F238E27FC236}">
                <a16:creationId xmlns:a16="http://schemas.microsoft.com/office/drawing/2014/main" id="{0DBB883D-E2B0-46C9-AD93-6794203A0019}"/>
              </a:ext>
            </a:extLst>
          </p:cNvPr>
          <p:cNvSpPr/>
          <p:nvPr/>
        </p:nvSpPr>
        <p:spPr>
          <a:xfrm flipH="1">
            <a:off x="611560" y="-4"/>
            <a:ext cx="266429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الْخَامِسُ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مَعَهُ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فَعَلَى اللَّهِ تَوَكَّلْتُ فَأَجْمِعُوا أَمْرَكُمْ </a:t>
            </a:r>
            <a:r>
              <a:rPr lang="ar-SA" b="1" dirty="0">
                <a:solidFill>
                  <a:schemeClr val="accent1"/>
                </a:solidFill>
              </a:rPr>
              <a:t>وَشُرَ</a:t>
            </a:r>
            <a:r>
              <a:rPr lang="ur-PK" b="1" dirty="0">
                <a:solidFill>
                  <a:schemeClr val="accent1"/>
                </a:solidFill>
              </a:rPr>
              <a:t>ك</a:t>
            </a:r>
            <a:r>
              <a:rPr lang="ar-SA" b="1" dirty="0">
                <a:solidFill>
                  <a:schemeClr val="accent1"/>
                </a:solidFill>
              </a:rPr>
              <a:t>َاءَكُمْ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C8514-9EE3-4910-A05E-164575BC2A17}"/>
              </a:ext>
            </a:extLst>
          </p:cNvPr>
          <p:cNvSpPr txBox="1"/>
          <p:nvPr/>
        </p:nvSpPr>
        <p:spPr>
          <a:xfrm>
            <a:off x="922025" y="3362275"/>
            <a:ext cx="366294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ur-PK" sz="2400" b="1" dirty="0" err="1">
                <a:solidFill>
                  <a:schemeClr val="accent6"/>
                </a:solidFill>
              </a:rPr>
              <a:t>أجمع</a:t>
            </a:r>
            <a:r>
              <a:rPr lang="ur-PK" sz="2400" b="1" dirty="0">
                <a:solidFill>
                  <a:schemeClr val="accent6"/>
                </a:solidFill>
              </a:rPr>
              <a:t> </a:t>
            </a:r>
            <a:r>
              <a:rPr lang="ur-PK" sz="2400" b="1" dirty="0" err="1">
                <a:solidFill>
                  <a:schemeClr val="accent6"/>
                </a:solidFill>
              </a:rPr>
              <a:t>القومُ</a:t>
            </a:r>
            <a:r>
              <a:rPr lang="ur-PK" sz="2400" b="1" dirty="0">
                <a:solidFill>
                  <a:schemeClr val="accent6"/>
                </a:solidFill>
              </a:rPr>
              <a:t> </a:t>
            </a:r>
            <a:r>
              <a:rPr lang="ur-PK" sz="2400" b="1" dirty="0" err="1">
                <a:solidFill>
                  <a:schemeClr val="accent6"/>
                </a:solidFill>
              </a:rPr>
              <a:t>على</a:t>
            </a:r>
            <a:r>
              <a:rPr lang="ur-PK" sz="2400" b="1" dirty="0">
                <a:solidFill>
                  <a:schemeClr val="accent6"/>
                </a:solidFill>
              </a:rPr>
              <a:t> </a:t>
            </a:r>
            <a:r>
              <a:rPr lang="ur-PK" sz="2400" b="1" dirty="0" err="1">
                <a:solidFill>
                  <a:schemeClr val="accent6"/>
                </a:solidFill>
              </a:rPr>
              <a:t>الأمر</a:t>
            </a:r>
            <a:r>
              <a:rPr lang="ur-PK" sz="2400" b="1" dirty="0">
                <a:solidFill>
                  <a:schemeClr val="accent6"/>
                </a:solidFill>
              </a:rPr>
              <a:t> : </a:t>
            </a:r>
            <a:r>
              <a:rPr lang="ur-PK" sz="2400" b="1" dirty="0" err="1">
                <a:solidFill>
                  <a:schemeClr val="accent6"/>
                </a:solidFill>
              </a:rPr>
              <a:t>اتّفقوا</a:t>
            </a:r>
            <a:r>
              <a:rPr lang="ur-PK" sz="2400" b="1" dirty="0">
                <a:solidFill>
                  <a:schemeClr val="accent6"/>
                </a:solidFill>
              </a:rPr>
              <a:t> </a:t>
            </a:r>
            <a:r>
              <a:rPr lang="ur-PK" sz="2400" b="1" dirty="0" err="1">
                <a:solidFill>
                  <a:schemeClr val="accent6"/>
                </a:solidFill>
              </a:rPr>
              <a:t>عليه</a:t>
            </a:r>
            <a:r>
              <a:rPr lang="ur-PK" sz="2400" b="1" dirty="0">
                <a:solidFill>
                  <a:schemeClr val="accent6"/>
                </a:solidFill>
              </a:rPr>
              <a:t> بلا</a:t>
            </a:r>
          </a:p>
          <a:p>
            <a:pPr algn="r" rtl="1">
              <a:lnSpc>
                <a:spcPct val="150000"/>
              </a:lnSpc>
            </a:pPr>
            <a:r>
              <a:rPr lang="ur-PK" sz="2400" b="1" dirty="0" err="1">
                <a:solidFill>
                  <a:schemeClr val="accent6"/>
                </a:solidFill>
              </a:rPr>
              <a:t>أجمع</a:t>
            </a:r>
            <a:r>
              <a:rPr lang="ur-PK" sz="2400" b="1" dirty="0">
                <a:solidFill>
                  <a:schemeClr val="accent6"/>
                </a:solidFill>
              </a:rPr>
              <a:t> </a:t>
            </a:r>
            <a:r>
              <a:rPr lang="ur-PK" sz="2400" b="1" dirty="0" err="1">
                <a:solidFill>
                  <a:schemeClr val="accent6"/>
                </a:solidFill>
              </a:rPr>
              <a:t>الأمرَ</a:t>
            </a:r>
            <a:r>
              <a:rPr lang="ur-PK" sz="2400" b="1" dirty="0">
                <a:solidFill>
                  <a:schemeClr val="accent6"/>
                </a:solidFill>
              </a:rPr>
              <a:t> : </a:t>
            </a:r>
            <a:r>
              <a:rPr lang="ur-PK" sz="2400" b="1" dirty="0" err="1">
                <a:solidFill>
                  <a:schemeClr val="accent6"/>
                </a:solidFill>
              </a:rPr>
              <a:t>أحكمه</a:t>
            </a:r>
            <a:endParaRPr lang="en-GB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72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Pentagon 10">
            <a:extLst>
              <a:ext uri="{FF2B5EF4-FFF2-40B4-BE49-F238E27FC236}">
                <a16:creationId xmlns:a16="http://schemas.microsoft.com/office/drawing/2014/main" id="{28116FC3-FEE9-4340-9402-7916457E3F18}"/>
              </a:ext>
            </a:extLst>
          </p:cNvPr>
          <p:cNvSpPr/>
          <p:nvPr/>
        </p:nvSpPr>
        <p:spPr>
          <a:xfrm flipH="1">
            <a:off x="611560" y="-4"/>
            <a:ext cx="266429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الْخَامِسُ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مَعَهُ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فَإِنْ كَانَ الفِعْلُ لَفْظًا، </a:t>
            </a:r>
          </a:p>
          <a:p>
            <a:pPr rtl="1"/>
            <a:r>
              <a:rPr lang="ur-PK" b="1" dirty="0"/>
              <a:t>	وَجَازَ العَطْفُ يَجُوزُ فِيهِ الرَّفْعُ وَالنَّصْبُ، </a:t>
            </a:r>
            <a:r>
              <a:rPr lang="ur-PK" b="1" dirty="0" err="1"/>
              <a:t>نَحْوُ</a:t>
            </a:r>
            <a:r>
              <a:rPr lang="ur-PK" b="1" dirty="0"/>
              <a:t> </a:t>
            </a:r>
            <a:r>
              <a:rPr lang="ur-PK" b="1" dirty="0" err="1"/>
              <a:t>جِئْتُ</a:t>
            </a:r>
            <a:r>
              <a:rPr lang="ur-PK" b="1" dirty="0"/>
              <a:t> أَنَا وَزَيْدٌ وَزَيْدا،</a:t>
            </a:r>
          </a:p>
          <a:p>
            <a:pPr rtl="1"/>
            <a:r>
              <a:rPr lang="ur-PK" b="1" dirty="0"/>
              <a:t> 	وَإِنْ لَمْ يَجُزِ العَطْفُ تَعَيَّنَ النَّصْبُ، نَحْوُ جِئْتُ وَزَيْدًا،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32224A-B6C7-4277-ABC2-E4BF6213021B}"/>
              </a:ext>
            </a:extLst>
          </p:cNvPr>
          <p:cNvSpPr txBox="1"/>
          <p:nvPr/>
        </p:nvSpPr>
        <p:spPr>
          <a:xfrm>
            <a:off x="-1287710" y="236170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sz="2400" b="1" dirty="0" err="1">
                <a:solidFill>
                  <a:schemeClr val="accent6"/>
                </a:solidFill>
              </a:rPr>
              <a:t>مَصْدَرٌ</a:t>
            </a:r>
            <a:r>
              <a:rPr lang="ur-PK" sz="2400" b="1" dirty="0">
                <a:solidFill>
                  <a:schemeClr val="accent6"/>
                </a:solidFill>
              </a:rPr>
              <a:t>، </a:t>
            </a:r>
            <a:endParaRPr lang="en-GB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43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307DEEA2-9DE0-4622-B61D-117CE1DDE852}"/>
              </a:ext>
            </a:extLst>
          </p:cNvPr>
          <p:cNvSpPr/>
          <p:nvPr/>
        </p:nvSpPr>
        <p:spPr>
          <a:xfrm flipH="1">
            <a:off x="611560" y="-4"/>
            <a:ext cx="266429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الْخَامِسُ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مَعَهُ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ur-PK" b="1" dirty="0"/>
              <a:t>وَإنْ كَانَ الفِعْلُ مَعْنىً، </a:t>
            </a:r>
          </a:p>
          <a:p>
            <a:pPr rtl="1"/>
            <a:r>
              <a:rPr lang="ur-PK" b="1" dirty="0"/>
              <a:t>	وَجَازَ العَطْفُ تَعَيَّنَ العَطْفُ، نَحْوُ مَا لِزَيْدٍ وَعمْرٍ؟ </a:t>
            </a:r>
          </a:p>
          <a:p>
            <a:pPr rtl="1"/>
            <a:r>
              <a:rPr lang="ur-PK" b="1" dirty="0"/>
              <a:t>	وَإِن لَّمْ يَجُزِ الْعَطْفُ تَعَيَّـنَ </a:t>
            </a:r>
            <a:r>
              <a:rPr lang="ur-PK" b="1" dirty="0" err="1"/>
              <a:t>النَّصَبُ</a:t>
            </a:r>
            <a:r>
              <a:rPr lang="ur-PK" b="1" dirty="0"/>
              <a:t>،</a:t>
            </a:r>
          </a:p>
          <a:p>
            <a:pPr rtl="1"/>
            <a:r>
              <a:rPr lang="ur-PK" b="1" dirty="0"/>
              <a:t>	</a:t>
            </a:r>
            <a:r>
              <a:rPr lang="ur-PK" b="1" dirty="0" err="1"/>
              <a:t>نَحْوُ</a:t>
            </a:r>
            <a:r>
              <a:rPr lang="ur-PK" b="1" dirty="0"/>
              <a:t> </a:t>
            </a:r>
            <a:r>
              <a:rPr lang="ur-PK" b="1" dirty="0" err="1"/>
              <a:t>مَالَكَ</a:t>
            </a:r>
            <a:r>
              <a:rPr lang="ur-PK" b="1" dirty="0"/>
              <a:t> </a:t>
            </a:r>
            <a:r>
              <a:rPr lang="ur-PK" b="1" dirty="0" err="1"/>
              <a:t>وَزَيْدًا</a:t>
            </a:r>
            <a:r>
              <a:rPr lang="ur-PK" b="1" dirty="0"/>
              <a:t> </a:t>
            </a:r>
            <a:r>
              <a:rPr lang="ur-PK" b="1" dirty="0" err="1"/>
              <a:t>وَمَا</a:t>
            </a:r>
            <a:r>
              <a:rPr lang="ur-PK" b="1" dirty="0"/>
              <a:t> </a:t>
            </a:r>
            <a:r>
              <a:rPr lang="ur-PK" b="1" dirty="0" err="1"/>
              <a:t>شأنك</a:t>
            </a:r>
            <a:r>
              <a:rPr lang="ur-PK" b="1" dirty="0"/>
              <a:t> </a:t>
            </a:r>
            <a:r>
              <a:rPr lang="ur-PK" b="1" dirty="0" err="1"/>
              <a:t>وَعَمْرًا</a:t>
            </a:r>
            <a:endParaRPr lang="ur-PK" b="1" dirty="0"/>
          </a:p>
          <a:p>
            <a:pPr rtl="1"/>
            <a:r>
              <a:rPr lang="ur-PK" b="1" dirty="0"/>
              <a:t>		</a:t>
            </a:r>
            <a:r>
              <a:rPr lang="ur-PK" b="1" dirty="0" err="1"/>
              <a:t>لِأَنَّ</a:t>
            </a:r>
            <a:r>
              <a:rPr lang="ur-PK" b="1" dirty="0"/>
              <a:t> الْمَعْنَى ما تَصنعُ؟ </a:t>
            </a:r>
          </a:p>
        </p:txBody>
      </p:sp>
    </p:spTree>
    <p:extLst>
      <p:ext uri="{BB962C8B-B14F-4D97-AF65-F5344CB8AC3E}">
        <p14:creationId xmlns:p14="http://schemas.microsoft.com/office/powerpoint/2010/main" val="34340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Pentagon 10">
            <a:extLst>
              <a:ext uri="{FF2B5EF4-FFF2-40B4-BE49-F238E27FC236}">
                <a16:creationId xmlns:a16="http://schemas.microsoft.com/office/drawing/2014/main" id="{0E7A3E52-0B78-4BCC-BB9E-7D4969C214A8}"/>
              </a:ext>
            </a:extLst>
          </p:cNvPr>
          <p:cNvSpPr/>
          <p:nvPr/>
        </p:nvSpPr>
        <p:spPr>
          <a:xfrm flipH="1">
            <a:off x="611560" y="-4"/>
            <a:ext cx="266429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الْخَامِسُ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مَعَهُ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5" name="Freeform 4"/>
          <p:cNvSpPr/>
          <p:nvPr/>
        </p:nvSpPr>
        <p:spPr>
          <a:xfrm>
            <a:off x="181403" y="628572"/>
            <a:ext cx="8781194" cy="1012359"/>
          </a:xfrm>
          <a:custGeom>
            <a:avLst/>
            <a:gdLst>
              <a:gd name="connsiteX0" fmla="*/ 0 w 8781194"/>
              <a:gd name="connsiteY0" fmla="*/ 101236 h 1012359"/>
              <a:gd name="connsiteX1" fmla="*/ 101236 w 8781194"/>
              <a:gd name="connsiteY1" fmla="*/ 0 h 1012359"/>
              <a:gd name="connsiteX2" fmla="*/ 8679958 w 8781194"/>
              <a:gd name="connsiteY2" fmla="*/ 0 h 1012359"/>
              <a:gd name="connsiteX3" fmla="*/ 8781194 w 8781194"/>
              <a:gd name="connsiteY3" fmla="*/ 101236 h 1012359"/>
              <a:gd name="connsiteX4" fmla="*/ 8781194 w 8781194"/>
              <a:gd name="connsiteY4" fmla="*/ 911123 h 1012359"/>
              <a:gd name="connsiteX5" fmla="*/ 8679958 w 8781194"/>
              <a:gd name="connsiteY5" fmla="*/ 1012359 h 1012359"/>
              <a:gd name="connsiteX6" fmla="*/ 101236 w 8781194"/>
              <a:gd name="connsiteY6" fmla="*/ 1012359 h 1012359"/>
              <a:gd name="connsiteX7" fmla="*/ 0 w 8781194"/>
              <a:gd name="connsiteY7" fmla="*/ 911123 h 1012359"/>
              <a:gd name="connsiteX8" fmla="*/ 0 w 8781194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81194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8679958" y="0"/>
                </a:lnTo>
                <a:cubicBezTo>
                  <a:pt x="8735869" y="0"/>
                  <a:pt x="8781194" y="45325"/>
                  <a:pt x="8781194" y="101236"/>
                </a:cubicBezTo>
                <a:lnTo>
                  <a:pt x="8781194" y="911123"/>
                </a:lnTo>
                <a:cubicBezTo>
                  <a:pt x="8781194" y="967034"/>
                  <a:pt x="8735869" y="1012359"/>
                  <a:pt x="8679958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3100" kern="1200" dirty="0" err="1"/>
              <a:t>الفعل</a:t>
            </a:r>
            <a:endParaRPr lang="en-GB" sz="3100" kern="1200" dirty="0"/>
          </a:p>
        </p:txBody>
      </p:sp>
      <p:sp>
        <p:nvSpPr>
          <p:cNvPr id="6" name="Freeform 5"/>
          <p:cNvSpPr/>
          <p:nvPr/>
        </p:nvSpPr>
        <p:spPr>
          <a:xfrm>
            <a:off x="3779171" y="1754317"/>
            <a:ext cx="5183426" cy="1012359"/>
          </a:xfrm>
          <a:custGeom>
            <a:avLst/>
            <a:gdLst>
              <a:gd name="connsiteX0" fmla="*/ 0 w 5183426"/>
              <a:gd name="connsiteY0" fmla="*/ 101236 h 1012359"/>
              <a:gd name="connsiteX1" fmla="*/ 101236 w 5183426"/>
              <a:gd name="connsiteY1" fmla="*/ 0 h 1012359"/>
              <a:gd name="connsiteX2" fmla="*/ 5082190 w 5183426"/>
              <a:gd name="connsiteY2" fmla="*/ 0 h 1012359"/>
              <a:gd name="connsiteX3" fmla="*/ 5183426 w 5183426"/>
              <a:gd name="connsiteY3" fmla="*/ 101236 h 1012359"/>
              <a:gd name="connsiteX4" fmla="*/ 5183426 w 5183426"/>
              <a:gd name="connsiteY4" fmla="*/ 911123 h 1012359"/>
              <a:gd name="connsiteX5" fmla="*/ 5082190 w 5183426"/>
              <a:gd name="connsiteY5" fmla="*/ 1012359 h 1012359"/>
              <a:gd name="connsiteX6" fmla="*/ 101236 w 5183426"/>
              <a:gd name="connsiteY6" fmla="*/ 1012359 h 1012359"/>
              <a:gd name="connsiteX7" fmla="*/ 0 w 5183426"/>
              <a:gd name="connsiteY7" fmla="*/ 911123 h 1012359"/>
              <a:gd name="connsiteX8" fmla="*/ 0 w 5183426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3426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5082190" y="0"/>
                </a:lnTo>
                <a:cubicBezTo>
                  <a:pt x="5138101" y="0"/>
                  <a:pt x="5183426" y="45325"/>
                  <a:pt x="5183426" y="101236"/>
                </a:cubicBezTo>
                <a:lnTo>
                  <a:pt x="5183426" y="911123"/>
                </a:lnTo>
                <a:cubicBezTo>
                  <a:pt x="5183426" y="967034"/>
                  <a:pt x="5138101" y="1012359"/>
                  <a:pt x="5082190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3100" kern="1200" dirty="0" err="1"/>
              <a:t>لفظًا</a:t>
            </a:r>
            <a:endParaRPr lang="en-GB" sz="3100" kern="1200" dirty="0"/>
          </a:p>
        </p:txBody>
      </p:sp>
      <p:sp>
        <p:nvSpPr>
          <p:cNvPr id="7" name="Freeform 6"/>
          <p:cNvSpPr/>
          <p:nvPr/>
        </p:nvSpPr>
        <p:spPr>
          <a:xfrm>
            <a:off x="5542517" y="2880061"/>
            <a:ext cx="3420079" cy="1012359"/>
          </a:xfrm>
          <a:custGeom>
            <a:avLst/>
            <a:gdLst>
              <a:gd name="connsiteX0" fmla="*/ 0 w 3420079"/>
              <a:gd name="connsiteY0" fmla="*/ 101236 h 1012359"/>
              <a:gd name="connsiteX1" fmla="*/ 101236 w 3420079"/>
              <a:gd name="connsiteY1" fmla="*/ 0 h 1012359"/>
              <a:gd name="connsiteX2" fmla="*/ 3318843 w 3420079"/>
              <a:gd name="connsiteY2" fmla="*/ 0 h 1012359"/>
              <a:gd name="connsiteX3" fmla="*/ 3420079 w 3420079"/>
              <a:gd name="connsiteY3" fmla="*/ 101236 h 1012359"/>
              <a:gd name="connsiteX4" fmla="*/ 3420079 w 3420079"/>
              <a:gd name="connsiteY4" fmla="*/ 911123 h 1012359"/>
              <a:gd name="connsiteX5" fmla="*/ 3318843 w 3420079"/>
              <a:gd name="connsiteY5" fmla="*/ 1012359 h 1012359"/>
              <a:gd name="connsiteX6" fmla="*/ 101236 w 3420079"/>
              <a:gd name="connsiteY6" fmla="*/ 1012359 h 1012359"/>
              <a:gd name="connsiteX7" fmla="*/ 0 w 3420079"/>
              <a:gd name="connsiteY7" fmla="*/ 911123 h 1012359"/>
              <a:gd name="connsiteX8" fmla="*/ 0 w 3420079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0079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3318843" y="0"/>
                </a:lnTo>
                <a:cubicBezTo>
                  <a:pt x="3374754" y="0"/>
                  <a:pt x="3420079" y="45325"/>
                  <a:pt x="3420079" y="101236"/>
                </a:cubicBezTo>
                <a:lnTo>
                  <a:pt x="3420079" y="911123"/>
                </a:lnTo>
                <a:cubicBezTo>
                  <a:pt x="3420079" y="967034"/>
                  <a:pt x="3374754" y="1012359"/>
                  <a:pt x="3318843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091" tIns="121091" rIns="121091" bIns="121091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400" kern="1200" dirty="0"/>
              <a:t>جاز </a:t>
            </a:r>
            <a:r>
              <a:rPr lang="ur-PK" sz="2400" kern="1200" dirty="0" err="1"/>
              <a:t>العطف</a:t>
            </a:r>
            <a:endParaRPr lang="en-GB" sz="2400" kern="1200" dirty="0"/>
          </a:p>
        </p:txBody>
      </p:sp>
      <p:sp>
        <p:nvSpPr>
          <p:cNvPr id="8" name="Freeform 7"/>
          <p:cNvSpPr/>
          <p:nvPr/>
        </p:nvSpPr>
        <p:spPr>
          <a:xfrm>
            <a:off x="7270326" y="4005805"/>
            <a:ext cx="1692271" cy="1012359"/>
          </a:xfrm>
          <a:custGeom>
            <a:avLst/>
            <a:gdLst>
              <a:gd name="connsiteX0" fmla="*/ 0 w 1692271"/>
              <a:gd name="connsiteY0" fmla="*/ 101236 h 1012359"/>
              <a:gd name="connsiteX1" fmla="*/ 101236 w 1692271"/>
              <a:gd name="connsiteY1" fmla="*/ 0 h 1012359"/>
              <a:gd name="connsiteX2" fmla="*/ 1591035 w 1692271"/>
              <a:gd name="connsiteY2" fmla="*/ 0 h 1012359"/>
              <a:gd name="connsiteX3" fmla="*/ 1692271 w 1692271"/>
              <a:gd name="connsiteY3" fmla="*/ 101236 h 1012359"/>
              <a:gd name="connsiteX4" fmla="*/ 1692271 w 1692271"/>
              <a:gd name="connsiteY4" fmla="*/ 911123 h 1012359"/>
              <a:gd name="connsiteX5" fmla="*/ 1591035 w 1692271"/>
              <a:gd name="connsiteY5" fmla="*/ 1012359 h 1012359"/>
              <a:gd name="connsiteX6" fmla="*/ 101236 w 1692271"/>
              <a:gd name="connsiteY6" fmla="*/ 1012359 h 1012359"/>
              <a:gd name="connsiteX7" fmla="*/ 0 w 1692271"/>
              <a:gd name="connsiteY7" fmla="*/ 911123 h 1012359"/>
              <a:gd name="connsiteX8" fmla="*/ 0 w 1692271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2271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1591035" y="0"/>
                </a:lnTo>
                <a:cubicBezTo>
                  <a:pt x="1646946" y="0"/>
                  <a:pt x="1692271" y="45325"/>
                  <a:pt x="1692271" y="101236"/>
                </a:cubicBezTo>
                <a:lnTo>
                  <a:pt x="1692271" y="911123"/>
                </a:lnTo>
                <a:cubicBezTo>
                  <a:pt x="1692271" y="967034"/>
                  <a:pt x="1646946" y="1012359"/>
                  <a:pt x="1591035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091" tIns="121091" rIns="121091" bIns="121091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400" kern="1200" dirty="0" err="1"/>
              <a:t>الرفع</a:t>
            </a:r>
            <a:endParaRPr lang="en-GB" sz="24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5542517" y="4005805"/>
            <a:ext cx="1692271" cy="1012359"/>
          </a:xfrm>
          <a:custGeom>
            <a:avLst/>
            <a:gdLst>
              <a:gd name="connsiteX0" fmla="*/ 0 w 1692271"/>
              <a:gd name="connsiteY0" fmla="*/ 101236 h 1012359"/>
              <a:gd name="connsiteX1" fmla="*/ 101236 w 1692271"/>
              <a:gd name="connsiteY1" fmla="*/ 0 h 1012359"/>
              <a:gd name="connsiteX2" fmla="*/ 1591035 w 1692271"/>
              <a:gd name="connsiteY2" fmla="*/ 0 h 1012359"/>
              <a:gd name="connsiteX3" fmla="*/ 1692271 w 1692271"/>
              <a:gd name="connsiteY3" fmla="*/ 101236 h 1012359"/>
              <a:gd name="connsiteX4" fmla="*/ 1692271 w 1692271"/>
              <a:gd name="connsiteY4" fmla="*/ 911123 h 1012359"/>
              <a:gd name="connsiteX5" fmla="*/ 1591035 w 1692271"/>
              <a:gd name="connsiteY5" fmla="*/ 1012359 h 1012359"/>
              <a:gd name="connsiteX6" fmla="*/ 101236 w 1692271"/>
              <a:gd name="connsiteY6" fmla="*/ 1012359 h 1012359"/>
              <a:gd name="connsiteX7" fmla="*/ 0 w 1692271"/>
              <a:gd name="connsiteY7" fmla="*/ 911123 h 1012359"/>
              <a:gd name="connsiteX8" fmla="*/ 0 w 1692271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2271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1591035" y="0"/>
                </a:lnTo>
                <a:cubicBezTo>
                  <a:pt x="1646946" y="0"/>
                  <a:pt x="1692271" y="45325"/>
                  <a:pt x="1692271" y="101236"/>
                </a:cubicBezTo>
                <a:lnTo>
                  <a:pt x="1692271" y="911123"/>
                </a:lnTo>
                <a:cubicBezTo>
                  <a:pt x="1692271" y="967034"/>
                  <a:pt x="1646946" y="1012359"/>
                  <a:pt x="1591035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091" tIns="121091" rIns="121091" bIns="121091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400" kern="1200" dirty="0" err="1"/>
              <a:t>النصب</a:t>
            </a:r>
            <a:endParaRPr lang="en-GB" sz="2400" kern="1200" dirty="0"/>
          </a:p>
        </p:txBody>
      </p:sp>
      <p:sp>
        <p:nvSpPr>
          <p:cNvPr id="15" name="Freeform 14"/>
          <p:cNvSpPr/>
          <p:nvPr/>
        </p:nvSpPr>
        <p:spPr>
          <a:xfrm>
            <a:off x="3779171" y="2880061"/>
            <a:ext cx="1692271" cy="1012359"/>
          </a:xfrm>
          <a:custGeom>
            <a:avLst/>
            <a:gdLst>
              <a:gd name="connsiteX0" fmla="*/ 0 w 1692271"/>
              <a:gd name="connsiteY0" fmla="*/ 101236 h 1012359"/>
              <a:gd name="connsiteX1" fmla="*/ 101236 w 1692271"/>
              <a:gd name="connsiteY1" fmla="*/ 0 h 1012359"/>
              <a:gd name="connsiteX2" fmla="*/ 1591035 w 1692271"/>
              <a:gd name="connsiteY2" fmla="*/ 0 h 1012359"/>
              <a:gd name="connsiteX3" fmla="*/ 1692271 w 1692271"/>
              <a:gd name="connsiteY3" fmla="*/ 101236 h 1012359"/>
              <a:gd name="connsiteX4" fmla="*/ 1692271 w 1692271"/>
              <a:gd name="connsiteY4" fmla="*/ 911123 h 1012359"/>
              <a:gd name="connsiteX5" fmla="*/ 1591035 w 1692271"/>
              <a:gd name="connsiteY5" fmla="*/ 1012359 h 1012359"/>
              <a:gd name="connsiteX6" fmla="*/ 101236 w 1692271"/>
              <a:gd name="connsiteY6" fmla="*/ 1012359 h 1012359"/>
              <a:gd name="connsiteX7" fmla="*/ 0 w 1692271"/>
              <a:gd name="connsiteY7" fmla="*/ 911123 h 1012359"/>
              <a:gd name="connsiteX8" fmla="*/ 0 w 1692271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2271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1591035" y="0"/>
                </a:lnTo>
                <a:cubicBezTo>
                  <a:pt x="1646946" y="0"/>
                  <a:pt x="1692271" y="45325"/>
                  <a:pt x="1692271" y="101236"/>
                </a:cubicBezTo>
                <a:lnTo>
                  <a:pt x="1692271" y="911123"/>
                </a:lnTo>
                <a:cubicBezTo>
                  <a:pt x="1692271" y="967034"/>
                  <a:pt x="1646946" y="1012359"/>
                  <a:pt x="1591035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091" tIns="121091" rIns="121091" bIns="121091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400" kern="1200" dirty="0"/>
              <a:t>لا </a:t>
            </a:r>
            <a:r>
              <a:rPr lang="ur-PK" sz="2400" kern="1200" dirty="0" err="1"/>
              <a:t>يجوز</a:t>
            </a:r>
            <a:r>
              <a:rPr lang="ur-PK" sz="2400" kern="1200" dirty="0"/>
              <a:t> </a:t>
            </a:r>
            <a:r>
              <a:rPr lang="ur-PK" sz="2400" kern="1200" dirty="0" err="1"/>
              <a:t>العطف</a:t>
            </a:r>
            <a:endParaRPr lang="en-GB" sz="24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3779171" y="4005805"/>
            <a:ext cx="1692271" cy="1012359"/>
          </a:xfrm>
          <a:custGeom>
            <a:avLst/>
            <a:gdLst>
              <a:gd name="connsiteX0" fmla="*/ 0 w 1692271"/>
              <a:gd name="connsiteY0" fmla="*/ 101236 h 1012359"/>
              <a:gd name="connsiteX1" fmla="*/ 101236 w 1692271"/>
              <a:gd name="connsiteY1" fmla="*/ 0 h 1012359"/>
              <a:gd name="connsiteX2" fmla="*/ 1591035 w 1692271"/>
              <a:gd name="connsiteY2" fmla="*/ 0 h 1012359"/>
              <a:gd name="connsiteX3" fmla="*/ 1692271 w 1692271"/>
              <a:gd name="connsiteY3" fmla="*/ 101236 h 1012359"/>
              <a:gd name="connsiteX4" fmla="*/ 1692271 w 1692271"/>
              <a:gd name="connsiteY4" fmla="*/ 911123 h 1012359"/>
              <a:gd name="connsiteX5" fmla="*/ 1591035 w 1692271"/>
              <a:gd name="connsiteY5" fmla="*/ 1012359 h 1012359"/>
              <a:gd name="connsiteX6" fmla="*/ 101236 w 1692271"/>
              <a:gd name="connsiteY6" fmla="*/ 1012359 h 1012359"/>
              <a:gd name="connsiteX7" fmla="*/ 0 w 1692271"/>
              <a:gd name="connsiteY7" fmla="*/ 911123 h 1012359"/>
              <a:gd name="connsiteX8" fmla="*/ 0 w 1692271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2271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1591035" y="0"/>
                </a:lnTo>
                <a:cubicBezTo>
                  <a:pt x="1646946" y="0"/>
                  <a:pt x="1692271" y="45325"/>
                  <a:pt x="1692271" y="101236"/>
                </a:cubicBezTo>
                <a:lnTo>
                  <a:pt x="1692271" y="911123"/>
                </a:lnTo>
                <a:cubicBezTo>
                  <a:pt x="1692271" y="967034"/>
                  <a:pt x="1646946" y="1012359"/>
                  <a:pt x="1591035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091" tIns="121091" rIns="121091" bIns="121091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400" kern="1200" dirty="0" err="1"/>
              <a:t>النصب</a:t>
            </a:r>
            <a:endParaRPr lang="en-GB" sz="24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181403" y="1754317"/>
            <a:ext cx="3455617" cy="1012359"/>
          </a:xfrm>
          <a:custGeom>
            <a:avLst/>
            <a:gdLst>
              <a:gd name="connsiteX0" fmla="*/ 0 w 3455617"/>
              <a:gd name="connsiteY0" fmla="*/ 101236 h 1012359"/>
              <a:gd name="connsiteX1" fmla="*/ 101236 w 3455617"/>
              <a:gd name="connsiteY1" fmla="*/ 0 h 1012359"/>
              <a:gd name="connsiteX2" fmla="*/ 3354381 w 3455617"/>
              <a:gd name="connsiteY2" fmla="*/ 0 h 1012359"/>
              <a:gd name="connsiteX3" fmla="*/ 3455617 w 3455617"/>
              <a:gd name="connsiteY3" fmla="*/ 101236 h 1012359"/>
              <a:gd name="connsiteX4" fmla="*/ 3455617 w 3455617"/>
              <a:gd name="connsiteY4" fmla="*/ 911123 h 1012359"/>
              <a:gd name="connsiteX5" fmla="*/ 3354381 w 3455617"/>
              <a:gd name="connsiteY5" fmla="*/ 1012359 h 1012359"/>
              <a:gd name="connsiteX6" fmla="*/ 101236 w 3455617"/>
              <a:gd name="connsiteY6" fmla="*/ 1012359 h 1012359"/>
              <a:gd name="connsiteX7" fmla="*/ 0 w 3455617"/>
              <a:gd name="connsiteY7" fmla="*/ 911123 h 1012359"/>
              <a:gd name="connsiteX8" fmla="*/ 0 w 345561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5561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3354381" y="0"/>
                </a:lnTo>
                <a:cubicBezTo>
                  <a:pt x="3410292" y="0"/>
                  <a:pt x="3455617" y="45325"/>
                  <a:pt x="3455617" y="101236"/>
                </a:cubicBezTo>
                <a:lnTo>
                  <a:pt x="3455617" y="911123"/>
                </a:lnTo>
                <a:cubicBezTo>
                  <a:pt x="3455617" y="967034"/>
                  <a:pt x="3410292" y="1012359"/>
                  <a:pt x="335438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3100" kern="1200" dirty="0"/>
              <a:t>معنی</a:t>
            </a:r>
            <a:endParaRPr lang="en-GB" sz="31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1944749" y="2880061"/>
            <a:ext cx="1692271" cy="1012359"/>
          </a:xfrm>
          <a:custGeom>
            <a:avLst/>
            <a:gdLst>
              <a:gd name="connsiteX0" fmla="*/ 0 w 1692271"/>
              <a:gd name="connsiteY0" fmla="*/ 101236 h 1012359"/>
              <a:gd name="connsiteX1" fmla="*/ 101236 w 1692271"/>
              <a:gd name="connsiteY1" fmla="*/ 0 h 1012359"/>
              <a:gd name="connsiteX2" fmla="*/ 1591035 w 1692271"/>
              <a:gd name="connsiteY2" fmla="*/ 0 h 1012359"/>
              <a:gd name="connsiteX3" fmla="*/ 1692271 w 1692271"/>
              <a:gd name="connsiteY3" fmla="*/ 101236 h 1012359"/>
              <a:gd name="connsiteX4" fmla="*/ 1692271 w 1692271"/>
              <a:gd name="connsiteY4" fmla="*/ 911123 h 1012359"/>
              <a:gd name="connsiteX5" fmla="*/ 1591035 w 1692271"/>
              <a:gd name="connsiteY5" fmla="*/ 1012359 h 1012359"/>
              <a:gd name="connsiteX6" fmla="*/ 101236 w 1692271"/>
              <a:gd name="connsiteY6" fmla="*/ 1012359 h 1012359"/>
              <a:gd name="connsiteX7" fmla="*/ 0 w 1692271"/>
              <a:gd name="connsiteY7" fmla="*/ 911123 h 1012359"/>
              <a:gd name="connsiteX8" fmla="*/ 0 w 1692271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2271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1591035" y="0"/>
                </a:lnTo>
                <a:cubicBezTo>
                  <a:pt x="1646946" y="0"/>
                  <a:pt x="1692271" y="45325"/>
                  <a:pt x="1692271" y="101236"/>
                </a:cubicBezTo>
                <a:lnTo>
                  <a:pt x="1692271" y="911123"/>
                </a:lnTo>
                <a:cubicBezTo>
                  <a:pt x="1692271" y="967034"/>
                  <a:pt x="1646946" y="1012359"/>
                  <a:pt x="1591035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091" tIns="121091" rIns="121091" bIns="121091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400" kern="1200" dirty="0"/>
              <a:t>جاز </a:t>
            </a:r>
            <a:r>
              <a:rPr lang="ur-PK" sz="2400" kern="1200" dirty="0" err="1"/>
              <a:t>العطف</a:t>
            </a:r>
            <a:endParaRPr lang="en-GB" sz="24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1944749" y="4005805"/>
            <a:ext cx="1692271" cy="1012359"/>
          </a:xfrm>
          <a:custGeom>
            <a:avLst/>
            <a:gdLst>
              <a:gd name="connsiteX0" fmla="*/ 0 w 1692271"/>
              <a:gd name="connsiteY0" fmla="*/ 101236 h 1012359"/>
              <a:gd name="connsiteX1" fmla="*/ 101236 w 1692271"/>
              <a:gd name="connsiteY1" fmla="*/ 0 h 1012359"/>
              <a:gd name="connsiteX2" fmla="*/ 1591035 w 1692271"/>
              <a:gd name="connsiteY2" fmla="*/ 0 h 1012359"/>
              <a:gd name="connsiteX3" fmla="*/ 1692271 w 1692271"/>
              <a:gd name="connsiteY3" fmla="*/ 101236 h 1012359"/>
              <a:gd name="connsiteX4" fmla="*/ 1692271 w 1692271"/>
              <a:gd name="connsiteY4" fmla="*/ 911123 h 1012359"/>
              <a:gd name="connsiteX5" fmla="*/ 1591035 w 1692271"/>
              <a:gd name="connsiteY5" fmla="*/ 1012359 h 1012359"/>
              <a:gd name="connsiteX6" fmla="*/ 101236 w 1692271"/>
              <a:gd name="connsiteY6" fmla="*/ 1012359 h 1012359"/>
              <a:gd name="connsiteX7" fmla="*/ 0 w 1692271"/>
              <a:gd name="connsiteY7" fmla="*/ 911123 h 1012359"/>
              <a:gd name="connsiteX8" fmla="*/ 0 w 1692271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2271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1591035" y="0"/>
                </a:lnTo>
                <a:cubicBezTo>
                  <a:pt x="1646946" y="0"/>
                  <a:pt x="1692271" y="45325"/>
                  <a:pt x="1692271" y="101236"/>
                </a:cubicBezTo>
                <a:lnTo>
                  <a:pt x="1692271" y="911123"/>
                </a:lnTo>
                <a:cubicBezTo>
                  <a:pt x="1692271" y="967034"/>
                  <a:pt x="1646946" y="1012359"/>
                  <a:pt x="1591035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091" tIns="121091" rIns="121091" bIns="121091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400" kern="1200" dirty="0" err="1"/>
              <a:t>الرفع</a:t>
            </a:r>
            <a:endParaRPr lang="en-GB" sz="24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181403" y="2880061"/>
            <a:ext cx="1692271" cy="1012359"/>
          </a:xfrm>
          <a:custGeom>
            <a:avLst/>
            <a:gdLst>
              <a:gd name="connsiteX0" fmla="*/ 0 w 1692271"/>
              <a:gd name="connsiteY0" fmla="*/ 101236 h 1012359"/>
              <a:gd name="connsiteX1" fmla="*/ 101236 w 1692271"/>
              <a:gd name="connsiteY1" fmla="*/ 0 h 1012359"/>
              <a:gd name="connsiteX2" fmla="*/ 1591035 w 1692271"/>
              <a:gd name="connsiteY2" fmla="*/ 0 h 1012359"/>
              <a:gd name="connsiteX3" fmla="*/ 1692271 w 1692271"/>
              <a:gd name="connsiteY3" fmla="*/ 101236 h 1012359"/>
              <a:gd name="connsiteX4" fmla="*/ 1692271 w 1692271"/>
              <a:gd name="connsiteY4" fmla="*/ 911123 h 1012359"/>
              <a:gd name="connsiteX5" fmla="*/ 1591035 w 1692271"/>
              <a:gd name="connsiteY5" fmla="*/ 1012359 h 1012359"/>
              <a:gd name="connsiteX6" fmla="*/ 101236 w 1692271"/>
              <a:gd name="connsiteY6" fmla="*/ 1012359 h 1012359"/>
              <a:gd name="connsiteX7" fmla="*/ 0 w 1692271"/>
              <a:gd name="connsiteY7" fmla="*/ 911123 h 1012359"/>
              <a:gd name="connsiteX8" fmla="*/ 0 w 1692271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2271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1591035" y="0"/>
                </a:lnTo>
                <a:cubicBezTo>
                  <a:pt x="1646946" y="0"/>
                  <a:pt x="1692271" y="45325"/>
                  <a:pt x="1692271" y="101236"/>
                </a:cubicBezTo>
                <a:lnTo>
                  <a:pt x="1692271" y="911123"/>
                </a:lnTo>
                <a:cubicBezTo>
                  <a:pt x="1692271" y="967034"/>
                  <a:pt x="1646946" y="1012359"/>
                  <a:pt x="1591035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091" tIns="121091" rIns="121091" bIns="121091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400" kern="1200" dirty="0"/>
              <a:t>لا </a:t>
            </a:r>
            <a:r>
              <a:rPr lang="ur-PK" sz="2400" kern="1200" dirty="0" err="1"/>
              <a:t>يجوز</a:t>
            </a:r>
            <a:r>
              <a:rPr lang="ur-PK" sz="2400" kern="1200" dirty="0"/>
              <a:t> </a:t>
            </a:r>
            <a:r>
              <a:rPr lang="ur-PK" sz="2400" kern="1200" dirty="0" err="1"/>
              <a:t>العطف</a:t>
            </a:r>
            <a:endParaRPr lang="en-GB" sz="24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181403" y="4005805"/>
            <a:ext cx="1692271" cy="1012359"/>
          </a:xfrm>
          <a:custGeom>
            <a:avLst/>
            <a:gdLst>
              <a:gd name="connsiteX0" fmla="*/ 0 w 1692271"/>
              <a:gd name="connsiteY0" fmla="*/ 101236 h 1012359"/>
              <a:gd name="connsiteX1" fmla="*/ 101236 w 1692271"/>
              <a:gd name="connsiteY1" fmla="*/ 0 h 1012359"/>
              <a:gd name="connsiteX2" fmla="*/ 1591035 w 1692271"/>
              <a:gd name="connsiteY2" fmla="*/ 0 h 1012359"/>
              <a:gd name="connsiteX3" fmla="*/ 1692271 w 1692271"/>
              <a:gd name="connsiteY3" fmla="*/ 101236 h 1012359"/>
              <a:gd name="connsiteX4" fmla="*/ 1692271 w 1692271"/>
              <a:gd name="connsiteY4" fmla="*/ 911123 h 1012359"/>
              <a:gd name="connsiteX5" fmla="*/ 1591035 w 1692271"/>
              <a:gd name="connsiteY5" fmla="*/ 1012359 h 1012359"/>
              <a:gd name="connsiteX6" fmla="*/ 101236 w 1692271"/>
              <a:gd name="connsiteY6" fmla="*/ 1012359 h 1012359"/>
              <a:gd name="connsiteX7" fmla="*/ 0 w 1692271"/>
              <a:gd name="connsiteY7" fmla="*/ 911123 h 1012359"/>
              <a:gd name="connsiteX8" fmla="*/ 0 w 1692271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2271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1591035" y="0"/>
                </a:lnTo>
                <a:cubicBezTo>
                  <a:pt x="1646946" y="0"/>
                  <a:pt x="1692271" y="45325"/>
                  <a:pt x="1692271" y="101236"/>
                </a:cubicBezTo>
                <a:lnTo>
                  <a:pt x="1692271" y="911123"/>
                </a:lnTo>
                <a:cubicBezTo>
                  <a:pt x="1692271" y="967034"/>
                  <a:pt x="1646946" y="1012359"/>
                  <a:pt x="1591035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091" tIns="121091" rIns="121091" bIns="121091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2400" kern="1200" dirty="0" err="1"/>
              <a:t>النصب</a:t>
            </a:r>
            <a:endParaRPr lang="en-GB" sz="2400" kern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2C8514-9EE3-4910-A05E-164575BC2A17}"/>
              </a:ext>
            </a:extLst>
          </p:cNvPr>
          <p:cNvSpPr txBox="1"/>
          <p:nvPr/>
        </p:nvSpPr>
        <p:spPr>
          <a:xfrm>
            <a:off x="6496472" y="401873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b="1" dirty="0">
                <a:solidFill>
                  <a:schemeClr val="accent6"/>
                </a:solidFill>
              </a:rPr>
              <a:t>جِئْتُ أَنَا وَزَيْدٌ وَزَيْدا</a:t>
            </a:r>
            <a:endParaRPr lang="en-GB" sz="1400" b="1" dirty="0">
              <a:solidFill>
                <a:schemeClr val="accent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C8514-9EE3-4910-A05E-164575BC2A17}"/>
              </a:ext>
            </a:extLst>
          </p:cNvPr>
          <p:cNvSpPr txBox="1"/>
          <p:nvPr/>
        </p:nvSpPr>
        <p:spPr>
          <a:xfrm>
            <a:off x="3869222" y="400580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b="1" dirty="0">
                <a:solidFill>
                  <a:schemeClr val="accent6"/>
                </a:solidFill>
              </a:rPr>
              <a:t>جِئْتُ وَزَيْدا</a:t>
            </a:r>
            <a:endParaRPr lang="en-GB" sz="1400" b="1" dirty="0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C8514-9EE3-4910-A05E-164575BC2A17}"/>
              </a:ext>
            </a:extLst>
          </p:cNvPr>
          <p:cNvSpPr txBox="1"/>
          <p:nvPr/>
        </p:nvSpPr>
        <p:spPr>
          <a:xfrm>
            <a:off x="2034800" y="399288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b="1" dirty="0">
                <a:solidFill>
                  <a:schemeClr val="accent6"/>
                </a:solidFill>
              </a:rPr>
              <a:t>مَا لِزَيْدٍ وَعمْرٍ</a:t>
            </a:r>
            <a:endParaRPr lang="en-GB" sz="1400" b="1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2C8514-9EE3-4910-A05E-164575BC2A17}"/>
              </a:ext>
            </a:extLst>
          </p:cNvPr>
          <p:cNvSpPr txBox="1"/>
          <p:nvPr/>
        </p:nvSpPr>
        <p:spPr>
          <a:xfrm>
            <a:off x="181403" y="3992880"/>
            <a:ext cx="1692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sz="1400" b="1" dirty="0">
                <a:solidFill>
                  <a:schemeClr val="accent6"/>
                </a:solidFill>
              </a:rPr>
              <a:t>مَالَكَ وَزَيْدًا وَمَا شأنك وَعَمْرًا</a:t>
            </a:r>
          </a:p>
        </p:txBody>
      </p:sp>
    </p:spTree>
    <p:extLst>
      <p:ext uri="{BB962C8B-B14F-4D97-AF65-F5344CB8AC3E}">
        <p14:creationId xmlns:p14="http://schemas.microsoft.com/office/powerpoint/2010/main" val="173045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</a:t>
            </a: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11768</TotalTime>
  <Words>309</Words>
  <Application>Microsoft Office PowerPoint</Application>
  <PresentationFormat>On-screen Show (16:9)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1533</cp:revision>
  <cp:lastPrinted>2018-11-30T18:58:39Z</cp:lastPrinted>
  <dcterms:created xsi:type="dcterms:W3CDTF">2017-07-04T20:08:42Z</dcterms:created>
  <dcterms:modified xsi:type="dcterms:W3CDTF">2020-03-25T11:18:52Z</dcterms:modified>
</cp:coreProperties>
</file>