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357" r:id="rId2"/>
    <p:sldId id="404" r:id="rId3"/>
    <p:sldId id="506" r:id="rId4"/>
    <p:sldId id="505" r:id="rId5"/>
    <p:sldId id="508" r:id="rId6"/>
    <p:sldId id="509" r:id="rId7"/>
    <p:sldId id="510" r:id="rId8"/>
    <p:sldId id="513" r:id="rId9"/>
    <p:sldId id="514" r:id="rId10"/>
    <p:sldId id="512" r:id="rId11"/>
    <p:sldId id="511" r:id="rId12"/>
    <p:sldId id="355" r:id="rId13"/>
    <p:sldId id="500" r:id="rId14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404"/>
            <p14:sldId id="506"/>
            <p14:sldId id="505"/>
            <p14:sldId id="508"/>
            <p14:sldId id="509"/>
            <p14:sldId id="510"/>
            <p14:sldId id="513"/>
            <p14:sldId id="514"/>
            <p14:sldId id="512"/>
            <p14:sldId id="511"/>
            <p14:sldId id="355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٤١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الباب الثَّانِي فِي الاسْمِ الْمَبْنِيِّ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وَحُكْمُهُ أَن </a:t>
            </a:r>
            <a:r>
              <a:rPr lang="ur-PK"/>
              <a:t>لَّا يَخْتَلِفَ </a:t>
            </a:r>
            <a:r>
              <a:rPr lang="ur-PK" dirty="0"/>
              <a:t>آخِرُهُ بِاخْتِلافِ العَوامِلِ</a:t>
            </a:r>
          </a:p>
          <a:p>
            <a:pPr rtl="1"/>
            <a:r>
              <a:rPr lang="ur-PK" dirty="0"/>
              <a:t>وَحَرَكاتُهُ تُسَمَّى ضَمًّا، وَفَتْحًا، وَكَسْرًا، وَسُكُونُهُ وقْفًا.</a:t>
            </a:r>
          </a:p>
        </p:txBody>
      </p:sp>
    </p:spTree>
    <p:extLst>
      <p:ext uri="{BB962C8B-B14F-4D97-AF65-F5344CB8AC3E}">
        <p14:creationId xmlns:p14="http://schemas.microsoft.com/office/powerpoint/2010/main" val="7924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47500" lnSpcReduction="20000"/>
          </a:bodyPr>
          <a:lstStyle/>
          <a:p>
            <a:pPr rtl="1"/>
            <a:r>
              <a:rPr lang="ur-PK" dirty="0"/>
              <a:t>وَهِيَ عَلَی ثَمَانِيَةِ أَنْوَاعٍ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/>
              <a:t>المُضْمَراتُ. 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/>
              <a:t>وَأَسْماءُ الإشارَةِ. 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/>
              <a:t>وَالمَوصُولاتُ.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/>
              <a:t>وَأَسْماءُ الأفْعالِ. 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/>
              <a:t>وَالْأَصْواتِ.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/>
              <a:t>وَالْمُرَكَّباتُ. 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/>
              <a:t>وَالْكِنَايَاتُ. </a:t>
            </a:r>
          </a:p>
          <a:p>
            <a:pPr marL="571500" indent="-457200" rtl="1">
              <a:buFont typeface="Arial" panose="020B0604020202020204" pitchFamily="34" charset="0"/>
              <a:buChar char="•"/>
            </a:pPr>
            <a:r>
              <a:rPr lang="ur-PK" dirty="0"/>
              <a:t>وَبَعْضُ الظُّرُوفِ. </a:t>
            </a:r>
          </a:p>
        </p:txBody>
      </p:sp>
    </p:spTree>
    <p:extLst>
      <p:ext uri="{BB962C8B-B14F-4D97-AF65-F5344CB8AC3E}">
        <p14:creationId xmlns:p14="http://schemas.microsoft.com/office/powerpoint/2010/main" val="191867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02FCD-D5FC-497B-B538-FE41DE9C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5"/>
          <a:stretch/>
        </p:blipFill>
        <p:spPr>
          <a:xfrm>
            <a:off x="0" y="0"/>
            <a:ext cx="9144000" cy="46228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DBC815-6A12-4DA0-92A7-A53736C52758}"/>
              </a:ext>
            </a:extLst>
          </p:cNvPr>
          <p:cNvSpPr/>
          <p:nvPr/>
        </p:nvSpPr>
        <p:spPr>
          <a:xfrm>
            <a:off x="3923928" y="1002089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9325E-D1E4-430B-8791-9EFA8AAB28E0}"/>
              </a:ext>
            </a:extLst>
          </p:cNvPr>
          <p:cNvSpPr/>
          <p:nvPr/>
        </p:nvSpPr>
        <p:spPr>
          <a:xfrm rot="5400000">
            <a:off x="4311655" y="300662"/>
            <a:ext cx="520690" cy="916498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CF6EA-F68F-4649-B26C-C18964468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8209"/>
            <a:ext cx="508025" cy="49529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5617B7-C285-487B-ADC9-B06FB614D068}"/>
              </a:ext>
            </a:extLst>
          </p:cNvPr>
          <p:cNvSpPr/>
          <p:nvPr/>
        </p:nvSpPr>
        <p:spPr>
          <a:xfrm>
            <a:off x="539552" y="469569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40849F-84D1-4BE4-9C87-F75B8E50066C}"/>
              </a:ext>
            </a:extLst>
          </p:cNvPr>
          <p:cNvSpPr/>
          <p:nvPr/>
        </p:nvSpPr>
        <p:spPr>
          <a:xfrm>
            <a:off x="6652613" y="4695693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  <a:latin typeface="BlackChancery" pitchFamily="2" charset="0"/>
              </a:rPr>
              <a:t>www.alqalaminstitute.org</a:t>
            </a:r>
          </a:p>
        </p:txBody>
      </p:sp>
    </p:spTree>
    <p:extLst>
      <p:ext uri="{BB962C8B-B14F-4D97-AF65-F5344CB8AC3E}">
        <p14:creationId xmlns:p14="http://schemas.microsoft.com/office/powerpoint/2010/main" val="384461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83267" y="-5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اَلبَابُ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فِيْ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r>
              <a:rPr lang="ur-PK" b="1" dirty="0"/>
              <a:t> </a:t>
            </a:r>
            <a:r>
              <a:rPr lang="ur-PK" b="1" dirty="0" err="1"/>
              <a:t>المُعْرَبِ</a:t>
            </a:r>
            <a:endParaRPr lang="en-GB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54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DE9C6-8768-4138-BA00-D382CB27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0"/>
            <a:ext cx="5718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4FDAF-49FB-4362-A19E-6F83E630A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54"/>
          <a:stretch/>
        </p:blipFill>
        <p:spPr>
          <a:xfrm>
            <a:off x="1152525" y="1828800"/>
            <a:ext cx="5795739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5915B-8A33-4E54-9274-A8AC3261B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56"/>
          <a:stretch/>
        </p:blipFill>
        <p:spPr>
          <a:xfrm>
            <a:off x="6948264" y="1828800"/>
            <a:ext cx="50224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85000" lnSpcReduction="10000"/>
          </a:bodyPr>
          <a:lstStyle/>
          <a:p>
            <a:pPr rtl="1"/>
            <a:r>
              <a:rPr lang="ur-PK" dirty="0"/>
              <a:t>[اَلبَابُ الثَّانِي فِي الاسْمِ المَبْنِيِّ]</a:t>
            </a:r>
          </a:p>
          <a:p>
            <a:pPr rtl="1"/>
            <a:r>
              <a:rPr lang="ur-PK" dirty="0"/>
              <a:t>وَهُوَ اسْمٌ وَقَعَ غَيْرَ مُرَكَّبٍ مَعَ غَيْرِهِ، </a:t>
            </a:r>
          </a:p>
          <a:p>
            <a:pPr rtl="1"/>
            <a:r>
              <a:rPr lang="ur-PK" dirty="0"/>
              <a:t>مِثْلُ أَلِفْ، باءْ، تاءْ، ثاءْ </a:t>
            </a:r>
          </a:p>
          <a:p>
            <a:pPr rtl="1"/>
            <a:r>
              <a:rPr lang="ur-PK" dirty="0"/>
              <a:t>وَمِثْلُ وَاحِدْ، وَاثْنَان، وَثَلاثَةْ </a:t>
            </a:r>
          </a:p>
          <a:p>
            <a:pPr rtl="1"/>
            <a:r>
              <a:rPr lang="ur-PK" dirty="0"/>
              <a:t>وَكَلَفْظَةِ زَيْدْ وَحْدَهُ </a:t>
            </a:r>
          </a:p>
        </p:txBody>
      </p:sp>
    </p:spTree>
    <p:extLst>
      <p:ext uri="{BB962C8B-B14F-4D97-AF65-F5344CB8AC3E}">
        <p14:creationId xmlns:p14="http://schemas.microsoft.com/office/powerpoint/2010/main" val="12148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فَإِنَّهُ مَبْنِيٌّ </a:t>
            </a:r>
            <a:r>
              <a:rPr lang="ur-PK" dirty="0">
                <a:solidFill>
                  <a:schemeClr val="accent1"/>
                </a:solidFill>
              </a:rPr>
              <a:t>بِالفِعْـلِ </a:t>
            </a:r>
            <a:r>
              <a:rPr lang="ur-PK" dirty="0"/>
              <a:t>عَلى السُّكونِ ومُعْرَبٌ </a:t>
            </a:r>
            <a:r>
              <a:rPr lang="ur-PK" dirty="0">
                <a:solidFill>
                  <a:schemeClr val="accent1"/>
                </a:solidFill>
              </a:rPr>
              <a:t>بِالقُوَّةِ</a:t>
            </a:r>
            <a:r>
              <a:rPr lang="ur-P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91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pic>
        <p:nvPicPr>
          <p:cNvPr id="1026" name="Picture 2" descr="Wine splash collection with isolated realistic images of red wine bottles bunch of grapes and glasses illustration">
            <a:extLst>
              <a:ext uri="{FF2B5EF4-FFF2-40B4-BE49-F238E27FC236}">
                <a16:creationId xmlns:a16="http://schemas.microsoft.com/office/drawing/2014/main" id="{D09218C5-69A5-40BF-80F5-418CA08F0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 t="4102" r="77776"/>
          <a:stretch/>
        </p:blipFill>
        <p:spPr bwMode="auto">
          <a:xfrm>
            <a:off x="2196616" y="3184600"/>
            <a:ext cx="488305" cy="18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es realistic composition with red rose and white grapes isolated">
            <a:extLst>
              <a:ext uri="{FF2B5EF4-FFF2-40B4-BE49-F238E27FC236}">
                <a16:creationId xmlns:a16="http://schemas.microsoft.com/office/drawing/2014/main" id="{EE85E5E1-A536-48D3-B6B0-2DE5753DB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70"/>
          <a:stretch/>
        </p:blipFill>
        <p:spPr bwMode="auto">
          <a:xfrm>
            <a:off x="4932040" y="1423987"/>
            <a:ext cx="216024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CEEF91-4BF2-40FF-89A1-EFD13D19ECD9}"/>
              </a:ext>
            </a:extLst>
          </p:cNvPr>
          <p:cNvSpPr txBox="1"/>
          <p:nvPr/>
        </p:nvSpPr>
        <p:spPr>
          <a:xfrm>
            <a:off x="5796136" y="37117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بالفعل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6F7FE-0852-4C6A-9F49-EE4C2E5B844F}"/>
              </a:ext>
            </a:extLst>
          </p:cNvPr>
          <p:cNvSpPr txBox="1"/>
          <p:nvPr/>
        </p:nvSpPr>
        <p:spPr>
          <a:xfrm>
            <a:off x="2080728" y="238708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ur-PK" dirty="0"/>
              <a:t>بالقوة</a:t>
            </a:r>
            <a:endParaRPr lang="en-GB" dirty="0"/>
          </a:p>
        </p:txBody>
      </p:sp>
      <p:pic>
        <p:nvPicPr>
          <p:cNvPr id="1030" name="Picture 6" descr="Delcicious empanada recipe Free Vector">
            <a:extLst>
              <a:ext uri="{FF2B5EF4-FFF2-40B4-BE49-F238E27FC236}">
                <a16:creationId xmlns:a16="http://schemas.microsoft.com/office/drawing/2014/main" id="{0301901C-F35C-44FB-8EEF-A1CE739E0F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0" t="2401" r="34600" b="66800"/>
          <a:stretch/>
        </p:blipFill>
        <p:spPr bwMode="auto">
          <a:xfrm>
            <a:off x="2114846" y="374722"/>
            <a:ext cx="64807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[وَهُوَ اسْمٌ وَقَعَ غَيْرَ مُرَكَّبٍ مَعَ غَيْرِهِ]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أَوْ شَابَهَ مَبْنِيَّ الأصْـلِ بِأَنْ </a:t>
            </a:r>
          </a:p>
          <a:p>
            <a:pPr rtl="1"/>
            <a:r>
              <a:rPr lang="en-GB" dirty="0"/>
              <a:t>	</a:t>
            </a: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108864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F76C39E-31AD-412B-B20A-44CB1A352DCA}"/>
              </a:ext>
            </a:extLst>
          </p:cNvPr>
          <p:cNvSpPr/>
          <p:nvPr/>
        </p:nvSpPr>
        <p:spPr>
          <a:xfrm>
            <a:off x="182613" y="629503"/>
            <a:ext cx="8778773" cy="805383"/>
          </a:xfrm>
          <a:custGeom>
            <a:avLst/>
            <a:gdLst>
              <a:gd name="connsiteX0" fmla="*/ 0 w 8778773"/>
              <a:gd name="connsiteY0" fmla="*/ 80538 h 805383"/>
              <a:gd name="connsiteX1" fmla="*/ 80538 w 8778773"/>
              <a:gd name="connsiteY1" fmla="*/ 0 h 805383"/>
              <a:gd name="connsiteX2" fmla="*/ 8698235 w 8778773"/>
              <a:gd name="connsiteY2" fmla="*/ 0 h 805383"/>
              <a:gd name="connsiteX3" fmla="*/ 8778773 w 8778773"/>
              <a:gd name="connsiteY3" fmla="*/ 80538 h 805383"/>
              <a:gd name="connsiteX4" fmla="*/ 8778773 w 8778773"/>
              <a:gd name="connsiteY4" fmla="*/ 724845 h 805383"/>
              <a:gd name="connsiteX5" fmla="*/ 8698235 w 8778773"/>
              <a:gd name="connsiteY5" fmla="*/ 805383 h 805383"/>
              <a:gd name="connsiteX6" fmla="*/ 80538 w 8778773"/>
              <a:gd name="connsiteY6" fmla="*/ 805383 h 805383"/>
              <a:gd name="connsiteX7" fmla="*/ 0 w 8778773"/>
              <a:gd name="connsiteY7" fmla="*/ 724845 h 805383"/>
              <a:gd name="connsiteX8" fmla="*/ 0 w 8778773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78773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8698235" y="0"/>
                </a:lnTo>
                <a:cubicBezTo>
                  <a:pt x="8742715" y="0"/>
                  <a:pt x="8778773" y="36058"/>
                  <a:pt x="8778773" y="80538"/>
                </a:cubicBezTo>
                <a:lnTo>
                  <a:pt x="8778773" y="724845"/>
                </a:lnTo>
                <a:cubicBezTo>
                  <a:pt x="8778773" y="769325"/>
                  <a:pt x="8742715" y="805383"/>
                  <a:pt x="8698235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b="1" kern="1200" dirty="0"/>
              <a:t>الاسم </a:t>
            </a:r>
            <a:endParaRPr lang="en-GB" sz="2500" b="1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F491D2F-456D-4FFC-A59D-E318DF7178EA}"/>
              </a:ext>
            </a:extLst>
          </p:cNvPr>
          <p:cNvSpPr/>
          <p:nvPr/>
        </p:nvSpPr>
        <p:spPr>
          <a:xfrm>
            <a:off x="6833715" y="1525090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b="1" kern="1200" dirty="0"/>
              <a:t>معرب</a:t>
            </a:r>
            <a:endParaRPr lang="en-GB" sz="2500" b="1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759339-5D51-4C0C-99C0-8243925B6236}"/>
              </a:ext>
            </a:extLst>
          </p:cNvPr>
          <p:cNvSpPr/>
          <p:nvPr/>
        </p:nvSpPr>
        <p:spPr>
          <a:xfrm>
            <a:off x="6833715" y="2420677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b="1" kern="1200" dirty="0"/>
              <a:t>أصل</a:t>
            </a:r>
            <a:endParaRPr lang="en-GB" sz="2500" b="1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7D4B85-614C-4C26-BD24-8E19E92A8064}"/>
              </a:ext>
            </a:extLst>
          </p:cNvPr>
          <p:cNvSpPr/>
          <p:nvPr/>
        </p:nvSpPr>
        <p:spPr>
          <a:xfrm>
            <a:off x="182613" y="1525090"/>
            <a:ext cx="6472377" cy="805383"/>
          </a:xfrm>
          <a:custGeom>
            <a:avLst/>
            <a:gdLst>
              <a:gd name="connsiteX0" fmla="*/ 0 w 6472377"/>
              <a:gd name="connsiteY0" fmla="*/ 80538 h 805383"/>
              <a:gd name="connsiteX1" fmla="*/ 80538 w 6472377"/>
              <a:gd name="connsiteY1" fmla="*/ 0 h 805383"/>
              <a:gd name="connsiteX2" fmla="*/ 6391839 w 6472377"/>
              <a:gd name="connsiteY2" fmla="*/ 0 h 805383"/>
              <a:gd name="connsiteX3" fmla="*/ 6472377 w 6472377"/>
              <a:gd name="connsiteY3" fmla="*/ 80538 h 805383"/>
              <a:gd name="connsiteX4" fmla="*/ 6472377 w 6472377"/>
              <a:gd name="connsiteY4" fmla="*/ 724845 h 805383"/>
              <a:gd name="connsiteX5" fmla="*/ 6391839 w 6472377"/>
              <a:gd name="connsiteY5" fmla="*/ 805383 h 805383"/>
              <a:gd name="connsiteX6" fmla="*/ 80538 w 6472377"/>
              <a:gd name="connsiteY6" fmla="*/ 805383 h 805383"/>
              <a:gd name="connsiteX7" fmla="*/ 0 w 6472377"/>
              <a:gd name="connsiteY7" fmla="*/ 724845 h 805383"/>
              <a:gd name="connsiteX8" fmla="*/ 0 w 6472377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2377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6391839" y="0"/>
                </a:lnTo>
                <a:cubicBezTo>
                  <a:pt x="6436319" y="0"/>
                  <a:pt x="6472377" y="36058"/>
                  <a:pt x="6472377" y="80538"/>
                </a:cubicBezTo>
                <a:lnTo>
                  <a:pt x="6472377" y="724845"/>
                </a:lnTo>
                <a:cubicBezTo>
                  <a:pt x="6472377" y="769325"/>
                  <a:pt x="6436319" y="805383"/>
                  <a:pt x="6391839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b="1" kern="1200" dirty="0"/>
              <a:t>مبني</a:t>
            </a:r>
            <a:endParaRPr lang="en-GB" sz="2500" b="1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F90C23-8F63-4CA2-A479-3DD3E64DDB57}"/>
              </a:ext>
            </a:extLst>
          </p:cNvPr>
          <p:cNvSpPr/>
          <p:nvPr/>
        </p:nvSpPr>
        <p:spPr>
          <a:xfrm>
            <a:off x="182613" y="2420677"/>
            <a:ext cx="6472377" cy="805383"/>
          </a:xfrm>
          <a:custGeom>
            <a:avLst/>
            <a:gdLst>
              <a:gd name="connsiteX0" fmla="*/ 0 w 6472377"/>
              <a:gd name="connsiteY0" fmla="*/ 80538 h 805383"/>
              <a:gd name="connsiteX1" fmla="*/ 80538 w 6472377"/>
              <a:gd name="connsiteY1" fmla="*/ 0 h 805383"/>
              <a:gd name="connsiteX2" fmla="*/ 6391839 w 6472377"/>
              <a:gd name="connsiteY2" fmla="*/ 0 h 805383"/>
              <a:gd name="connsiteX3" fmla="*/ 6472377 w 6472377"/>
              <a:gd name="connsiteY3" fmla="*/ 80538 h 805383"/>
              <a:gd name="connsiteX4" fmla="*/ 6472377 w 6472377"/>
              <a:gd name="connsiteY4" fmla="*/ 724845 h 805383"/>
              <a:gd name="connsiteX5" fmla="*/ 6391839 w 6472377"/>
              <a:gd name="connsiteY5" fmla="*/ 805383 h 805383"/>
              <a:gd name="connsiteX6" fmla="*/ 80538 w 6472377"/>
              <a:gd name="connsiteY6" fmla="*/ 805383 h 805383"/>
              <a:gd name="connsiteX7" fmla="*/ 0 w 6472377"/>
              <a:gd name="connsiteY7" fmla="*/ 724845 h 805383"/>
              <a:gd name="connsiteX8" fmla="*/ 0 w 6472377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72377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6391839" y="0"/>
                </a:lnTo>
                <a:cubicBezTo>
                  <a:pt x="6436319" y="0"/>
                  <a:pt x="6472377" y="36058"/>
                  <a:pt x="6472377" y="80538"/>
                </a:cubicBezTo>
                <a:lnTo>
                  <a:pt x="6472377" y="724845"/>
                </a:lnTo>
                <a:cubicBezTo>
                  <a:pt x="6472377" y="769325"/>
                  <a:pt x="6436319" y="805383"/>
                  <a:pt x="6391839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839" tIns="118839" rIns="118839" bIns="118839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2500" b="1" kern="1200" dirty="0"/>
              <a:t>لمشابهته بالحرف</a:t>
            </a:r>
            <a:endParaRPr lang="en-GB" sz="2500" b="1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183355-A73F-4D32-8F05-9832429DE0CF}"/>
              </a:ext>
            </a:extLst>
          </p:cNvPr>
          <p:cNvSpPr/>
          <p:nvPr/>
        </p:nvSpPr>
        <p:spPr>
          <a:xfrm>
            <a:off x="4527319" y="3316263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59" tIns="88359" rIns="88359" bIns="8835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ar-SA" sz="1700" b="1" kern="1200" dirty="0"/>
              <a:t>الاستعمالي</a:t>
            </a:r>
            <a:endParaRPr lang="en-GB" sz="1700" b="1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F2CD5E-7907-4AC2-8A66-5B605FF2AECD}"/>
              </a:ext>
            </a:extLst>
          </p:cNvPr>
          <p:cNvSpPr/>
          <p:nvPr/>
        </p:nvSpPr>
        <p:spPr>
          <a:xfrm>
            <a:off x="4527319" y="4211850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59" tIns="88359" rIns="88359" bIns="8835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700" b="1" kern="1200" dirty="0"/>
              <a:t>تحتاج إلی ما يتمع معناه</a:t>
            </a:r>
            <a:endParaRPr lang="en-GB" sz="1700" b="1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801B72-6B6C-4FB5-8B43-D7AF5879D866}"/>
              </a:ext>
            </a:extLst>
          </p:cNvPr>
          <p:cNvSpPr/>
          <p:nvPr/>
        </p:nvSpPr>
        <p:spPr>
          <a:xfrm>
            <a:off x="2354966" y="3316263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59" tIns="88359" rIns="88359" bIns="8835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700" b="1" kern="1200" dirty="0"/>
              <a:t>الوضعي</a:t>
            </a:r>
            <a:endParaRPr lang="en-GB" sz="1700" b="1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85C388-302E-4BE2-918C-5B44D0F1C92D}"/>
              </a:ext>
            </a:extLst>
          </p:cNvPr>
          <p:cNvSpPr/>
          <p:nvPr/>
        </p:nvSpPr>
        <p:spPr>
          <a:xfrm>
            <a:off x="2354966" y="4211850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59" tIns="88359" rIns="88359" bIns="8835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700" b="1" kern="1200" dirty="0"/>
              <a:t>أقل من ثلاثة أحرف</a:t>
            </a:r>
            <a:endParaRPr lang="en-GB" sz="1700" b="1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752441-DFB1-4EE1-A3D2-F0179C486AFC}"/>
              </a:ext>
            </a:extLst>
          </p:cNvPr>
          <p:cNvSpPr/>
          <p:nvPr/>
        </p:nvSpPr>
        <p:spPr>
          <a:xfrm>
            <a:off x="182613" y="3316263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59" tIns="88359" rIns="88359" bIns="8835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700" b="1" kern="1200" dirty="0"/>
              <a:t>المعنوی</a:t>
            </a:r>
            <a:endParaRPr lang="en-GB" sz="1700" b="1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49BEF66-8C52-4A23-AE81-EC959194DFE6}"/>
              </a:ext>
            </a:extLst>
          </p:cNvPr>
          <p:cNvSpPr/>
          <p:nvPr/>
        </p:nvSpPr>
        <p:spPr>
          <a:xfrm>
            <a:off x="182613" y="4211850"/>
            <a:ext cx="2127671" cy="805383"/>
          </a:xfrm>
          <a:custGeom>
            <a:avLst/>
            <a:gdLst>
              <a:gd name="connsiteX0" fmla="*/ 0 w 2127671"/>
              <a:gd name="connsiteY0" fmla="*/ 80538 h 805383"/>
              <a:gd name="connsiteX1" fmla="*/ 80538 w 2127671"/>
              <a:gd name="connsiteY1" fmla="*/ 0 h 805383"/>
              <a:gd name="connsiteX2" fmla="*/ 2047133 w 2127671"/>
              <a:gd name="connsiteY2" fmla="*/ 0 h 805383"/>
              <a:gd name="connsiteX3" fmla="*/ 2127671 w 2127671"/>
              <a:gd name="connsiteY3" fmla="*/ 80538 h 805383"/>
              <a:gd name="connsiteX4" fmla="*/ 2127671 w 2127671"/>
              <a:gd name="connsiteY4" fmla="*/ 724845 h 805383"/>
              <a:gd name="connsiteX5" fmla="*/ 2047133 w 2127671"/>
              <a:gd name="connsiteY5" fmla="*/ 805383 h 805383"/>
              <a:gd name="connsiteX6" fmla="*/ 80538 w 2127671"/>
              <a:gd name="connsiteY6" fmla="*/ 805383 h 805383"/>
              <a:gd name="connsiteX7" fmla="*/ 0 w 2127671"/>
              <a:gd name="connsiteY7" fmla="*/ 724845 h 805383"/>
              <a:gd name="connsiteX8" fmla="*/ 0 w 2127671"/>
              <a:gd name="connsiteY8" fmla="*/ 80538 h 8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7671" h="805383">
                <a:moveTo>
                  <a:pt x="0" y="80538"/>
                </a:moveTo>
                <a:cubicBezTo>
                  <a:pt x="0" y="36058"/>
                  <a:pt x="36058" y="0"/>
                  <a:pt x="80538" y="0"/>
                </a:cubicBezTo>
                <a:lnTo>
                  <a:pt x="2047133" y="0"/>
                </a:lnTo>
                <a:cubicBezTo>
                  <a:pt x="2091613" y="0"/>
                  <a:pt x="2127671" y="36058"/>
                  <a:pt x="2127671" y="80538"/>
                </a:cubicBezTo>
                <a:lnTo>
                  <a:pt x="2127671" y="724845"/>
                </a:lnTo>
                <a:cubicBezTo>
                  <a:pt x="2127671" y="769325"/>
                  <a:pt x="2091613" y="805383"/>
                  <a:pt x="2047133" y="805383"/>
                </a:cubicBezTo>
                <a:lnTo>
                  <a:pt x="80538" y="805383"/>
                </a:lnTo>
                <a:cubicBezTo>
                  <a:pt x="36058" y="805383"/>
                  <a:pt x="0" y="769325"/>
                  <a:pt x="0" y="724845"/>
                </a:cubicBezTo>
                <a:lnTo>
                  <a:pt x="0" y="805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359" tIns="88359" rIns="88359" bIns="88359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ur-PK" sz="1700" b="1" kern="1200" dirty="0"/>
              <a:t>تضمن معنی من معنی الحروف</a:t>
            </a:r>
            <a:endParaRPr lang="en-GB" sz="1700" b="1" kern="1200" dirty="0"/>
          </a:p>
        </p:txBody>
      </p:sp>
    </p:spTree>
    <p:extLst>
      <p:ext uri="{BB962C8B-B14F-4D97-AF65-F5344CB8AC3E}">
        <p14:creationId xmlns:p14="http://schemas.microsoft.com/office/powerpoint/2010/main" val="36561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70000" lnSpcReduction="20000"/>
          </a:bodyPr>
          <a:lstStyle/>
          <a:p>
            <a:pPr rtl="1"/>
            <a:r>
              <a:rPr lang="ur-PK" dirty="0">
                <a:solidFill>
                  <a:schemeClr val="accent6"/>
                </a:solidFill>
              </a:rPr>
              <a:t>[وَهُوَ اسْمٌ وَقَعَ غَيْرَ مُرَكَّبٍ مَعَ غَيْرِهِ]</a:t>
            </a:r>
            <a:endParaRPr lang="en-GB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أَوْ شَابَهَ مَبْنِيَّ الأصْـلِ بِأَنْ </a:t>
            </a:r>
          </a:p>
          <a:p>
            <a:pPr rtl="1"/>
            <a:r>
              <a:rPr lang="en-GB" dirty="0"/>
              <a:t>	</a:t>
            </a:r>
            <a:r>
              <a:rPr lang="ur-PK" dirty="0"/>
              <a:t>يَكُونَ فِي الدَّلالَةِ عَلى مَعْنَاهُ مُحْتاجًا إلى قَرِينَةٍ كَالإشارَةِ نَحْوُ هؤُلاءِ وَنَحْوِهَا</a:t>
            </a:r>
          </a:p>
          <a:p>
            <a:pPr rtl="1"/>
            <a:r>
              <a:rPr lang="en-GB" dirty="0"/>
              <a:t>	</a:t>
            </a:r>
            <a:r>
              <a:rPr lang="ur-PK" dirty="0"/>
              <a:t>أَوْ يَكُوْنَ عَلَی أَقَلِّ منْ ثَلاثَةِ أَحْرُفٍ</a:t>
            </a:r>
          </a:p>
          <a:p>
            <a:pPr rtl="1"/>
            <a:r>
              <a:rPr lang="ur-PK" dirty="0"/>
              <a:t>	أَوْ تَضَمَّنَ مَعْنىً مِنْ مَعْنَی الحَرْفِ، نَحْوُ </a:t>
            </a:r>
            <a:r>
              <a:rPr lang="ur-PK" dirty="0">
                <a:solidFill>
                  <a:schemeClr val="accent1"/>
                </a:solidFill>
              </a:rPr>
              <a:t>ذَا ومَنْ </a:t>
            </a:r>
            <a:r>
              <a:rPr lang="ur-PK" dirty="0"/>
              <a:t>وَأَحَدَ عَشَرَ إلى تِسْعَةَ عَشَرَ</a:t>
            </a:r>
          </a:p>
          <a:p>
            <a:pPr rtl="1"/>
            <a:r>
              <a:rPr lang="ur-PK" dirty="0"/>
              <a:t>وَهٰذَا الْقِسْمُ لَا يَصِيْرُ مُعْرَبًا أَصْلًا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A39450A-EEB2-4804-8150-922875759F42}"/>
              </a:ext>
            </a:extLst>
          </p:cNvPr>
          <p:cNvCxnSpPr>
            <a:cxnSpLocks/>
          </p:cNvCxnSpPr>
          <p:nvPr/>
        </p:nvCxnSpPr>
        <p:spPr>
          <a:xfrm flipV="1">
            <a:off x="4427984" y="3219822"/>
            <a:ext cx="648072" cy="432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6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13675</TotalTime>
  <Words>320</Words>
  <Application>Microsoft Office PowerPoint</Application>
  <PresentationFormat>On-screen Show (16:9)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1678</cp:revision>
  <cp:lastPrinted>2018-11-30T18:58:39Z</cp:lastPrinted>
  <dcterms:created xsi:type="dcterms:W3CDTF">2017-07-04T20:08:42Z</dcterms:created>
  <dcterms:modified xsi:type="dcterms:W3CDTF">2020-06-10T10:09:46Z</dcterms:modified>
</cp:coreProperties>
</file>