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57" r:id="rId2"/>
    <p:sldId id="506" r:id="rId3"/>
    <p:sldId id="500" r:id="rId4"/>
    <p:sldId id="526" r:id="rId5"/>
    <p:sldId id="529" r:id="rId6"/>
    <p:sldId id="527" r:id="rId7"/>
    <p:sldId id="525" r:id="rId8"/>
    <p:sldId id="528" r:id="rId9"/>
    <p:sldId id="530" r:id="rId10"/>
    <p:sldId id="524" r:id="rId11"/>
    <p:sldId id="523" r:id="rId12"/>
    <p:sldId id="531" r:id="rId13"/>
    <p:sldId id="532" r:id="rId14"/>
    <p:sldId id="522" r:id="rId15"/>
    <p:sldId id="507" r:id="rId1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06"/>
            <p14:sldId id="500"/>
            <p14:sldId id="526"/>
            <p14:sldId id="529"/>
            <p14:sldId id="527"/>
            <p14:sldId id="525"/>
            <p14:sldId id="528"/>
            <p14:sldId id="530"/>
            <p14:sldId id="524"/>
            <p14:sldId id="523"/>
            <p14:sldId id="531"/>
            <p14:sldId id="532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٤٤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الثَّانِي فِي الاسْمِ الْمَبْنِيِّ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الاسْمُ المَوْصُولُ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الاسْمُ المَوْصُولُ</a:t>
            </a:r>
            <a:endParaRPr lang="en-GB" sz="16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ur-PK" b="1" dirty="0"/>
              <a:t>[قَاعِدَةٌ]</a:t>
            </a:r>
            <a:endParaRPr lang="en-GB" b="1" dirty="0"/>
          </a:p>
          <a:p>
            <a:pPr rtl="1"/>
            <a:r>
              <a:rPr lang="ur-PK" dirty="0"/>
              <a:t>وَيَجُوزُ حَذْفُ العَائِدِ مِنَ اللَّفْظِ إِنْ كَانَ مَفْعُولًا، نَحْوُ: قَامَ الّذِي ضَرَبْتُ أَيْ الّذِيْ ضَرَبْتُهُ. 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أَهَذَا الَّذِي بَعَثَ اللَّهُ رَسُولًا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﴿فَاقْضِ مَا أَنْتَ قَاضٍ﴾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مَا هَذَا إِلَّا بَشَرٌ مِثْلُكُمْ يَأْكُلُ مِمَّا تَأْكُلُونَ مِنْهُ وَيَشْرَبُ مِمَّا تَشْرَبُونَ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الاسْمُ المَوْصُولُ</a:t>
            </a:r>
            <a:endParaRPr lang="en-GB" sz="16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[قَاعِدَةٌ]</a:t>
            </a:r>
            <a:endParaRPr lang="en-GB" b="1" dirty="0"/>
          </a:p>
          <a:p>
            <a:pPr rtl="1"/>
            <a:r>
              <a:rPr lang="ur-PK" dirty="0"/>
              <a:t>واعلَمْ أَنَّ أيًّا و أَيَّةً مُعْرَبَةٌ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2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الاسْمُ المَوْصُولُ</a:t>
            </a:r>
            <a:endParaRPr lang="en-GB" sz="16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﴿ثُمَّ لَنَنزِعَنَّ مِنْ كُلِّ شِيعَةٍ أَيُّهُمْ أَشَدُّ عَلَى الرَّحْمَانِ عِتِيًّا﴾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2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الاسْمُ المَوْصُولُ</a:t>
            </a:r>
            <a:endParaRPr lang="en-GB" sz="16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واعلَمْ أَنَّ أيًّا و أَيَّةً مُعْرَبَةٌ </a:t>
            </a:r>
            <a:endParaRPr lang="en-GB" dirty="0"/>
          </a:p>
          <a:p>
            <a:pPr rtl="1"/>
            <a:r>
              <a:rPr lang="ur-PK" dirty="0"/>
              <a:t>إِلَّا إِذَا حُذِفَ صَدْرُ صِلَتِهَا، </a:t>
            </a:r>
          </a:p>
          <a:p>
            <a:pPr rtl="1"/>
            <a:r>
              <a:rPr lang="ur-PK" dirty="0"/>
              <a:t>كَقَوْلِهِ تَعالَى، ﴿ثُمَّ لَنَنزِعَنَّ مِنْ كُلِّ شِيعَةٍ أَيُّهُمْ أَشَدُّ عَلَى الرَّحْمَانِ عِتِيًّا﴾</a:t>
            </a:r>
          </a:p>
          <a:p>
            <a:pPr rtl="1"/>
            <a:r>
              <a:rPr lang="ur-PK" dirty="0"/>
              <a:t> أَيْ هُوَ أَشَدُّ.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03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4FDAF-49FB-4362-A19E-6F83E630A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54"/>
          <a:stretch/>
        </p:blipFill>
        <p:spPr>
          <a:xfrm>
            <a:off x="1152525" y="1828800"/>
            <a:ext cx="5795739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5915B-8A33-4E54-9274-A8AC3261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56"/>
          <a:stretch/>
        </p:blipFill>
        <p:spPr>
          <a:xfrm>
            <a:off x="6948264" y="1828800"/>
            <a:ext cx="50224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الاسْمُ المَوْصُولُ</a:t>
            </a:r>
            <a:endParaRPr lang="en-GB" sz="16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[الْفَصْلُ الثَّالِثُ: الاسْمُ المَوْصُولُ]</a:t>
            </a:r>
            <a:endParaRPr lang="en-GB" b="1" dirty="0"/>
          </a:p>
          <a:p>
            <a:pPr rtl="1"/>
            <a:r>
              <a:rPr lang="ur-PK" dirty="0"/>
              <a:t>فَصْلٌ: الْمَوْصُولُ اِسْمٌ لا يَصْلُحُ أنْ يَكونَ جُزْءًا تامًّا مِنْ جُمْلَةٍ إلاّ بِصِلَةٍ بَعدَهُ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F9060-295E-4133-AE43-5F137C460D09}"/>
              </a:ext>
            </a:extLst>
          </p:cNvPr>
          <p:cNvSpPr txBox="1"/>
          <p:nvPr/>
        </p:nvSpPr>
        <p:spPr>
          <a:xfrm>
            <a:off x="4788024" y="372387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400" dirty="0">
                <a:solidFill>
                  <a:schemeClr val="accent6"/>
                </a:solidFill>
              </a:rPr>
              <a:t>﴿</a:t>
            </a:r>
            <a:r>
              <a:rPr lang="ar-SA" sz="2400" b="1" dirty="0">
                <a:solidFill>
                  <a:schemeClr val="accent6"/>
                </a:solidFill>
              </a:rPr>
              <a:t> فَذَلِكَ الَّذِي</a:t>
            </a:r>
            <a:r>
              <a:rPr lang="ur-PK" sz="2400" b="1" dirty="0">
                <a:solidFill>
                  <a:schemeClr val="accent6"/>
                </a:solidFill>
              </a:rPr>
              <a:t> .............﴾</a:t>
            </a:r>
            <a:endParaRPr lang="en-GB" sz="2400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4AE3E-C280-4FFE-ABDF-9C7F599E99B5}"/>
              </a:ext>
            </a:extLst>
          </p:cNvPr>
          <p:cNvSpPr txBox="1"/>
          <p:nvPr/>
        </p:nvSpPr>
        <p:spPr>
          <a:xfrm>
            <a:off x="5039927" y="3663133"/>
            <a:ext cx="11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400" dirty="0">
                <a:solidFill>
                  <a:schemeClr val="accent1"/>
                </a:solidFill>
              </a:rPr>
              <a:t>يَدُعُّ الْيَتِيمَ</a:t>
            </a:r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الاسْمُ المَوْصُولُ</a:t>
            </a:r>
            <a:endParaRPr lang="en-GB" sz="16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وَالصِّلَةُ جُمَلَةٌ خَبَرِيَّةٌ،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يَاأَيُّهَا النَّاسُ اعْبُدُوا رَبَّكُمُ الَّذِي خَلَقَكُمْ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ur-PK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أَوْ شِبْهُ جُمْلَةٍ  </a:t>
            </a:r>
            <a:endParaRPr lang="ar-SA" dirty="0">
              <a:solidFill>
                <a:schemeClr val="accent6"/>
              </a:solidFill>
            </a:endParaRP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فَأَنْجَيْنَاهُ وَالَّذِينَ مَعَهُ</a:t>
            </a:r>
            <a:r>
              <a:rPr lang="ur-PK" b="1" dirty="0">
                <a:solidFill>
                  <a:schemeClr val="accent6"/>
                </a:solidFill>
              </a:rPr>
              <a:t>﴾ </a:t>
            </a:r>
          </a:p>
        </p:txBody>
      </p:sp>
    </p:spTree>
    <p:extLst>
      <p:ext uri="{BB962C8B-B14F-4D97-AF65-F5344CB8AC3E}">
        <p14:creationId xmlns:p14="http://schemas.microsoft.com/office/powerpoint/2010/main" val="8856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الاسْمُ المَوْصُولُ</a:t>
            </a:r>
            <a:endParaRPr lang="en-GB" sz="16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وَلا بُدَّ مِنْ عائِدٍ فِيها يَعُودُ إلى المَوْصُولِ، </a:t>
            </a:r>
          </a:p>
          <a:p>
            <a:pPr rtl="1"/>
            <a:r>
              <a:rPr lang="ur-PK" dirty="0"/>
              <a:t>مِثَالُهُ الّذِي فِي قَوْلِنا جَاءَ الَّذِيْ أبُوهُ قَائِمٌ، أوْ </a:t>
            </a:r>
            <a:r>
              <a:rPr lang="ur-PK" dirty="0">
                <a:solidFill>
                  <a:schemeClr val="accent6"/>
                </a:solidFill>
              </a:rPr>
              <a:t>(جَاءَ الَّذِيْ)</a:t>
            </a:r>
            <a:r>
              <a:rPr lang="ur-PK" dirty="0"/>
              <a:t> قَامَ أَبُوهُ. 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1DAC4-6ADD-4EE1-9AE9-5D230289F342}"/>
              </a:ext>
            </a:extLst>
          </p:cNvPr>
          <p:cNvSpPr txBox="1"/>
          <p:nvPr/>
        </p:nvSpPr>
        <p:spPr>
          <a:xfrm>
            <a:off x="6660232" y="18516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GB" dirty="0">
                <a:solidFill>
                  <a:schemeClr val="accent6"/>
                </a:solidFill>
              </a:rPr>
              <a:t>pronoun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CD450-58FF-4E39-84B9-50D349CAAD84}"/>
              </a:ext>
            </a:extLst>
          </p:cNvPr>
          <p:cNvSpPr txBox="1"/>
          <p:nvPr/>
        </p:nvSpPr>
        <p:spPr>
          <a:xfrm>
            <a:off x="4788024" y="3606400"/>
            <a:ext cx="141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6"/>
                </a:solidFill>
              </a:rPr>
              <a:t>اسم الموصول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D3A8C-266F-4671-8BF4-26ADD79EF248}"/>
              </a:ext>
            </a:extLst>
          </p:cNvPr>
          <p:cNvSpPr txBox="1"/>
          <p:nvPr/>
        </p:nvSpPr>
        <p:spPr>
          <a:xfrm>
            <a:off x="3928001" y="2931790"/>
            <a:ext cx="13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1"/>
                </a:solidFill>
              </a:rPr>
              <a:t>اسم الموصول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F62CC-7CDA-4A5E-97D9-D8C31545A7C5}"/>
              </a:ext>
            </a:extLst>
          </p:cNvPr>
          <p:cNvSpPr txBox="1"/>
          <p:nvPr/>
        </p:nvSpPr>
        <p:spPr>
          <a:xfrm>
            <a:off x="4529873" y="3606400"/>
            <a:ext cx="51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2"/>
                </a:solidFill>
              </a:rPr>
              <a:t>عائد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الاسْمُ المَوْصُولُ</a:t>
            </a:r>
            <a:endParaRPr lang="en-GB" sz="16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/>
              <a:t>وَالَّذِيْ لِلْمُذَكَّرِ، </a:t>
            </a:r>
          </a:p>
          <a:p>
            <a:pPr rtl="1"/>
            <a:r>
              <a:rPr lang="ur-PK" dirty="0"/>
              <a:t>وَاللَّذانِ، واللَّذَيْنِ لِمُثَنَّاهُ، </a:t>
            </a:r>
          </a:p>
          <a:p>
            <a:pPr rtl="1"/>
            <a:r>
              <a:rPr lang="ur-PK" dirty="0"/>
              <a:t>والَّتِيْ لِلْمُؤَنَّثِ، </a:t>
            </a:r>
          </a:p>
          <a:p>
            <a:pPr rtl="1"/>
            <a:r>
              <a:rPr lang="ur-PK" dirty="0"/>
              <a:t>واللَّتَانِ، واللَّتَيْنِ لِمُثَنَّاهَا، </a:t>
            </a:r>
          </a:p>
          <a:p>
            <a:pPr rtl="1"/>
            <a:r>
              <a:rPr lang="ur-PK" dirty="0"/>
              <a:t>وَالَّذِيْنَ وَالْأُلَی لِجَمْعِ الْمُذَكَّرِ </a:t>
            </a:r>
          </a:p>
          <a:p>
            <a:pPr rtl="1"/>
            <a:r>
              <a:rPr lang="ur-PK" dirty="0"/>
              <a:t>وَاللَّاتِيْ واللَّوَاتِيْ، وَاللَّاءِ وَاللاَّئِي لِجَمْعِ المُؤَنَّثِ.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1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الاسْمُ المَوْصُولُ</a:t>
            </a:r>
            <a:endParaRPr lang="en-GB" sz="16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ومَا وَمَنْ وَأيٌّ وَأَيَّةٌ وَذُوْ </a:t>
            </a:r>
            <a:r>
              <a:rPr lang="ur-PK" strike="sngStrike" dirty="0"/>
              <a:t>بِمَعْنَی الَّذِيْ فِي لُغَةِ بَنِي طَيٍّ كَقَوْلِ الشَّاعِرِ:</a:t>
            </a:r>
            <a:endParaRPr lang="en-GB" strike="sngStrike" dirty="0"/>
          </a:p>
          <a:p>
            <a:pPr algn="ctr" rtl="1"/>
            <a:r>
              <a:rPr lang="ur-PK" strike="sngStrike" dirty="0"/>
              <a:t>فَإِنَّ الماءَ ماءُ أَبِي وَجَدِّي		 وَبِئْرِي ذُو حَفَرْتُ وَذُو طَوَيْتُ</a:t>
            </a:r>
            <a:endParaRPr lang="en-GB" strike="sngStrike" dirty="0"/>
          </a:p>
          <a:p>
            <a:pPr rtl="1"/>
            <a:r>
              <a:rPr lang="ur-PK" strike="sngStrike" dirty="0"/>
              <a:t>أَيْ الّذِي حَفَرْتُهُ والّذِي طَوَيْتُه </a:t>
            </a:r>
            <a:endParaRPr lang="en-GB" strike="sngStrike" dirty="0"/>
          </a:p>
          <a:p>
            <a:pPr rtl="1"/>
            <a:r>
              <a:rPr lang="ur-PK" dirty="0"/>
              <a:t>وَالْأَلِفُ وَاللَّامُ</a:t>
            </a:r>
            <a:endParaRPr lang="ar-SA" dirty="0"/>
          </a:p>
          <a:p>
            <a:pPr rtl="1"/>
            <a:r>
              <a:rPr lang="ur-PK" dirty="0"/>
              <a:t>بِمَعْنى اَلَّذِي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37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الاسْمُ المَوْصُولُ</a:t>
            </a:r>
            <a:endParaRPr lang="en-GB" sz="16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... وَذُوْ بِمَعْنَی الَّذِيْ فِي لُغَةِ بَنِي طَيٍّ كَقَوْلِ الشَّاعِرِ:</a:t>
            </a:r>
            <a:endParaRPr lang="en-GB" dirty="0"/>
          </a:p>
          <a:p>
            <a:pPr algn="ctr" rtl="1"/>
            <a:r>
              <a:rPr lang="ur-PK" dirty="0"/>
              <a:t>فَإِنَّ الماءَ ماءُ أَبِي وَجَدِّي		 وَبِئْرِي ذُو حَفَرْتُ وَذُو طَوَيْتُ</a:t>
            </a:r>
            <a:endParaRPr lang="en-GB" dirty="0"/>
          </a:p>
          <a:p>
            <a:pPr rtl="1"/>
            <a:r>
              <a:rPr lang="ur-PK" dirty="0"/>
              <a:t>أَيْ الّذِي حَفَرْتُهُ والّذِي طَوَيْتُه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5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الاسْمُ المَوْصُولُ</a:t>
            </a:r>
            <a:endParaRPr lang="en-GB" sz="16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15566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صِلَتُهُ اسمُ الفاعِلِ وَاسْمُ المَفْعُولِ، </a:t>
            </a:r>
            <a:endParaRPr lang="ar-SA" dirty="0"/>
          </a:p>
          <a:p>
            <a:pPr rtl="1"/>
            <a:r>
              <a:rPr lang="ur-PK" dirty="0"/>
              <a:t>نَحْوُ جَاءَنِيْ الضَّارِبُ زَيْدًا أَيْ الَّذِيْ يَضْرِبُ زَيْدًا، </a:t>
            </a:r>
            <a:endParaRPr lang="ar-SA" dirty="0"/>
          </a:p>
          <a:p>
            <a:pPr rtl="1"/>
            <a:r>
              <a:rPr lang="ar-SA" dirty="0"/>
              <a:t>	</a:t>
            </a:r>
            <a:r>
              <a:rPr lang="ur-PK" dirty="0"/>
              <a:t>أَوْ جَاءَنِيْ الْمَضْرُوْبُ غُلَامُهُ 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F88807-CB11-4CEE-8069-9D4C08C8EA46}"/>
              </a:ext>
            </a:extLst>
          </p:cNvPr>
          <p:cNvSpPr/>
          <p:nvPr/>
        </p:nvSpPr>
        <p:spPr>
          <a:xfrm>
            <a:off x="7236296" y="843558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وَالْأَلِفُ وَاللَّامُ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D5F4DA-C31C-4B21-A42D-33C1301174B1}"/>
              </a:ext>
            </a:extLst>
          </p:cNvPr>
          <p:cNvSpPr/>
          <p:nvPr/>
        </p:nvSpPr>
        <p:spPr>
          <a:xfrm>
            <a:off x="106757" y="1212890"/>
            <a:ext cx="458461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lnSpc>
                <a:spcPct val="200000"/>
              </a:lnSpc>
            </a:pPr>
            <a:r>
              <a:rPr lang="ur-PK" sz="2800" b="1" dirty="0">
                <a:solidFill>
                  <a:schemeClr val="accent6"/>
                </a:solidFill>
              </a:rPr>
              <a:t>﴿</a:t>
            </a:r>
            <a:r>
              <a:rPr lang="ar-SA" sz="2800" b="1" dirty="0">
                <a:solidFill>
                  <a:schemeClr val="accent6"/>
                </a:solidFill>
              </a:rPr>
              <a:t>إِنَّ الْمُصَّدِّقِينَ وَالْمُصَّدِّقَاتِ وَأَقْرَضُوا اللَّهَ قَرْضًا حَسَنًا يُضَاعَفُ لَهُمْ وَلَهُمْ أَجْرٌ كَرِيمٌ</a:t>
            </a:r>
            <a:r>
              <a:rPr lang="ur-PK" sz="2800" b="1" dirty="0">
                <a:solidFill>
                  <a:schemeClr val="accent6"/>
                </a:solidFill>
              </a:rPr>
              <a:t>﴾</a:t>
            </a:r>
            <a:endParaRPr lang="en-GB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1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14072</TotalTime>
  <Words>537</Words>
  <Application>Microsoft Office PowerPoint</Application>
  <PresentationFormat>On-screen Show (16:9)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1703</cp:revision>
  <cp:lastPrinted>2018-11-30T18:58:39Z</cp:lastPrinted>
  <dcterms:created xsi:type="dcterms:W3CDTF">2017-07-04T20:08:42Z</dcterms:created>
  <dcterms:modified xsi:type="dcterms:W3CDTF">2020-06-15T17:00:20Z</dcterms:modified>
</cp:coreProperties>
</file>