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7" r:id="rId2"/>
    <p:sldId id="506" r:id="rId3"/>
    <p:sldId id="500" r:id="rId4"/>
    <p:sldId id="525" r:id="rId5"/>
    <p:sldId id="526" r:id="rId6"/>
    <p:sldId id="524" r:id="rId7"/>
    <p:sldId id="523" r:id="rId8"/>
    <p:sldId id="522" r:id="rId9"/>
    <p:sldId id="507" r:id="rId1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06"/>
            <p14:sldId id="500"/>
            <p14:sldId id="525"/>
            <p14:sldId id="526"/>
            <p14:sldId id="524"/>
            <p14:sldId id="523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31" d="100"/>
          <a:sy n="131" d="100"/>
        </p:scale>
        <p:origin x="144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٤٥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الثَّانِي فِي الاسْمِ الْمَبْنِيِّ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أَسْمَاءُ الْأَفْعَالِ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4FDAF-49FB-4362-A19E-6F83E630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/>
          <a:stretch/>
        </p:blipFill>
        <p:spPr>
          <a:xfrm>
            <a:off x="1152525" y="1828800"/>
            <a:ext cx="5795739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5915B-8A33-4E54-9274-A8AC3261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6"/>
          <a:stretch/>
        </p:blipFill>
        <p:spPr>
          <a:xfrm>
            <a:off x="6948264" y="1828800"/>
            <a:ext cx="502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843808" y="0"/>
            <a:ext cx="272909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الاسْمُ المَوْصُولُ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3E7A0BA-F97E-4202-AC59-E86CA007BB95}"/>
              </a:ext>
            </a:extLst>
          </p:cNvPr>
          <p:cNvSpPr/>
          <p:nvPr/>
        </p:nvSpPr>
        <p:spPr>
          <a:xfrm>
            <a:off x="182545" y="627878"/>
            <a:ext cx="8778910" cy="1361967"/>
          </a:xfrm>
          <a:custGeom>
            <a:avLst/>
            <a:gdLst>
              <a:gd name="connsiteX0" fmla="*/ 0 w 8778910"/>
              <a:gd name="connsiteY0" fmla="*/ 136197 h 1361967"/>
              <a:gd name="connsiteX1" fmla="*/ 136197 w 8778910"/>
              <a:gd name="connsiteY1" fmla="*/ 0 h 1361967"/>
              <a:gd name="connsiteX2" fmla="*/ 8642713 w 8778910"/>
              <a:gd name="connsiteY2" fmla="*/ 0 h 1361967"/>
              <a:gd name="connsiteX3" fmla="*/ 8778910 w 8778910"/>
              <a:gd name="connsiteY3" fmla="*/ 136197 h 1361967"/>
              <a:gd name="connsiteX4" fmla="*/ 8778910 w 8778910"/>
              <a:gd name="connsiteY4" fmla="*/ 1225770 h 1361967"/>
              <a:gd name="connsiteX5" fmla="*/ 8642713 w 8778910"/>
              <a:gd name="connsiteY5" fmla="*/ 1361967 h 1361967"/>
              <a:gd name="connsiteX6" fmla="*/ 136197 w 8778910"/>
              <a:gd name="connsiteY6" fmla="*/ 1361967 h 1361967"/>
              <a:gd name="connsiteX7" fmla="*/ 0 w 8778910"/>
              <a:gd name="connsiteY7" fmla="*/ 1225770 h 1361967"/>
              <a:gd name="connsiteX8" fmla="*/ 0 w 8778910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910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8642713" y="0"/>
                </a:lnTo>
                <a:cubicBezTo>
                  <a:pt x="8717933" y="0"/>
                  <a:pt x="8778910" y="60977"/>
                  <a:pt x="8778910" y="136197"/>
                </a:cubicBezTo>
                <a:lnTo>
                  <a:pt x="8778910" y="1225770"/>
                </a:lnTo>
                <a:cubicBezTo>
                  <a:pt x="8778910" y="1300990"/>
                  <a:pt x="8717933" y="1361967"/>
                  <a:pt x="8642713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اسم الفعل</a:t>
            </a:r>
            <a:endParaRPr lang="en-GB" sz="4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13D7E2-5E6A-4E61-B534-18A883F954E7}"/>
              </a:ext>
            </a:extLst>
          </p:cNvPr>
          <p:cNvSpPr/>
          <p:nvPr/>
        </p:nvSpPr>
        <p:spPr>
          <a:xfrm>
            <a:off x="6190335" y="2142385"/>
            <a:ext cx="2771120" cy="1361967"/>
          </a:xfrm>
          <a:custGeom>
            <a:avLst/>
            <a:gdLst>
              <a:gd name="connsiteX0" fmla="*/ 0 w 2771120"/>
              <a:gd name="connsiteY0" fmla="*/ 136197 h 1361967"/>
              <a:gd name="connsiteX1" fmla="*/ 136197 w 2771120"/>
              <a:gd name="connsiteY1" fmla="*/ 0 h 1361967"/>
              <a:gd name="connsiteX2" fmla="*/ 2634923 w 2771120"/>
              <a:gd name="connsiteY2" fmla="*/ 0 h 1361967"/>
              <a:gd name="connsiteX3" fmla="*/ 2771120 w 2771120"/>
              <a:gd name="connsiteY3" fmla="*/ 136197 h 1361967"/>
              <a:gd name="connsiteX4" fmla="*/ 2771120 w 2771120"/>
              <a:gd name="connsiteY4" fmla="*/ 1225770 h 1361967"/>
              <a:gd name="connsiteX5" fmla="*/ 2634923 w 2771120"/>
              <a:gd name="connsiteY5" fmla="*/ 1361967 h 1361967"/>
              <a:gd name="connsiteX6" fmla="*/ 136197 w 2771120"/>
              <a:gd name="connsiteY6" fmla="*/ 1361967 h 1361967"/>
              <a:gd name="connsiteX7" fmla="*/ 0 w 2771120"/>
              <a:gd name="connsiteY7" fmla="*/ 1225770 h 1361967"/>
              <a:gd name="connsiteX8" fmla="*/ 0 w 2771120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2634923" y="0"/>
                </a:lnTo>
                <a:cubicBezTo>
                  <a:pt x="2710143" y="0"/>
                  <a:pt x="2771120" y="60977"/>
                  <a:pt x="2771120" y="136197"/>
                </a:cubicBezTo>
                <a:lnTo>
                  <a:pt x="2771120" y="1225770"/>
                </a:lnTo>
                <a:cubicBezTo>
                  <a:pt x="2771120" y="1300990"/>
                  <a:pt x="2710143" y="1361967"/>
                  <a:pt x="2634923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الماضي</a:t>
            </a:r>
            <a:endParaRPr lang="en-GB" sz="42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4A9F94-7FD1-42EC-99C8-02B800A91570}"/>
              </a:ext>
            </a:extLst>
          </p:cNvPr>
          <p:cNvSpPr/>
          <p:nvPr/>
        </p:nvSpPr>
        <p:spPr>
          <a:xfrm>
            <a:off x="6190335" y="3656892"/>
            <a:ext cx="2771120" cy="1361967"/>
          </a:xfrm>
          <a:custGeom>
            <a:avLst/>
            <a:gdLst>
              <a:gd name="connsiteX0" fmla="*/ 0 w 2771120"/>
              <a:gd name="connsiteY0" fmla="*/ 136197 h 1361967"/>
              <a:gd name="connsiteX1" fmla="*/ 136197 w 2771120"/>
              <a:gd name="connsiteY1" fmla="*/ 0 h 1361967"/>
              <a:gd name="connsiteX2" fmla="*/ 2634923 w 2771120"/>
              <a:gd name="connsiteY2" fmla="*/ 0 h 1361967"/>
              <a:gd name="connsiteX3" fmla="*/ 2771120 w 2771120"/>
              <a:gd name="connsiteY3" fmla="*/ 136197 h 1361967"/>
              <a:gd name="connsiteX4" fmla="*/ 2771120 w 2771120"/>
              <a:gd name="connsiteY4" fmla="*/ 1225770 h 1361967"/>
              <a:gd name="connsiteX5" fmla="*/ 2634923 w 2771120"/>
              <a:gd name="connsiteY5" fmla="*/ 1361967 h 1361967"/>
              <a:gd name="connsiteX6" fmla="*/ 136197 w 2771120"/>
              <a:gd name="connsiteY6" fmla="*/ 1361967 h 1361967"/>
              <a:gd name="connsiteX7" fmla="*/ 0 w 2771120"/>
              <a:gd name="connsiteY7" fmla="*/ 1225770 h 1361967"/>
              <a:gd name="connsiteX8" fmla="*/ 0 w 2771120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2634923" y="0"/>
                </a:lnTo>
                <a:cubicBezTo>
                  <a:pt x="2710143" y="0"/>
                  <a:pt x="2771120" y="60977"/>
                  <a:pt x="2771120" y="136197"/>
                </a:cubicBezTo>
                <a:lnTo>
                  <a:pt x="2771120" y="1225770"/>
                </a:lnTo>
                <a:cubicBezTo>
                  <a:pt x="2771120" y="1300990"/>
                  <a:pt x="2710143" y="1361967"/>
                  <a:pt x="2634923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/>
              <a:t>﴿هَيْهَاتَ هَيْهَاتَ لِمَا تُوعَدُونَ﴾ </a:t>
            </a:r>
            <a:endParaRPr lang="en-GB" sz="24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6A13EB-B790-49D0-920D-BDDF734F67CF}"/>
              </a:ext>
            </a:extLst>
          </p:cNvPr>
          <p:cNvSpPr/>
          <p:nvPr/>
        </p:nvSpPr>
        <p:spPr>
          <a:xfrm>
            <a:off x="3186440" y="2142385"/>
            <a:ext cx="2771120" cy="1361967"/>
          </a:xfrm>
          <a:custGeom>
            <a:avLst/>
            <a:gdLst>
              <a:gd name="connsiteX0" fmla="*/ 0 w 2771120"/>
              <a:gd name="connsiteY0" fmla="*/ 136197 h 1361967"/>
              <a:gd name="connsiteX1" fmla="*/ 136197 w 2771120"/>
              <a:gd name="connsiteY1" fmla="*/ 0 h 1361967"/>
              <a:gd name="connsiteX2" fmla="*/ 2634923 w 2771120"/>
              <a:gd name="connsiteY2" fmla="*/ 0 h 1361967"/>
              <a:gd name="connsiteX3" fmla="*/ 2771120 w 2771120"/>
              <a:gd name="connsiteY3" fmla="*/ 136197 h 1361967"/>
              <a:gd name="connsiteX4" fmla="*/ 2771120 w 2771120"/>
              <a:gd name="connsiteY4" fmla="*/ 1225770 h 1361967"/>
              <a:gd name="connsiteX5" fmla="*/ 2634923 w 2771120"/>
              <a:gd name="connsiteY5" fmla="*/ 1361967 h 1361967"/>
              <a:gd name="connsiteX6" fmla="*/ 136197 w 2771120"/>
              <a:gd name="connsiteY6" fmla="*/ 1361967 h 1361967"/>
              <a:gd name="connsiteX7" fmla="*/ 0 w 2771120"/>
              <a:gd name="connsiteY7" fmla="*/ 1225770 h 1361967"/>
              <a:gd name="connsiteX8" fmla="*/ 0 w 2771120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2634923" y="0"/>
                </a:lnTo>
                <a:cubicBezTo>
                  <a:pt x="2710143" y="0"/>
                  <a:pt x="2771120" y="60977"/>
                  <a:pt x="2771120" y="136197"/>
                </a:cubicBezTo>
                <a:lnTo>
                  <a:pt x="2771120" y="1225770"/>
                </a:lnTo>
                <a:cubicBezTo>
                  <a:pt x="2771120" y="1300990"/>
                  <a:pt x="2710143" y="1361967"/>
                  <a:pt x="2634923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المضارع</a:t>
            </a:r>
            <a:endParaRPr lang="en-GB" sz="42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634CC1-E410-40B7-B388-291FCEC285B9}"/>
              </a:ext>
            </a:extLst>
          </p:cNvPr>
          <p:cNvSpPr/>
          <p:nvPr/>
        </p:nvSpPr>
        <p:spPr>
          <a:xfrm>
            <a:off x="3186440" y="3656892"/>
            <a:ext cx="2771120" cy="1361967"/>
          </a:xfrm>
          <a:custGeom>
            <a:avLst/>
            <a:gdLst>
              <a:gd name="connsiteX0" fmla="*/ 0 w 2771120"/>
              <a:gd name="connsiteY0" fmla="*/ 136197 h 1361967"/>
              <a:gd name="connsiteX1" fmla="*/ 136197 w 2771120"/>
              <a:gd name="connsiteY1" fmla="*/ 0 h 1361967"/>
              <a:gd name="connsiteX2" fmla="*/ 2634923 w 2771120"/>
              <a:gd name="connsiteY2" fmla="*/ 0 h 1361967"/>
              <a:gd name="connsiteX3" fmla="*/ 2771120 w 2771120"/>
              <a:gd name="connsiteY3" fmla="*/ 136197 h 1361967"/>
              <a:gd name="connsiteX4" fmla="*/ 2771120 w 2771120"/>
              <a:gd name="connsiteY4" fmla="*/ 1225770 h 1361967"/>
              <a:gd name="connsiteX5" fmla="*/ 2634923 w 2771120"/>
              <a:gd name="connsiteY5" fmla="*/ 1361967 h 1361967"/>
              <a:gd name="connsiteX6" fmla="*/ 136197 w 2771120"/>
              <a:gd name="connsiteY6" fmla="*/ 1361967 h 1361967"/>
              <a:gd name="connsiteX7" fmla="*/ 0 w 2771120"/>
              <a:gd name="connsiteY7" fmla="*/ 1225770 h 1361967"/>
              <a:gd name="connsiteX8" fmla="*/ 0 w 2771120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2634923" y="0"/>
                </a:lnTo>
                <a:cubicBezTo>
                  <a:pt x="2710143" y="0"/>
                  <a:pt x="2771120" y="60977"/>
                  <a:pt x="2771120" y="136197"/>
                </a:cubicBezTo>
                <a:lnTo>
                  <a:pt x="2771120" y="1225770"/>
                </a:lnTo>
                <a:cubicBezTo>
                  <a:pt x="2771120" y="1300990"/>
                  <a:pt x="2710143" y="1361967"/>
                  <a:pt x="2634923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/>
              <a:t>﴿فَلَا تَقُلْ لَهُمَا أُفٍّ﴾ </a:t>
            </a:r>
            <a:endParaRPr lang="en-GB" sz="2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71D3B8-9EC5-4407-BBCE-EDDDF4F7D4CB}"/>
              </a:ext>
            </a:extLst>
          </p:cNvPr>
          <p:cNvSpPr/>
          <p:nvPr/>
        </p:nvSpPr>
        <p:spPr>
          <a:xfrm>
            <a:off x="182545" y="2142385"/>
            <a:ext cx="2771120" cy="1361967"/>
          </a:xfrm>
          <a:custGeom>
            <a:avLst/>
            <a:gdLst>
              <a:gd name="connsiteX0" fmla="*/ 0 w 2771120"/>
              <a:gd name="connsiteY0" fmla="*/ 136197 h 1361967"/>
              <a:gd name="connsiteX1" fmla="*/ 136197 w 2771120"/>
              <a:gd name="connsiteY1" fmla="*/ 0 h 1361967"/>
              <a:gd name="connsiteX2" fmla="*/ 2634923 w 2771120"/>
              <a:gd name="connsiteY2" fmla="*/ 0 h 1361967"/>
              <a:gd name="connsiteX3" fmla="*/ 2771120 w 2771120"/>
              <a:gd name="connsiteY3" fmla="*/ 136197 h 1361967"/>
              <a:gd name="connsiteX4" fmla="*/ 2771120 w 2771120"/>
              <a:gd name="connsiteY4" fmla="*/ 1225770 h 1361967"/>
              <a:gd name="connsiteX5" fmla="*/ 2634923 w 2771120"/>
              <a:gd name="connsiteY5" fmla="*/ 1361967 h 1361967"/>
              <a:gd name="connsiteX6" fmla="*/ 136197 w 2771120"/>
              <a:gd name="connsiteY6" fmla="*/ 1361967 h 1361967"/>
              <a:gd name="connsiteX7" fmla="*/ 0 w 2771120"/>
              <a:gd name="connsiteY7" fmla="*/ 1225770 h 1361967"/>
              <a:gd name="connsiteX8" fmla="*/ 0 w 2771120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2634923" y="0"/>
                </a:lnTo>
                <a:cubicBezTo>
                  <a:pt x="2710143" y="0"/>
                  <a:pt x="2771120" y="60977"/>
                  <a:pt x="2771120" y="136197"/>
                </a:cubicBezTo>
                <a:lnTo>
                  <a:pt x="2771120" y="1225770"/>
                </a:lnTo>
                <a:cubicBezTo>
                  <a:pt x="2771120" y="1300990"/>
                  <a:pt x="2710143" y="1361967"/>
                  <a:pt x="2634923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الأمر</a:t>
            </a:r>
            <a:endParaRPr lang="en-GB" sz="42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3D8FF-4ABA-4791-AB1F-8D5BEEEDE053}"/>
              </a:ext>
            </a:extLst>
          </p:cNvPr>
          <p:cNvSpPr/>
          <p:nvPr/>
        </p:nvSpPr>
        <p:spPr>
          <a:xfrm>
            <a:off x="182545" y="3656892"/>
            <a:ext cx="2771120" cy="1361967"/>
          </a:xfrm>
          <a:custGeom>
            <a:avLst/>
            <a:gdLst>
              <a:gd name="connsiteX0" fmla="*/ 0 w 2771120"/>
              <a:gd name="connsiteY0" fmla="*/ 136197 h 1361967"/>
              <a:gd name="connsiteX1" fmla="*/ 136197 w 2771120"/>
              <a:gd name="connsiteY1" fmla="*/ 0 h 1361967"/>
              <a:gd name="connsiteX2" fmla="*/ 2634923 w 2771120"/>
              <a:gd name="connsiteY2" fmla="*/ 0 h 1361967"/>
              <a:gd name="connsiteX3" fmla="*/ 2771120 w 2771120"/>
              <a:gd name="connsiteY3" fmla="*/ 136197 h 1361967"/>
              <a:gd name="connsiteX4" fmla="*/ 2771120 w 2771120"/>
              <a:gd name="connsiteY4" fmla="*/ 1225770 h 1361967"/>
              <a:gd name="connsiteX5" fmla="*/ 2634923 w 2771120"/>
              <a:gd name="connsiteY5" fmla="*/ 1361967 h 1361967"/>
              <a:gd name="connsiteX6" fmla="*/ 136197 w 2771120"/>
              <a:gd name="connsiteY6" fmla="*/ 1361967 h 1361967"/>
              <a:gd name="connsiteX7" fmla="*/ 0 w 2771120"/>
              <a:gd name="connsiteY7" fmla="*/ 1225770 h 1361967"/>
              <a:gd name="connsiteX8" fmla="*/ 0 w 2771120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2634923" y="0"/>
                </a:lnTo>
                <a:cubicBezTo>
                  <a:pt x="2710143" y="0"/>
                  <a:pt x="2771120" y="60977"/>
                  <a:pt x="2771120" y="136197"/>
                </a:cubicBezTo>
                <a:lnTo>
                  <a:pt x="2771120" y="1225770"/>
                </a:lnTo>
                <a:cubicBezTo>
                  <a:pt x="2771120" y="1300990"/>
                  <a:pt x="2710143" y="1361967"/>
                  <a:pt x="2634923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﴿</a:t>
            </a:r>
            <a:r>
              <a:rPr lang="ar-SA" sz="2400" kern="1200" dirty="0"/>
              <a:t>عَلَيْكُمْ أَنْفُسَكُمْ</a:t>
            </a:r>
            <a:r>
              <a:rPr lang="ur-PK" sz="2400" kern="1200" dirty="0"/>
              <a:t>﴾</a:t>
            </a:r>
            <a:endParaRPr lang="en-GB" sz="2400" kern="1200" dirty="0"/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843808" y="0"/>
            <a:ext cx="272909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الاسْمُ المَوْصُولُ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[الْفَصْلُ الرَّابِعُ أسْماءُ الأفْعالِ]</a:t>
            </a:r>
            <a:endParaRPr lang="en-GB" b="1" dirty="0"/>
          </a:p>
          <a:p>
            <a:pPr rtl="1"/>
            <a:r>
              <a:rPr lang="ur-PK" dirty="0"/>
              <a:t>أسْمَاءُ الْأَفْعَالِ كُلُّ اسْمٍ بِمَعْنى الأمْرِ والمَاضِي، </a:t>
            </a:r>
          </a:p>
          <a:p>
            <a:pPr rtl="1"/>
            <a:r>
              <a:rPr lang="ur-PK" dirty="0"/>
              <a:t>نَحْوُ </a:t>
            </a:r>
          </a:p>
          <a:p>
            <a:pPr rtl="1"/>
            <a:r>
              <a:rPr lang="ur-PK" dirty="0"/>
              <a:t>	رُوَيْدَ زَيْدًا أيْ أَمْهِلْهُ، </a:t>
            </a:r>
          </a:p>
          <a:p>
            <a:pPr rtl="1"/>
            <a:r>
              <a:rPr lang="ur-PK" dirty="0"/>
              <a:t>	وهَيْهاتَ زَيْدٌ أيْ بَعُدَ، </a:t>
            </a:r>
          </a:p>
        </p:txBody>
      </p:sp>
    </p:spTree>
    <p:extLst>
      <p:ext uri="{BB962C8B-B14F-4D97-AF65-F5344CB8AC3E}">
        <p14:creationId xmlns:p14="http://schemas.microsoft.com/office/powerpoint/2010/main" val="11793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843808" y="0"/>
            <a:ext cx="272909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الاسْمُ المَوْصُولُ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8796C9-5A67-4D49-8F60-5E3DA0A6664D}"/>
              </a:ext>
            </a:extLst>
          </p:cNvPr>
          <p:cNvSpPr/>
          <p:nvPr/>
        </p:nvSpPr>
        <p:spPr>
          <a:xfrm>
            <a:off x="182630" y="627878"/>
            <a:ext cx="8778739" cy="1361967"/>
          </a:xfrm>
          <a:custGeom>
            <a:avLst/>
            <a:gdLst>
              <a:gd name="connsiteX0" fmla="*/ 0 w 8778739"/>
              <a:gd name="connsiteY0" fmla="*/ 136197 h 1361967"/>
              <a:gd name="connsiteX1" fmla="*/ 136197 w 8778739"/>
              <a:gd name="connsiteY1" fmla="*/ 0 h 1361967"/>
              <a:gd name="connsiteX2" fmla="*/ 8642542 w 8778739"/>
              <a:gd name="connsiteY2" fmla="*/ 0 h 1361967"/>
              <a:gd name="connsiteX3" fmla="*/ 8778739 w 8778739"/>
              <a:gd name="connsiteY3" fmla="*/ 136197 h 1361967"/>
              <a:gd name="connsiteX4" fmla="*/ 8778739 w 8778739"/>
              <a:gd name="connsiteY4" fmla="*/ 1225770 h 1361967"/>
              <a:gd name="connsiteX5" fmla="*/ 8642542 w 8778739"/>
              <a:gd name="connsiteY5" fmla="*/ 1361967 h 1361967"/>
              <a:gd name="connsiteX6" fmla="*/ 136197 w 8778739"/>
              <a:gd name="connsiteY6" fmla="*/ 1361967 h 1361967"/>
              <a:gd name="connsiteX7" fmla="*/ 0 w 8778739"/>
              <a:gd name="connsiteY7" fmla="*/ 1225770 h 1361967"/>
              <a:gd name="connsiteX8" fmla="*/ 0 w 8778739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739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8642542" y="0"/>
                </a:lnTo>
                <a:cubicBezTo>
                  <a:pt x="8717762" y="0"/>
                  <a:pt x="8778739" y="60977"/>
                  <a:pt x="8778739" y="136197"/>
                </a:cubicBezTo>
                <a:lnTo>
                  <a:pt x="8778739" y="1225770"/>
                </a:lnTo>
                <a:cubicBezTo>
                  <a:pt x="8778739" y="1300990"/>
                  <a:pt x="8717762" y="1361967"/>
                  <a:pt x="8642542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اسم الفعل</a:t>
            </a:r>
            <a:endParaRPr lang="en-GB" sz="42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091C4D-856B-4B54-B6FD-30BDF6CFF420}"/>
              </a:ext>
            </a:extLst>
          </p:cNvPr>
          <p:cNvSpPr/>
          <p:nvPr/>
        </p:nvSpPr>
        <p:spPr>
          <a:xfrm>
            <a:off x="4748923" y="2142385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سماعي</a:t>
            </a:r>
            <a:endParaRPr lang="en-GB" sz="4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E97C4A-255C-471C-AFDC-3BB0B65CD6D4}"/>
              </a:ext>
            </a:extLst>
          </p:cNvPr>
          <p:cNvSpPr/>
          <p:nvPr/>
        </p:nvSpPr>
        <p:spPr>
          <a:xfrm>
            <a:off x="182630" y="2142385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قياسي</a:t>
            </a:r>
            <a:endParaRPr lang="en-GB" sz="42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9E65C32-9965-42E3-929E-98A7A0CDF8B9}"/>
              </a:ext>
            </a:extLst>
          </p:cNvPr>
          <p:cNvSpPr/>
          <p:nvPr/>
        </p:nvSpPr>
        <p:spPr>
          <a:xfrm>
            <a:off x="182630" y="3656892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فَعَالِ</a:t>
            </a:r>
            <a:endParaRPr lang="en-GB" sz="4200" kern="1200" dirty="0"/>
          </a:p>
        </p:txBody>
      </p:sp>
    </p:spTree>
    <p:extLst>
      <p:ext uri="{BB962C8B-B14F-4D97-AF65-F5344CB8AC3E}">
        <p14:creationId xmlns:p14="http://schemas.microsoft.com/office/powerpoint/2010/main" val="41167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843808" y="0"/>
            <a:ext cx="272909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الاسْمُ المَوْصُولُ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أَوْ كَانَ عَلَی وَزْنِ فَعَالِ بِمَعْنَی الْأَمْرِ وَهُوَ مِنَ الثُّلاثِيِّ قِيَاسٌ كَنَزَالِ نَزالِ بِمَعْنى اِنْزِلْ، و تَراكِ بِمَعْنى اُتْرُكْ.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843808" y="0"/>
            <a:ext cx="272909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الاسْمُ المَوْصُولُ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b="1" dirty="0"/>
              <a:t>[فَائِدَةٌ]</a:t>
            </a:r>
            <a:endParaRPr lang="en-GB" b="1" dirty="0"/>
          </a:p>
          <a:p>
            <a:pPr rtl="1"/>
            <a:r>
              <a:rPr lang="ur-PK" dirty="0"/>
              <a:t> وَيُلْحَقُ بِهِ فَعالِ</a:t>
            </a:r>
          </a:p>
          <a:p>
            <a:pPr rtl="1"/>
            <a:r>
              <a:rPr lang="ur-PK" dirty="0"/>
              <a:t>	مَصْدرًا مَعرِفَةً كَفَجارِ بِمَعْنى الفُجورِ، </a:t>
            </a:r>
          </a:p>
          <a:p>
            <a:pPr rtl="1"/>
            <a:r>
              <a:rPr lang="ur-PK" dirty="0"/>
              <a:t>	أوْ صِفَةً للمُؤَنَّثِ، نَحْوُ يَا فَسَاقِ بِمَعْنى فاسِقَة، ويَا لَكاعِ بِمَعْنى لاكِعَة </a:t>
            </a:r>
          </a:p>
          <a:p>
            <a:pPr rtl="1"/>
            <a:r>
              <a:rPr lang="ur-PK" dirty="0"/>
              <a:t>	أوْ عَلَمًا للأعْيَانِ المُؤنَّثَةِ، كَقَطامِ وَ غَلابِ وحَضارِ. </a:t>
            </a:r>
          </a:p>
          <a:p>
            <a:pPr rtl="1"/>
            <a:r>
              <a:rPr lang="ur-PK" dirty="0"/>
              <a:t>وهذِهِ الثَّلاثةُ لَيْسَتْ مِنْ أسْماءِ الأفْعَالِ، وإنِّما ذُكِرَتْ ههنا لِلمُنَاسَبَةِ.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14136</TotalTime>
  <Words>269</Words>
  <Application>Microsoft Office PowerPoint</Application>
  <PresentationFormat>On-screen Show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1708</cp:revision>
  <cp:lastPrinted>2018-11-30T18:58:39Z</cp:lastPrinted>
  <dcterms:created xsi:type="dcterms:W3CDTF">2017-07-04T20:08:42Z</dcterms:created>
  <dcterms:modified xsi:type="dcterms:W3CDTF">2020-06-15T22:23:56Z</dcterms:modified>
</cp:coreProperties>
</file>