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404" r:id="rId3"/>
    <p:sldId id="406" r:id="rId4"/>
    <p:sldId id="410" r:id="rId5"/>
    <p:sldId id="409" r:id="rId6"/>
    <p:sldId id="411" r:id="rId7"/>
    <p:sldId id="413" r:id="rId8"/>
    <p:sldId id="412" r:id="rId9"/>
    <p:sldId id="414" r:id="rId10"/>
    <p:sldId id="407" r:id="rId11"/>
    <p:sldId id="415" r:id="rId12"/>
    <p:sldId id="355" r:id="rId13"/>
    <p:sldId id="405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06"/>
            <p14:sldId id="410"/>
            <p14:sldId id="409"/>
            <p14:sldId id="411"/>
            <p14:sldId id="413"/>
            <p14:sldId id="412"/>
            <p14:sldId id="414"/>
            <p14:sldId id="407"/>
            <p14:sldId id="415"/>
            <p14:sldId id="355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E6A42EB4-0DD2-4CC7-A550-0281970C7F01}">
      <dgm:prSet phldrT="[Text]"/>
      <dgm:spPr/>
      <dgm:t>
        <a:bodyPr/>
        <a:lstStyle/>
        <a:p>
          <a:pPr rtl="1"/>
          <a:r>
            <a:rPr lang="ur-PK" dirty="0" err="1"/>
            <a:t>الاسم</a:t>
          </a:r>
          <a:endParaRPr lang="en-GB" dirty="0"/>
        </a:p>
      </dgm:t>
    </dgm:pt>
    <dgm:pt modelId="{A7C638FE-6DC4-421A-A7B3-F864A7C57A84}" type="parTrans" cxnId="{66B79BF0-70B2-4F37-9FC3-09F54BB930D3}">
      <dgm:prSet/>
      <dgm:spPr/>
    </dgm:pt>
    <dgm:pt modelId="{B0A7386F-C454-46AD-8DF3-3DB76007AA05}" type="sibTrans" cxnId="{66B79BF0-70B2-4F37-9FC3-09F54BB930D3}">
      <dgm:prSet/>
      <dgm:spPr/>
    </dgm:pt>
    <dgm:pt modelId="{3C3C130E-94DB-476E-AA58-F3B48F5DFFDC}">
      <dgm:prSet phldrT="[Text]"/>
      <dgm:spPr/>
      <dgm:t>
        <a:bodyPr/>
        <a:lstStyle/>
        <a:p>
          <a:pPr rtl="1"/>
          <a:r>
            <a:rPr lang="ur-PK" dirty="0" err="1"/>
            <a:t>الفعل</a:t>
          </a:r>
          <a:endParaRPr lang="en-GB" dirty="0"/>
        </a:p>
      </dgm:t>
    </dgm:pt>
    <dgm:pt modelId="{49F397EB-D743-4A9E-9824-A4FC3CE376C8}" type="parTrans" cxnId="{EF63AA9B-8BD1-480F-A702-B0E1C2DDDCA7}">
      <dgm:prSet/>
      <dgm:spPr/>
    </dgm:pt>
    <dgm:pt modelId="{3A3A43D3-7EBD-4AF4-9BDF-ACA2C06C7718}" type="sibTrans" cxnId="{EF63AA9B-8BD1-480F-A702-B0E1C2DDDCA7}">
      <dgm:prSet/>
      <dgm:spPr/>
    </dgm:pt>
    <dgm:pt modelId="{0455C8B8-2464-43C8-9FE5-7A3395FBB829}">
      <dgm:prSet phldrT="[Text]"/>
      <dgm:spPr/>
      <dgm:t>
        <a:bodyPr/>
        <a:lstStyle/>
        <a:p>
          <a:pPr rtl="1"/>
          <a:r>
            <a:rPr lang="ur-PK" dirty="0" err="1"/>
            <a:t>الحرف</a:t>
          </a:r>
          <a:endParaRPr lang="en-GB" dirty="0"/>
        </a:p>
      </dgm:t>
    </dgm:pt>
    <dgm:pt modelId="{CD317C26-5CB1-41D4-AA38-07244F8C53AF}" type="parTrans" cxnId="{136BB82C-6660-4747-B9DF-E8A85D8B1ECE}">
      <dgm:prSet/>
      <dgm:spPr/>
    </dgm:pt>
    <dgm:pt modelId="{CADE0C20-74CA-42CF-AF3F-4A37BC309283}" type="sibTrans" cxnId="{136BB82C-6660-4747-B9DF-E8A85D8B1ECE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D448B3-E695-4BB3-B7FF-A716DDC0DC72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2F674208-33EA-4878-8B26-783B82F1EC1B}" type="pres">
      <dgm:prSet presAssocID="{E6A42EB4-0DD2-4CC7-A550-0281970C7F01}" presName="vertThree" presStyleCnt="0"/>
      <dgm:spPr/>
    </dgm:pt>
    <dgm:pt modelId="{5A713560-5DFC-473C-907F-0C868BE5A94A}" type="pres">
      <dgm:prSet presAssocID="{E6A42EB4-0DD2-4CC7-A550-0281970C7F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7EA5910-01DA-4D43-B501-220F115A335F}" type="pres">
      <dgm:prSet presAssocID="{E6A42EB4-0DD2-4CC7-A550-0281970C7F01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AF404C-3D4D-4657-9590-C25F6AACDE4E}" type="pres">
      <dgm:prSet presAssocID="{9E484B7A-15F3-4397-947D-1B426A839082}" presName="parTransTwo" presStyleCnt="0"/>
      <dgm:spPr/>
    </dgm:pt>
    <dgm:pt modelId="{14A9DEDA-9BF9-47C7-B16E-A2FB7E09A876}" type="pres">
      <dgm:prSet presAssocID="{9E484B7A-15F3-4397-947D-1B426A839082}" presName="horzTwo" presStyleCnt="0"/>
      <dgm:spPr/>
    </dgm:pt>
    <dgm:pt modelId="{2627951F-0875-4E58-8C65-BDBEA7A7C85C}" type="pres">
      <dgm:prSet presAssocID="{3C3C130E-94DB-476E-AA58-F3B48F5DFFDC}" presName="vertThree" presStyleCnt="0"/>
      <dgm:spPr/>
    </dgm:pt>
    <dgm:pt modelId="{E57D91D7-126F-4222-A5BF-B30DC581997D}" type="pres">
      <dgm:prSet presAssocID="{3C3C130E-94DB-476E-AA58-F3B48F5DFFD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CADDD-7D32-46B8-95B2-F35E06C02FCA}" type="pres">
      <dgm:prSet presAssocID="{3C3C130E-94DB-476E-AA58-F3B48F5DFFDC}" presName="horzThree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E9F9B3-4CC7-4E38-ACCE-27CF209B6F37}" type="pres">
      <dgm:prSet presAssocID="{2E07C236-6BCB-4CDE-8E87-226FAF52C550}" presName="parTransTwo" presStyleCnt="0"/>
      <dgm:spPr/>
    </dgm:pt>
    <dgm:pt modelId="{2C66F383-12FE-4274-9D9B-9D8D5CE6C88C}" type="pres">
      <dgm:prSet presAssocID="{2E07C236-6BCB-4CDE-8E87-226FAF52C550}" presName="horzTwo" presStyleCnt="0"/>
      <dgm:spPr/>
    </dgm:pt>
    <dgm:pt modelId="{5FD37880-CECC-4811-8605-93682559CF77}" type="pres">
      <dgm:prSet presAssocID="{0455C8B8-2464-43C8-9FE5-7A3395FBB829}" presName="vertThree" presStyleCnt="0"/>
      <dgm:spPr/>
    </dgm:pt>
    <dgm:pt modelId="{BA5177C7-FCF8-4A78-8E6F-10D161C211B1}" type="pres">
      <dgm:prSet presAssocID="{0455C8B8-2464-43C8-9FE5-7A3395FBB82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8596A2-7726-4A92-9B55-0FD36A32F4F6}" type="pres">
      <dgm:prSet presAssocID="{0455C8B8-2464-43C8-9FE5-7A3395FBB829}" presName="horzThree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136BB82C-6660-4747-B9DF-E8A85D8B1ECE}" srcId="{2E07C236-6BCB-4CDE-8E87-226FAF52C550}" destId="{0455C8B8-2464-43C8-9FE5-7A3395FBB829}" srcOrd="0" destOrd="0" parTransId="{CD317C26-5CB1-41D4-AA38-07244F8C53AF}" sibTransId="{CADE0C20-74CA-42CF-AF3F-4A37BC309283}"/>
    <dgm:cxn modelId="{66B79BF0-70B2-4F37-9FC3-09F54BB930D3}" srcId="{E38083CF-4E99-4AA4-A2C2-A283EF06DB22}" destId="{E6A42EB4-0DD2-4CC7-A550-0281970C7F01}" srcOrd="0" destOrd="0" parTransId="{A7C638FE-6DC4-421A-A7B3-F864A7C57A84}" sibTransId="{B0A7386F-C454-46AD-8DF3-3DB76007AA05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3AC056B-C931-4E85-8E84-7FE821A8E07E}" type="presOf" srcId="{3C3C130E-94DB-476E-AA58-F3B48F5DFFDC}" destId="{E57D91D7-126F-4222-A5BF-B30DC581997D}" srcOrd="0" destOrd="0" presId="urn:microsoft.com/office/officeart/2005/8/layout/hierarchy4"/>
    <dgm:cxn modelId="{EF63AA9B-8BD1-480F-A702-B0E1C2DDDCA7}" srcId="{9E484B7A-15F3-4397-947D-1B426A839082}" destId="{3C3C130E-94DB-476E-AA58-F3B48F5DFFDC}" srcOrd="0" destOrd="0" parTransId="{49F397EB-D743-4A9E-9824-A4FC3CE376C8}" sibTransId="{3A3A43D3-7EBD-4AF4-9BDF-ACA2C06C7718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00196A67-4B17-4ED5-AEB9-2DDC916170F5}" type="presOf" srcId="{0455C8B8-2464-43C8-9FE5-7A3395FBB829}" destId="{BA5177C7-FCF8-4A78-8E6F-10D161C211B1}" srcOrd="0" destOrd="0" presId="urn:microsoft.com/office/officeart/2005/8/layout/hierarchy4"/>
    <dgm:cxn modelId="{3E0CA49F-9F1C-4BD8-B0B5-F9E1D0AAB509}" type="presOf" srcId="{E6A42EB4-0DD2-4CC7-A550-0281970C7F01}" destId="{5A713560-5DFC-473C-907F-0C868BE5A94A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EA2CEB3C-6FF4-4135-B57A-0BC465E6985D}" type="presParOf" srcId="{B1DC66C3-D0D9-43B2-8F66-6DB5F96D5925}" destId="{DCD448B3-E695-4BB3-B7FF-A716DDC0DC72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F8BCC1B1-ABF3-4CEB-A551-C865871F4593}" type="presParOf" srcId="{9C07CC18-4FD1-403C-A9D3-BDA63C323C3B}" destId="{2F674208-33EA-4878-8B26-783B82F1EC1B}" srcOrd="0" destOrd="0" presId="urn:microsoft.com/office/officeart/2005/8/layout/hierarchy4"/>
    <dgm:cxn modelId="{A6360B81-E598-4104-AC08-B0C6C20E118A}" type="presParOf" srcId="{2F674208-33EA-4878-8B26-783B82F1EC1B}" destId="{5A713560-5DFC-473C-907F-0C868BE5A94A}" srcOrd="0" destOrd="0" presId="urn:microsoft.com/office/officeart/2005/8/layout/hierarchy4"/>
    <dgm:cxn modelId="{6C5DC832-691B-4779-92B9-4497F984FE78}" type="presParOf" srcId="{2F674208-33EA-4878-8B26-783B82F1EC1B}" destId="{47EA5910-01DA-4D43-B501-220F115A335F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8BCBFC51-B9DD-423A-B40C-EE3D6D75F976}" type="presParOf" srcId="{9868058F-2179-43CE-A373-78E38353E8F4}" destId="{3BAF404C-3D4D-4657-9590-C25F6AACDE4E}" srcOrd="1" destOrd="0" presId="urn:microsoft.com/office/officeart/2005/8/layout/hierarchy4"/>
    <dgm:cxn modelId="{A9A1830F-C132-4E88-A048-88F99FECB7C2}" type="presParOf" srcId="{9868058F-2179-43CE-A373-78E38353E8F4}" destId="{14A9DEDA-9BF9-47C7-B16E-A2FB7E09A876}" srcOrd="2" destOrd="0" presId="urn:microsoft.com/office/officeart/2005/8/layout/hierarchy4"/>
    <dgm:cxn modelId="{AF55809F-E132-4164-B502-9398F1D2339B}" type="presParOf" srcId="{14A9DEDA-9BF9-47C7-B16E-A2FB7E09A876}" destId="{2627951F-0875-4E58-8C65-BDBEA7A7C85C}" srcOrd="0" destOrd="0" presId="urn:microsoft.com/office/officeart/2005/8/layout/hierarchy4"/>
    <dgm:cxn modelId="{1B562657-1DED-4B19-B8D3-A76C417BAEA7}" type="presParOf" srcId="{2627951F-0875-4E58-8C65-BDBEA7A7C85C}" destId="{E57D91D7-126F-4222-A5BF-B30DC581997D}" srcOrd="0" destOrd="0" presId="urn:microsoft.com/office/officeart/2005/8/layout/hierarchy4"/>
    <dgm:cxn modelId="{2CB75D4B-0133-4A8D-BC52-E0FAAE5FF632}" type="presParOf" srcId="{2627951F-0875-4E58-8C65-BDBEA7A7C85C}" destId="{CE7CADDD-7D32-46B8-95B2-F35E06C02FCA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BE776746-2F49-4D02-9905-511BF2F30E7A}" type="presParOf" srcId="{DF26B1F0-BCC3-446C-BC04-E61694CDC7B8}" destId="{3AE9F9B3-4CC7-4E38-ACCE-27CF209B6F37}" srcOrd="1" destOrd="0" presId="urn:microsoft.com/office/officeart/2005/8/layout/hierarchy4"/>
    <dgm:cxn modelId="{CB7FFF7B-CDFD-4340-BF95-03C9B5823C2D}" type="presParOf" srcId="{DF26B1F0-BCC3-446C-BC04-E61694CDC7B8}" destId="{2C66F383-12FE-4274-9D9B-9D8D5CE6C88C}" srcOrd="2" destOrd="0" presId="urn:microsoft.com/office/officeart/2005/8/layout/hierarchy4"/>
    <dgm:cxn modelId="{43BC0446-5FCC-4ABC-A529-FE97BE1D27A7}" type="presParOf" srcId="{2C66F383-12FE-4274-9D9B-9D8D5CE6C88C}" destId="{5FD37880-CECC-4811-8605-93682559CF77}" srcOrd="0" destOrd="0" presId="urn:microsoft.com/office/officeart/2005/8/layout/hierarchy4"/>
    <dgm:cxn modelId="{C21C4155-DADD-4874-B0F8-762DF2038AE1}" type="presParOf" srcId="{5FD37880-CECC-4811-8605-93682559CF77}" destId="{BA5177C7-FCF8-4A78-8E6F-10D161C211B1}" srcOrd="0" destOrd="0" presId="urn:microsoft.com/office/officeart/2005/8/layout/hierarchy4"/>
    <dgm:cxn modelId="{1575D31D-D177-4D59-86CE-B7B0F425D0E0}" type="presParOf" srcId="{5FD37880-CECC-4811-8605-93682559CF77}" destId="{EC8596A2-7726-4A92-9B55-0FD36A32F4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2973"/>
          <a:ext cx="8854121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7763" y="39305"/>
        <a:ext cx="8781457" cy="1167786"/>
      </dsp:txXfrm>
    </dsp:sp>
    <dsp:sp modelId="{E2D2F36E-2862-42C3-AE6A-1B65EBC1C9F6}">
      <dsp:nvSpPr>
        <dsp:cNvPr id="0" name=""/>
        <dsp:cNvSpPr/>
      </dsp:nvSpPr>
      <dsp:spPr>
        <a:xfrm>
          <a:off x="6773209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مقدمة</a:t>
          </a:r>
          <a:endParaRPr lang="en-GB" sz="3500" kern="1200" dirty="0"/>
        </a:p>
      </dsp:txBody>
      <dsp:txXfrm>
        <a:off x="6809541" y="1432330"/>
        <a:ext cx="2009678" cy="1167786"/>
      </dsp:txXfrm>
    </dsp:sp>
    <dsp:sp modelId="{1D8B3386-1CC0-4010-9EAA-35B1511202B8}">
      <dsp:nvSpPr>
        <dsp:cNvPr id="0" name=""/>
        <dsp:cNvSpPr/>
      </dsp:nvSpPr>
      <dsp:spPr>
        <a:xfrm>
          <a:off x="451595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القسم</a:t>
          </a:r>
          <a:r>
            <a:rPr lang="ur-PK" sz="3500" kern="1200" dirty="0"/>
            <a:t> </a:t>
          </a:r>
          <a:r>
            <a:rPr lang="ur-PK" sz="3500" kern="1200" dirty="0" err="1"/>
            <a:t>الأول</a:t>
          </a:r>
          <a:r>
            <a:rPr lang="ur-PK" sz="3500" kern="1200" dirty="0"/>
            <a:t> </a:t>
          </a:r>
          <a:endParaRPr lang="en-GB" sz="3500" kern="1200" dirty="0"/>
        </a:p>
      </dsp:txBody>
      <dsp:txXfrm>
        <a:off x="4552282" y="1432330"/>
        <a:ext cx="2009678" cy="1167786"/>
      </dsp:txXfrm>
    </dsp:sp>
    <dsp:sp modelId="{5A713560-5DFC-473C-907F-0C868BE5A94A}">
      <dsp:nvSpPr>
        <dsp:cNvPr id="0" name=""/>
        <dsp:cNvSpPr/>
      </dsp:nvSpPr>
      <dsp:spPr>
        <a:xfrm>
          <a:off x="4515950" y="2789024"/>
          <a:ext cx="2082342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الاسم</a:t>
          </a:r>
          <a:endParaRPr lang="en-GB" sz="3500" kern="1200" dirty="0"/>
        </a:p>
      </dsp:txBody>
      <dsp:txXfrm>
        <a:off x="4552282" y="2825356"/>
        <a:ext cx="2009678" cy="1167786"/>
      </dsp:txXfrm>
    </dsp:sp>
    <dsp:sp modelId="{41A61462-DF70-4D61-BD29-87F040FAB2B1}">
      <dsp:nvSpPr>
        <dsp:cNvPr id="0" name=""/>
        <dsp:cNvSpPr/>
      </dsp:nvSpPr>
      <dsp:spPr>
        <a:xfrm>
          <a:off x="225869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القسم</a:t>
          </a:r>
          <a:r>
            <a:rPr lang="ur-PK" sz="3500" kern="1200" dirty="0"/>
            <a:t> </a:t>
          </a:r>
          <a:r>
            <a:rPr lang="ur-PK" sz="3500" kern="1200" dirty="0" err="1"/>
            <a:t>الثاني</a:t>
          </a:r>
          <a:endParaRPr lang="en-GB" sz="3500" kern="1200" dirty="0"/>
        </a:p>
      </dsp:txBody>
      <dsp:txXfrm>
        <a:off x="2295022" y="1432330"/>
        <a:ext cx="2009678" cy="1167786"/>
      </dsp:txXfrm>
    </dsp:sp>
    <dsp:sp modelId="{E57D91D7-126F-4222-A5BF-B30DC581997D}">
      <dsp:nvSpPr>
        <dsp:cNvPr id="0" name=""/>
        <dsp:cNvSpPr/>
      </dsp:nvSpPr>
      <dsp:spPr>
        <a:xfrm>
          <a:off x="2258690" y="2789024"/>
          <a:ext cx="2082342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الفعل</a:t>
          </a:r>
          <a:endParaRPr lang="en-GB" sz="3500" kern="1200" dirty="0"/>
        </a:p>
      </dsp:txBody>
      <dsp:txXfrm>
        <a:off x="2295022" y="2825356"/>
        <a:ext cx="2009678" cy="1167786"/>
      </dsp:txXfrm>
    </dsp:sp>
    <dsp:sp modelId="{68B9E2A3-04D7-4B42-8107-4CF33943BA82}">
      <dsp:nvSpPr>
        <dsp:cNvPr id="0" name=""/>
        <dsp:cNvSpPr/>
      </dsp:nvSpPr>
      <dsp:spPr>
        <a:xfrm>
          <a:off x="1431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القسم</a:t>
          </a:r>
          <a:r>
            <a:rPr lang="ur-PK" sz="3500" kern="1200" dirty="0"/>
            <a:t> </a:t>
          </a:r>
          <a:r>
            <a:rPr lang="ur-PK" sz="3500" kern="1200" dirty="0" err="1"/>
            <a:t>الثالث</a:t>
          </a:r>
          <a:endParaRPr lang="en-GB" sz="3500" kern="1200" dirty="0"/>
        </a:p>
      </dsp:txBody>
      <dsp:txXfrm>
        <a:off x="37763" y="1432330"/>
        <a:ext cx="2009678" cy="1167786"/>
      </dsp:txXfrm>
    </dsp:sp>
    <dsp:sp modelId="{BA5177C7-FCF8-4A78-8E6F-10D161C211B1}">
      <dsp:nvSpPr>
        <dsp:cNvPr id="0" name=""/>
        <dsp:cNvSpPr/>
      </dsp:nvSpPr>
      <dsp:spPr>
        <a:xfrm>
          <a:off x="1431" y="2789024"/>
          <a:ext cx="2082342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500" kern="1200" dirty="0" err="1"/>
            <a:t>الحرف</a:t>
          </a:r>
          <a:endParaRPr lang="en-GB" sz="3500" kern="1200" dirty="0"/>
        </a:p>
      </dsp:txBody>
      <dsp:txXfrm>
        <a:off x="37763" y="2825356"/>
        <a:ext cx="2009678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283968" y="2201766"/>
            <a:ext cx="4413077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خطة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الكتاب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مقدمة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المصنف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وَسَمَّيْتُهُ</a:t>
            </a:r>
            <a:r>
              <a:rPr lang="ur-PK" dirty="0"/>
              <a:t> </a:t>
            </a:r>
            <a:r>
              <a:rPr lang="ur-PK" dirty="0" err="1"/>
              <a:t>بِهِدَايَةِ</a:t>
            </a:r>
            <a:r>
              <a:rPr lang="ur-PK" dirty="0"/>
              <a:t> </a:t>
            </a:r>
            <a:r>
              <a:rPr lang="ur-PK" dirty="0" err="1"/>
              <a:t>النَّحْوِ</a:t>
            </a:r>
            <a:r>
              <a:rPr lang="ur-PK" dirty="0"/>
              <a:t> </a:t>
            </a:r>
            <a:r>
              <a:rPr lang="ur-PK" dirty="0" err="1"/>
              <a:t>رَجَاءَ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يَّهْدِيَ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تَعَالَی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الطَّالِبِيْنَ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وَرَتَّبْتُهُ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مُقَدِّمَةٍ</a:t>
            </a:r>
            <a:r>
              <a:rPr lang="ur-PK" dirty="0"/>
              <a:t> </a:t>
            </a:r>
            <a:r>
              <a:rPr lang="ur-PK" dirty="0" err="1"/>
              <a:t>وَثَلَاثَةِ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 </a:t>
            </a:r>
            <a:r>
              <a:rPr lang="ur-PK" dirty="0" err="1"/>
              <a:t>بِتَوْفِيْقِ</a:t>
            </a:r>
            <a:r>
              <a:rPr lang="ur-PK" dirty="0"/>
              <a:t> </a:t>
            </a:r>
            <a:r>
              <a:rPr lang="ur-PK" dirty="0" err="1"/>
              <a:t>الْمَلِكِ</a:t>
            </a:r>
            <a:r>
              <a:rPr lang="ur-PK" dirty="0"/>
              <a:t> </a:t>
            </a:r>
            <a:r>
              <a:rPr lang="ur-PK" dirty="0" err="1"/>
              <a:t>الْعِزِيْزِ</a:t>
            </a:r>
            <a:r>
              <a:rPr lang="ur-PK" dirty="0"/>
              <a:t> </a:t>
            </a:r>
            <a:r>
              <a:rPr lang="ur-PK" dirty="0" err="1"/>
              <a:t>الْعَلَّامِ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7A2EA4-BB83-4083-B47B-78875D10B3E6}"/>
              </a:ext>
            </a:extLst>
          </p:cNvPr>
          <p:cNvSpPr txBox="1"/>
          <p:nvPr/>
        </p:nvSpPr>
        <p:spPr>
          <a:xfrm>
            <a:off x="7699299" y="155877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call 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365799-3052-4A40-94F6-2E54CF92EECC}"/>
              </a:ext>
            </a:extLst>
          </p:cNvPr>
          <p:cNvSpPr txBox="1"/>
          <p:nvPr/>
        </p:nvSpPr>
        <p:spPr>
          <a:xfrm>
            <a:off x="611560" y="37158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وفي بعض النسخ: وَخَاتَمة، وليس في الكتاب خاتمة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3B255-347D-488D-91F5-EA2BD2EB2BD6}"/>
              </a:ext>
            </a:extLst>
          </p:cNvPr>
          <p:cNvSpPr txBox="1"/>
          <p:nvPr/>
        </p:nvSpPr>
        <p:spPr>
          <a:xfrm>
            <a:off x="7722096" y="265908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Structure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organise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CC3EF2-04D7-4F5E-B426-FA02FE0EF570}"/>
              </a:ext>
            </a:extLst>
          </p:cNvPr>
          <p:cNvSpPr txBox="1"/>
          <p:nvPr/>
        </p:nvSpPr>
        <p:spPr>
          <a:xfrm>
            <a:off x="4968044" y="371589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قسم</a:t>
            </a:r>
          </a:p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باب</a:t>
            </a:r>
          </a:p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فصل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04DAE6-C45E-45FA-A422-28E02411580E}"/>
              </a:ext>
            </a:extLst>
          </p:cNvPr>
          <p:cNvSpPr txBox="1"/>
          <p:nvPr/>
        </p:nvSpPr>
        <p:spPr>
          <a:xfrm>
            <a:off x="4860032" y="28512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5375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أبحاث</a:t>
            </a:r>
            <a:r>
              <a:rPr lang="ur-PK" dirty="0"/>
              <a:t> </a:t>
            </a:r>
            <a:r>
              <a:rPr lang="ur-PK" dirty="0" err="1"/>
              <a:t>طويلة</a:t>
            </a:r>
            <a:r>
              <a:rPr lang="ur-PK" dirty="0"/>
              <a:t> </a:t>
            </a:r>
            <a:r>
              <a:rPr lang="ur-PK" dirty="0" err="1"/>
              <a:t>غير</a:t>
            </a:r>
            <a:r>
              <a:rPr lang="ur-PK" dirty="0"/>
              <a:t> </a:t>
            </a:r>
            <a:r>
              <a:rPr lang="ur-PK" dirty="0" err="1"/>
              <a:t>متعلقة</a:t>
            </a:r>
            <a:r>
              <a:rPr lang="ur-PK" dirty="0"/>
              <a:t> </a:t>
            </a:r>
            <a:r>
              <a:rPr lang="ur-PK" dirty="0" err="1"/>
              <a:t>بالفن</a:t>
            </a:r>
            <a:r>
              <a:rPr lang="ur-PK" dirty="0"/>
              <a:t>، </a:t>
            </a:r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 err="1"/>
              <a:t>الحمد</a:t>
            </a:r>
            <a:r>
              <a:rPr lang="ur-PK" dirty="0"/>
              <a:t>، </a:t>
            </a:r>
            <a:r>
              <a:rPr lang="ur-PK" dirty="0" err="1"/>
              <a:t>الصلاة</a:t>
            </a:r>
            <a:r>
              <a:rPr lang="ur-PK" dirty="0"/>
              <a:t>، آل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لِئَلَّا</a:t>
            </a:r>
            <a:r>
              <a:rPr lang="ur-PK" dirty="0"/>
              <a:t> </a:t>
            </a:r>
            <a:r>
              <a:rPr lang="ur-PK" dirty="0" err="1"/>
              <a:t>يُشَوِّشَ</a:t>
            </a:r>
            <a:r>
              <a:rPr lang="ur-PK" dirty="0"/>
              <a:t> </a:t>
            </a:r>
            <a:r>
              <a:rPr lang="ur-PK" dirty="0" err="1"/>
              <a:t>ذِهْنَ</a:t>
            </a:r>
            <a:r>
              <a:rPr lang="ur-PK" dirty="0"/>
              <a:t> </a:t>
            </a:r>
            <a:r>
              <a:rPr lang="ur-PK" dirty="0" err="1"/>
              <a:t>الْمُبْتَدِئِ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فَهْمِ</a:t>
            </a:r>
            <a:r>
              <a:rPr lang="ur-PK" dirty="0"/>
              <a:t> </a:t>
            </a:r>
            <a:r>
              <a:rPr lang="ur-PK" dirty="0" err="1"/>
              <a:t>الْمَسَائِل</a:t>
            </a:r>
            <a:endParaRPr lang="ur-PK" dirty="0"/>
          </a:p>
          <a:p>
            <a:pPr marL="868680" lvl="1" indent="-457200" algn="r" rtl="1">
              <a:buFont typeface="Arial" panose="020B0604020202020204" pitchFamily="34" charset="0"/>
              <a:buChar char="•"/>
            </a:pPr>
            <a:r>
              <a:rPr lang="ur-PK" dirty="0" err="1"/>
              <a:t>منهجي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412512" y="363596"/>
            <a:ext cx="369333" cy="9166665"/>
          </a:xfrm>
          <a:prstGeom prst="rect">
            <a:avLst/>
          </a:prstGeom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A29F09A-074B-45AB-B739-F49DEC44628B}"/>
              </a:ext>
            </a:extLst>
          </p:cNvPr>
          <p:cNvSpPr/>
          <p:nvPr/>
        </p:nvSpPr>
        <p:spPr>
          <a:xfrm>
            <a:off x="-142148" y="5097781"/>
            <a:ext cx="9538684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73823B-3BEB-4198-97DB-BBDE136F3915}"/>
              </a:ext>
            </a:extLst>
          </p:cNvPr>
          <p:cNvSpPr txBox="1"/>
          <p:nvPr/>
        </p:nvSpPr>
        <p:spPr>
          <a:xfrm>
            <a:off x="4416231" y="2218618"/>
            <a:ext cx="4142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الْبَابُ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فِيْمَا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يُقَالُ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عِنْدَ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ذِكْرِ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أَدَوَاتٍ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يَكْثُرُ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دَوْرُهَا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فِيْ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الْكَلاَمِ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94925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بِسْمِ</a:t>
            </a:r>
            <a:r>
              <a:rPr lang="ur-PK" dirty="0"/>
              <a:t> </a:t>
            </a:r>
            <a:r>
              <a:rPr lang="ur-PK" dirty="0" err="1"/>
              <a:t>اللهِ</a:t>
            </a:r>
            <a:r>
              <a:rPr lang="ur-PK" dirty="0"/>
              <a:t> </a:t>
            </a:r>
            <a:r>
              <a:rPr lang="ur-PK" dirty="0" err="1"/>
              <a:t>الرَّحْمٰنِ</a:t>
            </a:r>
            <a:r>
              <a:rPr lang="ur-PK" dirty="0"/>
              <a:t> </a:t>
            </a:r>
            <a:r>
              <a:rPr lang="ur-PK" dirty="0" err="1"/>
              <a:t>الرَّحِيْمِ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71A4C5-B26C-4134-B6D3-47B694D1B836}"/>
              </a:ext>
            </a:extLst>
          </p:cNvPr>
          <p:cNvSpPr txBox="1"/>
          <p:nvPr/>
        </p:nvSpPr>
        <p:spPr>
          <a:xfrm>
            <a:off x="7632340" y="23870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اِسْمٌ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أَسْمَاءٌ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4B7859-F51E-4507-A496-440C0F7BC8A9}"/>
              </a:ext>
            </a:extLst>
          </p:cNvPr>
          <p:cNvSpPr txBox="1"/>
          <p:nvPr/>
        </p:nvSpPr>
        <p:spPr>
          <a:xfrm>
            <a:off x="6228184" y="321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 Compassionate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DEC731-C517-49BF-BDE7-2E0A370CA200}"/>
              </a:ext>
            </a:extLst>
          </p:cNvPr>
          <p:cNvSpPr txBox="1"/>
          <p:nvPr/>
        </p:nvSpPr>
        <p:spPr>
          <a:xfrm>
            <a:off x="5544108" y="238708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 Merciful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72E972-0464-4546-85D1-236C3F37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2" t="35470" r="24417"/>
          <a:stretch/>
        </p:blipFill>
        <p:spPr>
          <a:xfrm rot="5400000">
            <a:off x="844085" y="632179"/>
            <a:ext cx="3747412" cy="42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الْحَمْدُ</a:t>
            </a:r>
            <a:r>
              <a:rPr lang="ur-PK" dirty="0"/>
              <a:t> </a:t>
            </a:r>
            <a:r>
              <a:rPr lang="ur-PK" dirty="0" err="1"/>
              <a:t>للهِ</a:t>
            </a:r>
            <a:r>
              <a:rPr lang="ur-PK" dirty="0"/>
              <a:t> </a:t>
            </a:r>
            <a:r>
              <a:rPr lang="ur-PK" dirty="0" err="1"/>
              <a:t>رَبِّ</a:t>
            </a:r>
            <a:r>
              <a:rPr lang="ur-PK" dirty="0"/>
              <a:t> </a:t>
            </a:r>
            <a:r>
              <a:rPr lang="ur-PK" dirty="0" err="1"/>
              <a:t>الْعَالَمِيْنَ</a:t>
            </a:r>
            <a:r>
              <a:rPr lang="ur-PK" dirty="0"/>
              <a:t>، </a:t>
            </a:r>
            <a:r>
              <a:rPr lang="ur-PK" dirty="0" err="1"/>
              <a:t>وَالْعَاقِبَةُ</a:t>
            </a:r>
            <a:r>
              <a:rPr lang="ur-PK" dirty="0"/>
              <a:t> </a:t>
            </a:r>
            <a:r>
              <a:rPr lang="ur-PK" dirty="0" err="1"/>
              <a:t>لِلمُتَّقِيْنِ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وَالصَّلاةُ</a:t>
            </a:r>
            <a:r>
              <a:rPr lang="ur-PK" dirty="0"/>
              <a:t> </a:t>
            </a:r>
            <a:r>
              <a:rPr lang="ur-PK" dirty="0" err="1"/>
              <a:t>والسَّلَامُ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رَسَوْلِه</a:t>
            </a:r>
            <a:r>
              <a:rPr lang="ur-PK" dirty="0"/>
              <a:t> </a:t>
            </a:r>
            <a:r>
              <a:rPr lang="ur-PK" dirty="0" err="1"/>
              <a:t>مُحَمَّدٍ</a:t>
            </a:r>
            <a:r>
              <a:rPr lang="ur-PK" dirty="0"/>
              <a:t> </a:t>
            </a:r>
            <a:r>
              <a:rPr lang="ur-PK" dirty="0" err="1"/>
              <a:t>وَآلِهِ</a:t>
            </a:r>
            <a:r>
              <a:rPr lang="ur-PK" dirty="0"/>
              <a:t> </a:t>
            </a:r>
            <a:r>
              <a:rPr lang="ur-PK" dirty="0" err="1"/>
              <a:t>وَأَصْحَابِه</a:t>
            </a:r>
            <a:r>
              <a:rPr lang="ur-PK" dirty="0"/>
              <a:t> </a:t>
            </a:r>
            <a:r>
              <a:rPr lang="ur-PK" dirty="0" err="1"/>
              <a:t>أَجْمَعِيْنَ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D06013-F7B0-4141-9F1C-3DE1BA0A1B01}"/>
              </a:ext>
            </a:extLst>
          </p:cNvPr>
          <p:cNvSpPr txBox="1"/>
          <p:nvPr/>
        </p:nvSpPr>
        <p:spPr>
          <a:xfrm>
            <a:off x="4571835" y="2639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 happy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0A92A3-829B-440F-89B6-9F4E420EAC59}"/>
              </a:ext>
            </a:extLst>
          </p:cNvPr>
          <p:cNvSpPr txBox="1"/>
          <p:nvPr/>
        </p:nvSpPr>
        <p:spPr>
          <a:xfrm>
            <a:off x="1475656" y="37238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توكيد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تأكيد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2D1875-F74E-4BDE-8C8E-C4C86F89493D}"/>
              </a:ext>
            </a:extLst>
          </p:cNvPr>
          <p:cNvSpPr txBox="1"/>
          <p:nvPr/>
        </p:nvSpPr>
        <p:spPr>
          <a:xfrm>
            <a:off x="3347864" y="37238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أهله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وأنصاره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أمّا بَعْدُ فَهذا مُخْتَصَرٌ مَضْبُوْطٌ في النَّحْوِ جَمَعْتُ فِيْهِ مُهِمَّاتِ النَّحْوِ عَلَى تَرْتِيْبِ الْكَافِيَةِ </a:t>
            </a:r>
            <a:r>
              <a:rPr lang="ur-PK" dirty="0" err="1">
                <a:solidFill>
                  <a:schemeClr val="bg1"/>
                </a:solidFill>
              </a:rPr>
              <a:t>مُبَوَّبًا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وَمُفَصَّلًا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بِعِبَارَةٍ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وَاضِحَةٍ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مَعَ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إِيْرَادِ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الْأَمْثِلَةِ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فِيْ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جَمِيْعِ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مَسَائِلِهَا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مِنْ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غَيْرِ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تَعَرُّضٍ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لِلْأَدِلَّةِ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وَالْعِلَلِ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لِئَلَّا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يُشَوِّشَ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ذِهْنَ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الْمُبْتَدِئِ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عَنْ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فَهْمِ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الْمَسَائِل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E2EC8A-879A-45C9-9EAC-92A5AC983580}"/>
              </a:ext>
            </a:extLst>
          </p:cNvPr>
          <p:cNvSpPr txBox="1"/>
          <p:nvPr/>
        </p:nvSpPr>
        <p:spPr>
          <a:xfrm>
            <a:off x="6804248" y="58756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Now then</a:t>
            </a:r>
          </a:p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Moving on to our 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B6326-1914-4466-81EC-90436D6A6982}"/>
              </a:ext>
            </a:extLst>
          </p:cNvPr>
          <p:cNvSpPr txBox="1"/>
          <p:nvPr/>
        </p:nvSpPr>
        <p:spPr>
          <a:xfrm>
            <a:off x="6264188" y="163564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treatise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C165B5-589E-4298-A2E6-15B6E68BC040}"/>
              </a:ext>
            </a:extLst>
          </p:cNvPr>
          <p:cNvSpPr txBox="1"/>
          <p:nvPr/>
        </p:nvSpPr>
        <p:spPr>
          <a:xfrm>
            <a:off x="5184068" y="64368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accurate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precise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A554F4-D147-440E-8CF2-5B020E440DB6}"/>
              </a:ext>
            </a:extLst>
          </p:cNvPr>
          <p:cNvSpPr txBox="1"/>
          <p:nvPr/>
        </p:nvSpPr>
        <p:spPr>
          <a:xfrm>
            <a:off x="1558409" y="658338"/>
            <a:ext cx="131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important matters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365799-3052-4A40-94F6-2E54CF92EECC}"/>
              </a:ext>
            </a:extLst>
          </p:cNvPr>
          <p:cNvSpPr txBox="1"/>
          <p:nvPr/>
        </p:nvSpPr>
        <p:spPr>
          <a:xfrm>
            <a:off x="6948264" y="25846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ابن حاجب</a:t>
            </a:r>
          </a:p>
          <a:p>
            <a:pPr algn="ctr" rtl="1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الشافية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أمّا بَعْدُ فَهذا مُخْتَصَرٌ مَضْبُوْطٌ في النَّحْوِ جَمَعْتُ فِيْهِ مُهِمَّاتِ النَّحْوِ عَلَى تَرْتِيْبِ الْكَافِيَةِ </a:t>
            </a:r>
            <a:r>
              <a:rPr lang="ur-PK" dirty="0" err="1"/>
              <a:t>مُبَ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وَّ</a:t>
            </a:r>
            <a:r>
              <a:rPr lang="ur-PK" dirty="0" err="1"/>
              <a:t>بًا</a:t>
            </a:r>
            <a:r>
              <a:rPr lang="ur-PK" dirty="0"/>
              <a:t> </a:t>
            </a:r>
            <a:r>
              <a:rPr lang="ur-PK" dirty="0" err="1"/>
              <a:t>وَمُفَ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صَّ</a:t>
            </a:r>
            <a:r>
              <a:rPr lang="ur-PK" dirty="0" err="1"/>
              <a:t>لًا</a:t>
            </a:r>
            <a:r>
              <a:rPr lang="ur-PK" dirty="0"/>
              <a:t> </a:t>
            </a:r>
            <a:r>
              <a:rPr lang="ur-PK" dirty="0" err="1">
                <a:solidFill>
                  <a:schemeClr val="bg1"/>
                </a:solidFill>
              </a:rPr>
              <a:t>بِعِبَارَةٍ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وَاضِحَةٍ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مَعَ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إِيْرَادِ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الْأَمْثِلَةِ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فِيْ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جَمِيْعِ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مَسَائِلِهَا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مِنْ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غَيْرِ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تَعَرُّضٍ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لِلْأَدِلَّةِ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وَالْعِلَلِ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لِئَلَّا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يُشَوِّشَ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ذِهْنَ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الْمُبْتَدِئِ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عَنْ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فَهْمِ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الْمَسَائِل</a:t>
            </a:r>
            <a:r>
              <a:rPr lang="ur-PK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D43356-171F-419B-A476-B4A4A913C4FD}"/>
              </a:ext>
            </a:extLst>
          </p:cNvPr>
          <p:cNvSpPr txBox="1"/>
          <p:nvPr/>
        </p:nvSpPr>
        <p:spPr>
          <a:xfrm>
            <a:off x="5940152" y="163564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divided into chapters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D7C73B-D105-4253-A792-98E735B9765C}"/>
              </a:ext>
            </a:extLst>
          </p:cNvPr>
          <p:cNvSpPr txBox="1"/>
          <p:nvPr/>
        </p:nvSpPr>
        <p:spPr>
          <a:xfrm>
            <a:off x="5148064" y="257175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divided into sections</a:t>
            </a:r>
          </a:p>
        </p:txBody>
      </p:sp>
    </p:spTree>
    <p:extLst>
      <p:ext uri="{BB962C8B-B14F-4D97-AF65-F5344CB8AC3E}">
        <p14:creationId xmlns:p14="http://schemas.microsoft.com/office/powerpoint/2010/main" val="14476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أمّا بَعْدُ فَهذا مُخْتَصَرٌ مَضْبُوْطٌ في النَّحْوِ جَمَعْتُ فِيْهِ مُهِمَّاتِ النَّحْوِ عَلَى تَرْتِيْبِ الْكَافِيَةِ </a:t>
            </a:r>
            <a:r>
              <a:rPr lang="ur-PK" dirty="0" err="1"/>
              <a:t>مُبَ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وِّ</a:t>
            </a:r>
            <a:r>
              <a:rPr lang="ur-PK" dirty="0" err="1"/>
              <a:t>بًا</a:t>
            </a:r>
            <a:r>
              <a:rPr lang="ur-PK" dirty="0"/>
              <a:t> </a:t>
            </a:r>
            <a:r>
              <a:rPr lang="ur-PK" dirty="0" err="1"/>
              <a:t>وَمُفَ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صِّ</a:t>
            </a:r>
            <a:r>
              <a:rPr lang="ur-PK" dirty="0" err="1"/>
              <a:t>لًا</a:t>
            </a:r>
            <a:r>
              <a:rPr lang="ur-PK" dirty="0"/>
              <a:t> </a:t>
            </a:r>
            <a:r>
              <a:rPr lang="ur-PK" dirty="0" err="1">
                <a:solidFill>
                  <a:schemeClr val="bg1"/>
                </a:solidFill>
              </a:rPr>
              <a:t>بِعِبَارَةٍ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وَاضِحَةٍ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مَعَ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إِيْرَادِ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الْأَمْثِلَةِ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فِيْ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جَمِيْعِ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مَسَائِلِهَا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مِنْ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غَيْرِ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تَعَرُّضٍ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لِلْأَدِلَّةِ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وَالْعِلَلِ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لِئَلَّا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يُشَوِّشَ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ذِهْنَ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الْمُبْتَدِئِ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عَنْ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فَهْمِ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الْمَسَائِل</a:t>
            </a:r>
            <a:r>
              <a:rPr lang="ur-PK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D43356-171F-419B-A476-B4A4A913C4FD}"/>
              </a:ext>
            </a:extLst>
          </p:cNvPr>
          <p:cNvSpPr txBox="1"/>
          <p:nvPr/>
        </p:nvSpPr>
        <p:spPr>
          <a:xfrm>
            <a:off x="5940152" y="163564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dividing into chapters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D7C73B-D105-4253-A792-98E735B9765C}"/>
              </a:ext>
            </a:extLst>
          </p:cNvPr>
          <p:cNvSpPr txBox="1"/>
          <p:nvPr/>
        </p:nvSpPr>
        <p:spPr>
          <a:xfrm>
            <a:off x="5148064" y="257175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dividing into sections</a:t>
            </a:r>
          </a:p>
        </p:txBody>
      </p:sp>
    </p:spTree>
    <p:extLst>
      <p:ext uri="{BB962C8B-B14F-4D97-AF65-F5344CB8AC3E}">
        <p14:creationId xmlns:p14="http://schemas.microsoft.com/office/powerpoint/2010/main" val="1496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أمّا بَعْدُ فَهذا مُخْتَصَرٌ مَضْبُوْطٌ في النَّحْوِ جَمَعْتُ فِيْهِ مُهِمَّاتِ النَّحْوِ عَلَى تَرْتِيْبِ الْكَافِيَةِ </a:t>
            </a:r>
            <a:r>
              <a:rPr lang="ur-PK" dirty="0" err="1"/>
              <a:t>مُبَوَّبًا</a:t>
            </a:r>
            <a:r>
              <a:rPr lang="ur-PK" dirty="0"/>
              <a:t> </a:t>
            </a:r>
            <a:r>
              <a:rPr lang="ur-PK" dirty="0" err="1"/>
              <a:t>وَمُفَصَّلًا</a:t>
            </a:r>
            <a:r>
              <a:rPr lang="ur-PK" dirty="0"/>
              <a:t> </a:t>
            </a:r>
            <a:r>
              <a:rPr lang="ur-PK" dirty="0" err="1"/>
              <a:t>بِعِبَارَةٍ</a:t>
            </a:r>
            <a:r>
              <a:rPr lang="ur-PK" dirty="0"/>
              <a:t> </a:t>
            </a:r>
            <a:r>
              <a:rPr lang="ur-PK" dirty="0" err="1"/>
              <a:t>وَاضِحَةٍ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إِيْرَادِ</a:t>
            </a:r>
            <a:r>
              <a:rPr lang="ur-PK" dirty="0"/>
              <a:t> </a:t>
            </a:r>
            <a:r>
              <a:rPr lang="ur-PK" dirty="0" err="1"/>
              <a:t>الْأَمْثِلَةِ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جَمِيْعِ</a:t>
            </a:r>
            <a:r>
              <a:rPr lang="ur-PK" dirty="0"/>
              <a:t> </a:t>
            </a:r>
            <a:r>
              <a:rPr lang="ur-PK" dirty="0" err="1"/>
              <a:t>مَسَائِلِهَا</a:t>
            </a:r>
            <a:r>
              <a:rPr lang="ur-PK" dirty="0"/>
              <a:t> </a:t>
            </a:r>
            <a:r>
              <a:rPr lang="ur-PK" dirty="0" err="1">
                <a:solidFill>
                  <a:schemeClr val="bg1"/>
                </a:solidFill>
              </a:rPr>
              <a:t>مِنْ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غَيْرِ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تَعَرُّضٍ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لِلْأَدِلَّةِ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وَالْعِلَلِ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لِئَلَّا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يُشَوِّشَ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ذِهْنَ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الْمُبْتَدِئِ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عَنْ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فَهْمِ</a:t>
            </a:r>
            <a:r>
              <a:rPr lang="ur-PK" dirty="0">
                <a:solidFill>
                  <a:schemeClr val="bg1"/>
                </a:solidFill>
              </a:rPr>
              <a:t> </a:t>
            </a:r>
            <a:r>
              <a:rPr lang="ur-PK" dirty="0" err="1">
                <a:solidFill>
                  <a:schemeClr val="bg1"/>
                </a:solidFill>
              </a:rPr>
              <a:t>الْمَسَائِل</a:t>
            </a:r>
            <a:r>
              <a:rPr lang="ur-PK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71A3B2-6E34-4D5A-B36E-AC4BD6E3D641}"/>
              </a:ext>
            </a:extLst>
          </p:cNvPr>
          <p:cNvSpPr txBox="1"/>
          <p:nvPr/>
        </p:nvSpPr>
        <p:spPr>
          <a:xfrm>
            <a:off x="4283968" y="17076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text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wording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1ACDC-C5B0-4FFA-AF2B-588D3F57291D}"/>
              </a:ext>
            </a:extLst>
          </p:cNvPr>
          <p:cNvSpPr txBox="1"/>
          <p:nvPr/>
        </p:nvSpPr>
        <p:spPr>
          <a:xfrm>
            <a:off x="3491880" y="26391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clear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98C738-76FD-45FF-B69F-4920FDEFB787}"/>
              </a:ext>
            </a:extLst>
          </p:cNvPr>
          <p:cNvSpPr txBox="1"/>
          <p:nvPr/>
        </p:nvSpPr>
        <p:spPr>
          <a:xfrm>
            <a:off x="2112132" y="184615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presenting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D5D24B-A8F5-422B-9D3D-3FF09164A0C2}"/>
              </a:ext>
            </a:extLst>
          </p:cNvPr>
          <p:cNvSpPr txBox="1"/>
          <p:nvPr/>
        </p:nvSpPr>
        <p:spPr>
          <a:xfrm>
            <a:off x="7956376" y="2931790"/>
            <a:ext cx="81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1203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أمّا بَعْدُ فَهذا مُخْتَصَرٌ مَضْبُوْطٌ في النَّحْوِ جَمَعْتُ فِيْهِ مُهِمَّاتِ النَّحْوِ عَلَى تَرْتِيْبِ الْكَافِيَةِ </a:t>
            </a:r>
            <a:r>
              <a:rPr lang="ur-PK" dirty="0" err="1"/>
              <a:t>مُبَوَّبًا</a:t>
            </a:r>
            <a:r>
              <a:rPr lang="ur-PK" dirty="0"/>
              <a:t> </a:t>
            </a:r>
            <a:r>
              <a:rPr lang="ur-PK" dirty="0" err="1"/>
              <a:t>وَمُفَصَّلًا</a:t>
            </a:r>
            <a:r>
              <a:rPr lang="ur-PK" dirty="0"/>
              <a:t> </a:t>
            </a:r>
            <a:r>
              <a:rPr lang="ur-PK" dirty="0" err="1"/>
              <a:t>بِعِبَارَةٍ</a:t>
            </a:r>
            <a:r>
              <a:rPr lang="ur-PK" dirty="0"/>
              <a:t> </a:t>
            </a:r>
            <a:r>
              <a:rPr lang="ur-PK" dirty="0" err="1"/>
              <a:t>وَاضِحَةٍ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إِيْرَادِ</a:t>
            </a:r>
            <a:r>
              <a:rPr lang="ur-PK" dirty="0"/>
              <a:t> </a:t>
            </a:r>
            <a:r>
              <a:rPr lang="ur-PK" dirty="0" err="1"/>
              <a:t>الْأَمْثِلَةِ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جَمِيْعِ</a:t>
            </a:r>
            <a:r>
              <a:rPr lang="ur-PK" dirty="0"/>
              <a:t> </a:t>
            </a:r>
            <a:r>
              <a:rPr lang="ur-PK" dirty="0" err="1"/>
              <a:t>مَسَائِلِهَا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تَعَرُّضٍ</a:t>
            </a:r>
            <a:r>
              <a:rPr lang="ur-PK" dirty="0"/>
              <a:t> </a:t>
            </a:r>
            <a:r>
              <a:rPr lang="ur-PK" dirty="0" err="1"/>
              <a:t>لِلْأَدِلَّةِ</a:t>
            </a:r>
            <a:r>
              <a:rPr lang="ur-PK" dirty="0"/>
              <a:t> </a:t>
            </a:r>
            <a:r>
              <a:rPr lang="ur-PK" dirty="0" err="1"/>
              <a:t>وَالْعِلَلِ</a:t>
            </a:r>
            <a:r>
              <a:rPr lang="ur-PK" dirty="0"/>
              <a:t> </a:t>
            </a:r>
            <a:r>
              <a:rPr lang="ur-PK" dirty="0" err="1"/>
              <a:t>لِئَلَّا</a:t>
            </a:r>
            <a:r>
              <a:rPr lang="ur-PK" dirty="0"/>
              <a:t> </a:t>
            </a:r>
            <a:r>
              <a:rPr lang="ur-PK" dirty="0" err="1"/>
              <a:t>يُشَوِّشَ</a:t>
            </a:r>
            <a:r>
              <a:rPr lang="ur-PK" dirty="0"/>
              <a:t> </a:t>
            </a:r>
            <a:r>
              <a:rPr lang="ur-PK" dirty="0" err="1"/>
              <a:t>ذِهْنَ</a:t>
            </a:r>
            <a:r>
              <a:rPr lang="ur-PK" dirty="0"/>
              <a:t> </a:t>
            </a:r>
            <a:r>
              <a:rPr lang="ur-PK" dirty="0" err="1"/>
              <a:t>الْمُبْتَدِئِ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فَهْمِ</a:t>
            </a:r>
            <a:r>
              <a:rPr lang="ur-PK" dirty="0"/>
              <a:t> </a:t>
            </a:r>
            <a:r>
              <a:rPr lang="ur-PK" dirty="0" err="1"/>
              <a:t>الْمَسَائِل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مقدمة</a:t>
            </a:r>
            <a:endParaRPr lang="en-GB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71A3B2-6E34-4D5A-B36E-AC4BD6E3D641}"/>
              </a:ext>
            </a:extLst>
          </p:cNvPr>
          <p:cNvSpPr txBox="1"/>
          <p:nvPr/>
        </p:nvSpPr>
        <p:spPr>
          <a:xfrm>
            <a:off x="5940152" y="282377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delving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D8B0B6-FB17-4406-B2F8-22612E85686D}"/>
              </a:ext>
            </a:extLst>
          </p:cNvPr>
          <p:cNvSpPr txBox="1"/>
          <p:nvPr/>
        </p:nvSpPr>
        <p:spPr>
          <a:xfrm>
            <a:off x="4716016" y="36518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evidences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7A2EA4-BB83-4083-B47B-78875D10B3E6}"/>
              </a:ext>
            </a:extLst>
          </p:cNvPr>
          <p:cNvSpPr txBox="1"/>
          <p:nvPr/>
        </p:nvSpPr>
        <p:spPr>
          <a:xfrm>
            <a:off x="3995936" y="2823778"/>
            <a:ext cx="93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reasons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DD0040-E58C-46C1-B514-47D42FFB3424}"/>
              </a:ext>
            </a:extLst>
          </p:cNvPr>
          <p:cNvSpPr txBox="1"/>
          <p:nvPr/>
        </p:nvSpPr>
        <p:spPr>
          <a:xfrm>
            <a:off x="2555776" y="3671488"/>
            <a:ext cx="93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clutter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distract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7F537A-BC79-45FD-8C78-7ED46E3F07EB}"/>
              </a:ext>
            </a:extLst>
          </p:cNvPr>
          <p:cNvSpPr txBox="1"/>
          <p:nvPr/>
        </p:nvSpPr>
        <p:spPr>
          <a:xfrm>
            <a:off x="1763688" y="2823778"/>
            <a:ext cx="93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mind</a:t>
            </a:r>
          </a:p>
        </p:txBody>
      </p:sp>
    </p:spTree>
    <p:extLst>
      <p:ext uri="{BB962C8B-B14F-4D97-AF65-F5344CB8AC3E}">
        <p14:creationId xmlns:p14="http://schemas.microsoft.com/office/powerpoint/2010/main" val="12590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0" grpId="0"/>
      <p:bldP spid="12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379</Words>
  <Application>Microsoft Office PowerPoint</Application>
  <PresentationFormat>On-screen Show (16:9)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1144</cp:revision>
  <cp:lastPrinted>2018-11-30T18:58:39Z</cp:lastPrinted>
  <dcterms:created xsi:type="dcterms:W3CDTF">2017-07-04T20:08:42Z</dcterms:created>
  <dcterms:modified xsi:type="dcterms:W3CDTF">2019-10-29T10:47:53Z</dcterms:modified>
</cp:coreProperties>
</file>