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57" r:id="rId2"/>
    <p:sldId id="404" r:id="rId3"/>
    <p:sldId id="487" r:id="rId4"/>
    <p:sldId id="488" r:id="rId5"/>
    <p:sldId id="485" r:id="rId6"/>
    <p:sldId id="489" r:id="rId7"/>
    <p:sldId id="490" r:id="rId8"/>
    <p:sldId id="491" r:id="rId9"/>
    <p:sldId id="492" r:id="rId10"/>
    <p:sldId id="498" r:id="rId11"/>
    <p:sldId id="494" r:id="rId12"/>
    <p:sldId id="495" r:id="rId13"/>
    <p:sldId id="496" r:id="rId14"/>
    <p:sldId id="497" r:id="rId15"/>
    <p:sldId id="505" r:id="rId16"/>
    <p:sldId id="493" r:id="rId17"/>
    <p:sldId id="503" r:id="rId18"/>
    <p:sldId id="500" r:id="rId19"/>
    <p:sldId id="504" r:id="rId20"/>
    <p:sldId id="501" r:id="rId21"/>
    <p:sldId id="502" r:id="rId22"/>
    <p:sldId id="499" r:id="rId23"/>
    <p:sldId id="506" r:id="rId24"/>
    <p:sldId id="510" r:id="rId25"/>
    <p:sldId id="513" r:id="rId26"/>
    <p:sldId id="512" r:id="rId27"/>
    <p:sldId id="509" r:id="rId28"/>
    <p:sldId id="515" r:id="rId29"/>
    <p:sldId id="511" r:id="rId30"/>
    <p:sldId id="507" r:id="rId31"/>
    <p:sldId id="514" r:id="rId32"/>
    <p:sldId id="508" r:id="rId33"/>
    <p:sldId id="355" r:id="rId34"/>
    <p:sldId id="427" r:id="rId35"/>
    <p:sldId id="482" r:id="rId3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87"/>
            <p14:sldId id="488"/>
            <p14:sldId id="485"/>
            <p14:sldId id="489"/>
            <p14:sldId id="490"/>
            <p14:sldId id="491"/>
            <p14:sldId id="492"/>
            <p14:sldId id="498"/>
            <p14:sldId id="494"/>
            <p14:sldId id="495"/>
            <p14:sldId id="496"/>
            <p14:sldId id="497"/>
            <p14:sldId id="505"/>
            <p14:sldId id="493"/>
            <p14:sldId id="503"/>
            <p14:sldId id="500"/>
            <p14:sldId id="504"/>
            <p14:sldId id="501"/>
            <p14:sldId id="502"/>
            <p14:sldId id="499"/>
            <p14:sldId id="506"/>
            <p14:sldId id="510"/>
            <p14:sldId id="513"/>
            <p14:sldId id="512"/>
            <p14:sldId id="509"/>
            <p14:sldId id="515"/>
            <p14:sldId id="511"/>
            <p14:sldId id="507"/>
            <p14:sldId id="514"/>
            <p14:sldId id="508"/>
            <p14:sldId id="355"/>
            <p14:sldId id="427"/>
            <p14:sldId id="48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xmlns="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١٤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xmlns="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الْأَوَّلُ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اَلْفَصْلُ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الْأَوَّلُ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الْفَاعِلُ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4" name="Freeform 3"/>
          <p:cNvSpPr/>
          <p:nvPr/>
        </p:nvSpPr>
        <p:spPr>
          <a:xfrm>
            <a:off x="180783" y="629503"/>
            <a:ext cx="8782434" cy="805383"/>
          </a:xfrm>
          <a:custGeom>
            <a:avLst/>
            <a:gdLst>
              <a:gd name="connsiteX0" fmla="*/ 0 w 8782434"/>
              <a:gd name="connsiteY0" fmla="*/ 80538 h 805383"/>
              <a:gd name="connsiteX1" fmla="*/ 80538 w 8782434"/>
              <a:gd name="connsiteY1" fmla="*/ 0 h 805383"/>
              <a:gd name="connsiteX2" fmla="*/ 8701896 w 8782434"/>
              <a:gd name="connsiteY2" fmla="*/ 0 h 805383"/>
              <a:gd name="connsiteX3" fmla="*/ 8782434 w 8782434"/>
              <a:gd name="connsiteY3" fmla="*/ 80538 h 805383"/>
              <a:gd name="connsiteX4" fmla="*/ 8782434 w 8782434"/>
              <a:gd name="connsiteY4" fmla="*/ 724845 h 805383"/>
              <a:gd name="connsiteX5" fmla="*/ 8701896 w 8782434"/>
              <a:gd name="connsiteY5" fmla="*/ 805383 h 805383"/>
              <a:gd name="connsiteX6" fmla="*/ 80538 w 8782434"/>
              <a:gd name="connsiteY6" fmla="*/ 805383 h 805383"/>
              <a:gd name="connsiteX7" fmla="*/ 0 w 8782434"/>
              <a:gd name="connsiteY7" fmla="*/ 724845 h 805383"/>
              <a:gd name="connsiteX8" fmla="*/ 0 w 8782434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2434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701896" y="0"/>
                </a:lnTo>
                <a:cubicBezTo>
                  <a:pt x="8746376" y="0"/>
                  <a:pt x="8782434" y="36058"/>
                  <a:pt x="8782434" y="80538"/>
                </a:cubicBezTo>
                <a:lnTo>
                  <a:pt x="8782434" y="724845"/>
                </a:lnTo>
                <a:cubicBezTo>
                  <a:pt x="8782434" y="769325"/>
                  <a:pt x="8746376" y="805383"/>
                  <a:pt x="8701896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500" kern="1200" dirty="0"/>
              <a:t>فاعل </a:t>
            </a:r>
            <a:r>
              <a:rPr lang="ur-PK" sz="2500" kern="1200"/>
              <a:t>مؤنث</a:t>
            </a:r>
            <a:endParaRPr lang="en-GB" sz="2500" kern="1200" dirty="0"/>
          </a:p>
        </p:txBody>
      </p:sp>
      <p:sp>
        <p:nvSpPr>
          <p:cNvPr id="5" name="Freeform 4"/>
          <p:cNvSpPr/>
          <p:nvPr/>
        </p:nvSpPr>
        <p:spPr>
          <a:xfrm>
            <a:off x="4006268" y="1525090"/>
            <a:ext cx="4956949" cy="805383"/>
          </a:xfrm>
          <a:custGeom>
            <a:avLst/>
            <a:gdLst>
              <a:gd name="connsiteX0" fmla="*/ 0 w 4956949"/>
              <a:gd name="connsiteY0" fmla="*/ 80538 h 805383"/>
              <a:gd name="connsiteX1" fmla="*/ 80538 w 4956949"/>
              <a:gd name="connsiteY1" fmla="*/ 0 h 805383"/>
              <a:gd name="connsiteX2" fmla="*/ 4876411 w 4956949"/>
              <a:gd name="connsiteY2" fmla="*/ 0 h 805383"/>
              <a:gd name="connsiteX3" fmla="*/ 4956949 w 4956949"/>
              <a:gd name="connsiteY3" fmla="*/ 80538 h 805383"/>
              <a:gd name="connsiteX4" fmla="*/ 4956949 w 4956949"/>
              <a:gd name="connsiteY4" fmla="*/ 724845 h 805383"/>
              <a:gd name="connsiteX5" fmla="*/ 4876411 w 4956949"/>
              <a:gd name="connsiteY5" fmla="*/ 805383 h 805383"/>
              <a:gd name="connsiteX6" fmla="*/ 80538 w 4956949"/>
              <a:gd name="connsiteY6" fmla="*/ 805383 h 805383"/>
              <a:gd name="connsiteX7" fmla="*/ 0 w 4956949"/>
              <a:gd name="connsiteY7" fmla="*/ 724845 h 805383"/>
              <a:gd name="connsiteX8" fmla="*/ 0 w 495694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694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4876411" y="0"/>
                </a:lnTo>
                <a:cubicBezTo>
                  <a:pt x="4920891" y="0"/>
                  <a:pt x="4956949" y="36058"/>
                  <a:pt x="4956949" y="80538"/>
                </a:cubicBezTo>
                <a:lnTo>
                  <a:pt x="4956949" y="724845"/>
                </a:lnTo>
                <a:cubicBezTo>
                  <a:pt x="4956949" y="769325"/>
                  <a:pt x="4920891" y="805383"/>
                  <a:pt x="487641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500" kern="1200" dirty="0" err="1"/>
              <a:t>ظاهر</a:t>
            </a:r>
            <a:endParaRPr lang="en-GB" sz="2500" kern="1200" dirty="0"/>
          </a:p>
        </p:txBody>
      </p:sp>
      <p:sp>
        <p:nvSpPr>
          <p:cNvPr id="6" name="Freeform 5"/>
          <p:cNvSpPr/>
          <p:nvPr/>
        </p:nvSpPr>
        <p:spPr>
          <a:xfrm>
            <a:off x="7755678" y="2420677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مجازي</a:t>
            </a:r>
            <a:endParaRPr lang="en-GB" sz="2200" kern="1200" dirty="0"/>
          </a:p>
        </p:txBody>
      </p:sp>
      <p:sp>
        <p:nvSpPr>
          <p:cNvPr id="9" name="Freeform 8"/>
          <p:cNvSpPr/>
          <p:nvPr/>
        </p:nvSpPr>
        <p:spPr>
          <a:xfrm>
            <a:off x="7755678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خيار</a:t>
            </a:r>
            <a:endParaRPr lang="en-GB" sz="22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6497422" y="2420677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/>
              <a:t>جمع </a:t>
            </a:r>
            <a:r>
              <a:rPr lang="ur-PK" sz="2200" kern="1200" dirty="0" err="1"/>
              <a:t>مكسر</a:t>
            </a:r>
            <a:endParaRPr lang="en-GB" sz="22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6497422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خيار</a:t>
            </a:r>
            <a:endParaRPr lang="en-GB" sz="22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4006268" y="2420677"/>
            <a:ext cx="2440437" cy="805383"/>
          </a:xfrm>
          <a:custGeom>
            <a:avLst/>
            <a:gdLst>
              <a:gd name="connsiteX0" fmla="*/ 0 w 2440437"/>
              <a:gd name="connsiteY0" fmla="*/ 80538 h 805383"/>
              <a:gd name="connsiteX1" fmla="*/ 80538 w 2440437"/>
              <a:gd name="connsiteY1" fmla="*/ 0 h 805383"/>
              <a:gd name="connsiteX2" fmla="*/ 2359899 w 2440437"/>
              <a:gd name="connsiteY2" fmla="*/ 0 h 805383"/>
              <a:gd name="connsiteX3" fmla="*/ 2440437 w 2440437"/>
              <a:gd name="connsiteY3" fmla="*/ 80538 h 805383"/>
              <a:gd name="connsiteX4" fmla="*/ 2440437 w 2440437"/>
              <a:gd name="connsiteY4" fmla="*/ 724845 h 805383"/>
              <a:gd name="connsiteX5" fmla="*/ 2359899 w 2440437"/>
              <a:gd name="connsiteY5" fmla="*/ 805383 h 805383"/>
              <a:gd name="connsiteX6" fmla="*/ 80538 w 2440437"/>
              <a:gd name="connsiteY6" fmla="*/ 805383 h 805383"/>
              <a:gd name="connsiteX7" fmla="*/ 0 w 2440437"/>
              <a:gd name="connsiteY7" fmla="*/ 724845 h 805383"/>
              <a:gd name="connsiteX8" fmla="*/ 0 w 2440437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0437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359899" y="0"/>
                </a:lnTo>
                <a:cubicBezTo>
                  <a:pt x="2404379" y="0"/>
                  <a:pt x="2440437" y="36058"/>
                  <a:pt x="2440437" y="80538"/>
                </a:cubicBezTo>
                <a:lnTo>
                  <a:pt x="2440437" y="724845"/>
                </a:lnTo>
                <a:cubicBezTo>
                  <a:pt x="2440437" y="769325"/>
                  <a:pt x="2404379" y="805383"/>
                  <a:pt x="2359899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حقيقي</a:t>
            </a:r>
            <a:endParaRPr lang="en-GB" sz="22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5239166" y="3316263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/>
              <a:t>منفصل</a:t>
            </a:r>
            <a:endParaRPr lang="en-GB" sz="22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5239166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خيار</a:t>
            </a:r>
            <a:endParaRPr lang="en-GB" sz="22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006268" y="3316263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/>
              <a:t>متصل</a:t>
            </a:r>
            <a:endParaRPr lang="en-GB" sz="22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4006268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تأنيث</a:t>
            </a:r>
            <a:endParaRPr lang="en-GB" sz="22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180783" y="1525090"/>
            <a:ext cx="3724051" cy="805383"/>
          </a:xfrm>
          <a:custGeom>
            <a:avLst/>
            <a:gdLst>
              <a:gd name="connsiteX0" fmla="*/ 0 w 3724051"/>
              <a:gd name="connsiteY0" fmla="*/ 80538 h 805383"/>
              <a:gd name="connsiteX1" fmla="*/ 80538 w 3724051"/>
              <a:gd name="connsiteY1" fmla="*/ 0 h 805383"/>
              <a:gd name="connsiteX2" fmla="*/ 3643513 w 3724051"/>
              <a:gd name="connsiteY2" fmla="*/ 0 h 805383"/>
              <a:gd name="connsiteX3" fmla="*/ 3724051 w 3724051"/>
              <a:gd name="connsiteY3" fmla="*/ 80538 h 805383"/>
              <a:gd name="connsiteX4" fmla="*/ 3724051 w 3724051"/>
              <a:gd name="connsiteY4" fmla="*/ 724845 h 805383"/>
              <a:gd name="connsiteX5" fmla="*/ 3643513 w 3724051"/>
              <a:gd name="connsiteY5" fmla="*/ 805383 h 805383"/>
              <a:gd name="connsiteX6" fmla="*/ 80538 w 3724051"/>
              <a:gd name="connsiteY6" fmla="*/ 805383 h 805383"/>
              <a:gd name="connsiteX7" fmla="*/ 0 w 3724051"/>
              <a:gd name="connsiteY7" fmla="*/ 724845 h 805383"/>
              <a:gd name="connsiteX8" fmla="*/ 0 w 372405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405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3643513" y="0"/>
                </a:lnTo>
                <a:cubicBezTo>
                  <a:pt x="3687993" y="0"/>
                  <a:pt x="3724051" y="36058"/>
                  <a:pt x="3724051" y="80538"/>
                </a:cubicBezTo>
                <a:lnTo>
                  <a:pt x="3724051" y="724845"/>
                </a:lnTo>
                <a:cubicBezTo>
                  <a:pt x="3724051" y="769325"/>
                  <a:pt x="3687993" y="805383"/>
                  <a:pt x="364351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500" kern="1200" dirty="0"/>
              <a:t>مضمر</a:t>
            </a:r>
            <a:endParaRPr lang="en-GB" sz="25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2697295" y="2420677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حقيقي</a:t>
            </a:r>
            <a:endParaRPr lang="en-GB" sz="22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2697295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تأنيث</a:t>
            </a:r>
            <a:endParaRPr lang="en-GB" sz="22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439039" y="2420677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مجازي</a:t>
            </a:r>
            <a:endParaRPr lang="en-GB" sz="22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439039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تأنيث</a:t>
            </a:r>
            <a:endParaRPr lang="en-GB" sz="22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180783" y="2420677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/>
              <a:t>جمع </a:t>
            </a:r>
            <a:r>
              <a:rPr lang="ur-PK" sz="2200" kern="1200" dirty="0" err="1"/>
              <a:t>مكسر</a:t>
            </a:r>
            <a:endParaRPr lang="en-GB" sz="22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180783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خيار</a:t>
            </a:r>
            <a:endParaRPr lang="en-GB" sz="2200" kern="1200" dirty="0"/>
          </a:p>
        </p:txBody>
      </p:sp>
    </p:spTree>
    <p:extLst>
      <p:ext uri="{BB962C8B-B14F-4D97-AF65-F5344CB8AC3E}">
        <p14:creationId xmlns:p14="http://schemas.microsoft.com/office/powerpoint/2010/main" val="352650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تَذْكِيْرُ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 </a:t>
            </a:r>
            <a:r>
              <a:rPr lang="ur-PK" b="1" dirty="0" err="1"/>
              <a:t>وَتَأْنِيْثِهِ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وَإنْ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الفَاعِلُ</a:t>
            </a:r>
            <a:r>
              <a:rPr lang="ur-PK" dirty="0"/>
              <a:t> </a:t>
            </a:r>
            <a:r>
              <a:rPr lang="ur-PK" dirty="0" err="1"/>
              <a:t>مَؤَنَّثًا</a:t>
            </a:r>
            <a:r>
              <a:rPr lang="ur-PK" dirty="0"/>
              <a:t> </a:t>
            </a:r>
            <a:r>
              <a:rPr lang="ur-PK" dirty="0" err="1"/>
              <a:t>حَقِيقِيًّا</a:t>
            </a:r>
            <a:r>
              <a:rPr lang="ur-PK" dirty="0"/>
              <a:t> -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بِإِزَاءِهِ</a:t>
            </a:r>
            <a:r>
              <a:rPr lang="ur-PK" dirty="0"/>
              <a:t> </a:t>
            </a:r>
            <a:r>
              <a:rPr lang="ur-PK" dirty="0" err="1"/>
              <a:t>ذَكَرٌ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الحَيَوَانِ</a:t>
            </a:r>
            <a:r>
              <a:rPr lang="ur-PK" dirty="0"/>
              <a:t>- </a:t>
            </a:r>
            <a:r>
              <a:rPr lang="ur-PK" dirty="0" err="1"/>
              <a:t>أُنِّثَ</a:t>
            </a:r>
            <a:r>
              <a:rPr lang="ur-PK" dirty="0"/>
              <a:t> </a:t>
            </a:r>
            <a:r>
              <a:rPr lang="ur-PK" dirty="0" err="1"/>
              <a:t>الفِعْلُ</a:t>
            </a:r>
            <a:r>
              <a:rPr lang="ur-PK" dirty="0"/>
              <a:t> </a:t>
            </a:r>
            <a:r>
              <a:rPr lang="ur-PK" dirty="0" err="1"/>
              <a:t>أبَدًا</a:t>
            </a:r>
            <a:r>
              <a:rPr lang="ur-PK" dirty="0"/>
              <a:t> </a:t>
            </a:r>
            <a:r>
              <a:rPr lang="ur-PK" dirty="0" err="1"/>
              <a:t>إنْ</a:t>
            </a:r>
            <a:r>
              <a:rPr lang="ur-PK" dirty="0"/>
              <a:t> </a:t>
            </a:r>
            <a:r>
              <a:rPr lang="ur-PK" dirty="0" err="1"/>
              <a:t>لَمْ</a:t>
            </a:r>
            <a:r>
              <a:rPr lang="ur-PK" dirty="0"/>
              <a:t> </a:t>
            </a:r>
            <a:r>
              <a:rPr lang="ur-PK" dirty="0" err="1"/>
              <a:t>تَفْصِلْ</a:t>
            </a:r>
            <a:r>
              <a:rPr lang="ur-PK" dirty="0"/>
              <a:t> </a:t>
            </a:r>
            <a:r>
              <a:rPr lang="ur-PK" dirty="0" err="1"/>
              <a:t>بَيْنَ</a:t>
            </a:r>
            <a:r>
              <a:rPr lang="ur-PK" dirty="0"/>
              <a:t> </a:t>
            </a:r>
            <a:r>
              <a:rPr lang="ur-PK" dirty="0" err="1"/>
              <a:t>الفِعْلِ</a:t>
            </a:r>
            <a:r>
              <a:rPr lang="ur-PK" dirty="0"/>
              <a:t> </a:t>
            </a:r>
            <a:r>
              <a:rPr lang="ur-PK" dirty="0" err="1"/>
              <a:t>وَالفَاعِلِ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قَامَتْ</a:t>
            </a:r>
            <a:r>
              <a:rPr lang="ur-PK" dirty="0"/>
              <a:t> </a:t>
            </a:r>
            <a:r>
              <a:rPr lang="ur-PK" dirty="0" err="1"/>
              <a:t>هِنْدٌ</a:t>
            </a:r>
            <a:r>
              <a:rPr lang="ur-PK" dirty="0"/>
              <a:t>،</a:t>
            </a:r>
          </a:p>
          <a:p>
            <a:pPr rtl="1"/>
            <a:r>
              <a:rPr lang="ur-PK" dirty="0" err="1"/>
              <a:t>وَإنْ</a:t>
            </a:r>
            <a:r>
              <a:rPr lang="ur-PK" dirty="0"/>
              <a:t> </a:t>
            </a:r>
            <a:r>
              <a:rPr lang="ur-PK" dirty="0" err="1"/>
              <a:t>فَصَّلْتَ</a:t>
            </a:r>
            <a:r>
              <a:rPr lang="ur-PK" dirty="0"/>
              <a:t> </a:t>
            </a:r>
            <a:r>
              <a:rPr lang="ur-PK" dirty="0" err="1"/>
              <a:t>فَلَكَ</a:t>
            </a:r>
            <a:r>
              <a:rPr lang="ur-PK" dirty="0"/>
              <a:t> </a:t>
            </a:r>
            <a:r>
              <a:rPr lang="ur-PK" dirty="0" err="1"/>
              <a:t>الْخِيَارُ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التَّذْكِيْرِ</a:t>
            </a:r>
            <a:r>
              <a:rPr lang="ur-PK" dirty="0"/>
              <a:t> </a:t>
            </a:r>
            <a:r>
              <a:rPr lang="ur-PK" dirty="0" err="1"/>
              <a:t>وَالتَّأنِيْثِ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ضَرَبَ</a:t>
            </a:r>
            <a:r>
              <a:rPr lang="ur-PK" dirty="0"/>
              <a:t> </a:t>
            </a:r>
            <a:r>
              <a:rPr lang="ur-PK" dirty="0" err="1"/>
              <a:t>اليَوْمَ</a:t>
            </a:r>
            <a:r>
              <a:rPr lang="ur-PK" dirty="0"/>
              <a:t> </a:t>
            </a:r>
            <a:r>
              <a:rPr lang="ur-PK" dirty="0" err="1"/>
              <a:t>هِنْدٌ</a:t>
            </a:r>
            <a:r>
              <a:rPr lang="ur-PK" dirty="0"/>
              <a:t>، </a:t>
            </a:r>
            <a:r>
              <a:rPr lang="ur-PK" dirty="0" err="1"/>
              <a:t>واِنْ</a:t>
            </a:r>
            <a:r>
              <a:rPr lang="ur-PK" dirty="0"/>
              <a:t> </a:t>
            </a:r>
            <a:r>
              <a:rPr lang="ur-PK" dirty="0" err="1"/>
              <a:t>شِئْتَ</a:t>
            </a:r>
            <a:r>
              <a:rPr lang="ur-PK" dirty="0"/>
              <a:t> </a:t>
            </a:r>
            <a:r>
              <a:rPr lang="ur-PK" dirty="0" err="1"/>
              <a:t>قُلْتَ</a:t>
            </a:r>
            <a:r>
              <a:rPr lang="ur-PK" dirty="0"/>
              <a:t>: </a:t>
            </a:r>
            <a:r>
              <a:rPr lang="ur-PK" dirty="0" err="1"/>
              <a:t>ضَرَبَتِ</a:t>
            </a:r>
            <a:r>
              <a:rPr lang="ur-PK" dirty="0"/>
              <a:t> </a:t>
            </a:r>
            <a:r>
              <a:rPr lang="ur-PK" dirty="0" err="1"/>
              <a:t>اليَوْمَ</a:t>
            </a:r>
            <a:r>
              <a:rPr lang="ur-PK" dirty="0"/>
              <a:t> </a:t>
            </a:r>
            <a:r>
              <a:rPr lang="ur-PK" dirty="0" err="1"/>
              <a:t>هِنْدٌ</a:t>
            </a:r>
            <a:r>
              <a:rPr lang="ur-PK" dirty="0"/>
              <a:t>،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5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تَذْكِيْرُ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 </a:t>
            </a:r>
            <a:r>
              <a:rPr lang="ur-PK" b="1" dirty="0" err="1"/>
              <a:t>وَتَأْنِيْثِهِ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وَكذلِك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المُؤَنَّثِ</a:t>
            </a:r>
            <a:r>
              <a:rPr lang="ur-PK" dirty="0"/>
              <a:t> </a:t>
            </a:r>
            <a:r>
              <a:rPr lang="ur-PK" dirty="0" err="1"/>
              <a:t>غَيْرِ</a:t>
            </a:r>
            <a:r>
              <a:rPr lang="ur-PK" dirty="0"/>
              <a:t> </a:t>
            </a:r>
            <a:r>
              <a:rPr lang="ur-PK" dirty="0" err="1"/>
              <a:t>الحَقِيقِىِّ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طَلَعَتِ</a:t>
            </a:r>
            <a:r>
              <a:rPr lang="ur-PK" dirty="0"/>
              <a:t> </a:t>
            </a:r>
            <a:r>
              <a:rPr lang="ur-PK" dirty="0" err="1"/>
              <a:t>الشَّمْسُ</a:t>
            </a:r>
            <a:r>
              <a:rPr lang="ur-PK" dirty="0"/>
              <a:t> </a:t>
            </a:r>
            <a:r>
              <a:rPr lang="ur-PK" dirty="0" err="1"/>
              <a:t>وَإنْ</a:t>
            </a:r>
            <a:r>
              <a:rPr lang="ur-PK" dirty="0"/>
              <a:t> </a:t>
            </a:r>
            <a:r>
              <a:rPr lang="ur-PK" dirty="0" err="1"/>
              <a:t>شِئْتَ</a:t>
            </a:r>
            <a:r>
              <a:rPr lang="ur-PK" dirty="0"/>
              <a:t> </a:t>
            </a:r>
            <a:r>
              <a:rPr lang="ur-PK" dirty="0" err="1"/>
              <a:t>قُلْتَ</a:t>
            </a:r>
            <a:r>
              <a:rPr lang="ur-PK" dirty="0"/>
              <a:t> </a:t>
            </a:r>
            <a:r>
              <a:rPr lang="ur-PK" dirty="0" err="1"/>
              <a:t>طَلَعَ</a:t>
            </a:r>
            <a:r>
              <a:rPr lang="ur-PK" dirty="0"/>
              <a:t> </a:t>
            </a:r>
            <a:r>
              <a:rPr lang="ur-PK" dirty="0" err="1"/>
              <a:t>الشَّمْسُ</a:t>
            </a:r>
            <a:r>
              <a:rPr lang="ur-PK" dirty="0"/>
              <a:t>،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2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تَذْكِيْرُ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 </a:t>
            </a:r>
            <a:r>
              <a:rPr lang="ur-PK" b="1" dirty="0" err="1"/>
              <a:t>وَتَأْنِيْثِهِ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وَكذلِك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المُؤَنَّثِ</a:t>
            </a:r>
            <a:r>
              <a:rPr lang="ur-PK" dirty="0"/>
              <a:t> </a:t>
            </a:r>
            <a:r>
              <a:rPr lang="ur-PK" dirty="0" err="1"/>
              <a:t>غَيْرِ</a:t>
            </a:r>
            <a:r>
              <a:rPr lang="ur-PK" dirty="0"/>
              <a:t> </a:t>
            </a:r>
            <a:r>
              <a:rPr lang="ur-PK" dirty="0" err="1"/>
              <a:t>الحَقِيقِىِّ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طَلَعَتِ</a:t>
            </a:r>
            <a:r>
              <a:rPr lang="ur-PK" dirty="0"/>
              <a:t> </a:t>
            </a:r>
            <a:r>
              <a:rPr lang="ur-PK" dirty="0" err="1"/>
              <a:t>الشَّمْسُ</a:t>
            </a:r>
            <a:r>
              <a:rPr lang="ur-PK" dirty="0"/>
              <a:t> </a:t>
            </a:r>
            <a:r>
              <a:rPr lang="ur-PK" dirty="0" err="1"/>
              <a:t>وَإنْ</a:t>
            </a:r>
            <a:r>
              <a:rPr lang="ur-PK" dirty="0"/>
              <a:t> </a:t>
            </a:r>
            <a:r>
              <a:rPr lang="ur-PK" dirty="0" err="1"/>
              <a:t>شِئْتَ</a:t>
            </a:r>
            <a:r>
              <a:rPr lang="ur-PK" dirty="0"/>
              <a:t> </a:t>
            </a:r>
            <a:r>
              <a:rPr lang="ur-PK" dirty="0" err="1"/>
              <a:t>قُلْتَ</a:t>
            </a:r>
            <a:r>
              <a:rPr lang="ur-PK" dirty="0"/>
              <a:t> </a:t>
            </a:r>
            <a:r>
              <a:rPr lang="ur-PK" dirty="0" err="1"/>
              <a:t>طَلَعَ</a:t>
            </a:r>
            <a:r>
              <a:rPr lang="ur-PK" dirty="0"/>
              <a:t> </a:t>
            </a:r>
            <a:r>
              <a:rPr lang="ur-PK" dirty="0" err="1"/>
              <a:t>الشَّمْسُ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ur-PK" dirty="0" err="1"/>
              <a:t>هذا</a:t>
            </a:r>
            <a:r>
              <a:rPr lang="ur-PK" dirty="0"/>
              <a:t> </a:t>
            </a:r>
            <a:r>
              <a:rPr lang="ur-PK" dirty="0" err="1"/>
              <a:t>إذا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الفِعْلُ</a:t>
            </a:r>
            <a:r>
              <a:rPr lang="ur-PK" dirty="0"/>
              <a:t> </a:t>
            </a:r>
            <a:r>
              <a:rPr lang="ur-PK" dirty="0" err="1"/>
              <a:t>مُسْنَدًا</a:t>
            </a:r>
            <a:r>
              <a:rPr lang="ur-PK" dirty="0"/>
              <a:t> </a:t>
            </a:r>
            <a:r>
              <a:rPr lang="ur-PK" dirty="0" err="1"/>
              <a:t>إِلٰی</a:t>
            </a:r>
            <a:r>
              <a:rPr lang="ur-PK" dirty="0"/>
              <a:t> </a:t>
            </a:r>
            <a:r>
              <a:rPr lang="ur-PK" dirty="0" err="1"/>
              <a:t>الْمُظْهَرِ</a:t>
            </a:r>
            <a:r>
              <a:rPr lang="ur-PK" dirty="0"/>
              <a:t>، </a:t>
            </a:r>
            <a:r>
              <a:rPr lang="ur-PK" dirty="0" err="1"/>
              <a:t>وَإِنْ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مُسْنَدًا</a:t>
            </a:r>
            <a:r>
              <a:rPr lang="ur-PK" dirty="0"/>
              <a:t> </a:t>
            </a:r>
            <a:r>
              <a:rPr lang="ur-PK" dirty="0" err="1"/>
              <a:t>إِلَی</a:t>
            </a:r>
            <a:r>
              <a:rPr lang="ur-PK" dirty="0"/>
              <a:t> </a:t>
            </a:r>
            <a:r>
              <a:rPr lang="ur-PK" dirty="0" err="1"/>
              <a:t>الْمُضْمَرِ</a:t>
            </a:r>
            <a:r>
              <a:rPr lang="ur-PK" dirty="0"/>
              <a:t> </a:t>
            </a:r>
            <a:r>
              <a:rPr lang="ur-PK" dirty="0" err="1"/>
              <a:t>أُنِّثَ</a:t>
            </a:r>
            <a:r>
              <a:rPr lang="ur-PK" dirty="0"/>
              <a:t> </a:t>
            </a:r>
            <a:r>
              <a:rPr lang="ur-PK" dirty="0" err="1"/>
              <a:t>أَبَدًا</a:t>
            </a:r>
            <a:r>
              <a:rPr lang="ur-PK" dirty="0"/>
              <a:t> 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الشِّمْسُ</a:t>
            </a:r>
            <a:r>
              <a:rPr lang="ur-PK" dirty="0"/>
              <a:t> </a:t>
            </a:r>
            <a:r>
              <a:rPr lang="ur-PK" dirty="0" err="1"/>
              <a:t>طَلَعَتْ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23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تَذْكِيْرُ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 </a:t>
            </a:r>
            <a:r>
              <a:rPr lang="ur-PK" b="1" dirty="0" err="1"/>
              <a:t>وَتَأْنِيْثِهِ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وَجَمْعُ</a:t>
            </a:r>
            <a:r>
              <a:rPr lang="ur-PK" dirty="0"/>
              <a:t> </a:t>
            </a:r>
            <a:r>
              <a:rPr lang="ur-PK" dirty="0" err="1"/>
              <a:t>التّكْسِيرِ</a:t>
            </a:r>
            <a:r>
              <a:rPr lang="ur-PK" dirty="0"/>
              <a:t> </a:t>
            </a:r>
            <a:r>
              <a:rPr lang="ur-PK" dirty="0" err="1"/>
              <a:t>كَالمُؤنَّثِ</a:t>
            </a:r>
            <a:r>
              <a:rPr lang="ur-PK" dirty="0"/>
              <a:t> </a:t>
            </a:r>
            <a:r>
              <a:rPr lang="ur-PK" dirty="0" err="1"/>
              <a:t>غَيْرِ</a:t>
            </a:r>
            <a:r>
              <a:rPr lang="ur-PK" dirty="0"/>
              <a:t> </a:t>
            </a:r>
            <a:r>
              <a:rPr lang="ur-PK" dirty="0" err="1"/>
              <a:t>الحَقِيقِىِّ</a:t>
            </a:r>
            <a:r>
              <a:rPr lang="ur-PK" dirty="0"/>
              <a:t>، </a:t>
            </a:r>
            <a:r>
              <a:rPr lang="ur-PK" dirty="0" err="1"/>
              <a:t>تَقُولُ</a:t>
            </a:r>
            <a:r>
              <a:rPr lang="ur-PK" dirty="0"/>
              <a:t>: </a:t>
            </a:r>
            <a:r>
              <a:rPr lang="ur-PK" dirty="0" err="1"/>
              <a:t>قَامَ</a:t>
            </a:r>
            <a:r>
              <a:rPr lang="ur-PK" dirty="0"/>
              <a:t> </a:t>
            </a:r>
            <a:r>
              <a:rPr lang="ur-PK" dirty="0" err="1"/>
              <a:t>الرِّجَالُ</a:t>
            </a:r>
            <a:r>
              <a:rPr lang="ur-PK" dirty="0"/>
              <a:t>، </a:t>
            </a:r>
            <a:r>
              <a:rPr lang="ur-PK" dirty="0" err="1"/>
              <a:t>وَإِنْ</a:t>
            </a:r>
            <a:r>
              <a:rPr lang="ur-PK" dirty="0"/>
              <a:t> </a:t>
            </a:r>
            <a:r>
              <a:rPr lang="ur-PK" dirty="0" err="1"/>
              <a:t>شِئْتَ</a:t>
            </a:r>
            <a:r>
              <a:rPr lang="ur-PK" dirty="0"/>
              <a:t> </a:t>
            </a:r>
            <a:r>
              <a:rPr lang="ur-PK" dirty="0" err="1"/>
              <a:t>قُلْتَ</a:t>
            </a:r>
            <a:r>
              <a:rPr lang="ur-PK" dirty="0"/>
              <a:t> </a:t>
            </a:r>
            <a:r>
              <a:rPr lang="ur-PK" dirty="0" err="1"/>
              <a:t>قَامَتِ</a:t>
            </a:r>
            <a:r>
              <a:rPr lang="ur-PK" dirty="0"/>
              <a:t> </a:t>
            </a:r>
            <a:r>
              <a:rPr lang="ur-PK" dirty="0" err="1"/>
              <a:t>الرِّجَالُ</a:t>
            </a:r>
            <a:r>
              <a:rPr lang="ur-PK" dirty="0"/>
              <a:t> </a:t>
            </a:r>
            <a:r>
              <a:rPr lang="ur-PK" dirty="0" err="1"/>
              <a:t>وَالرِّجَالُ</a:t>
            </a:r>
            <a:r>
              <a:rPr lang="ur-PK" dirty="0"/>
              <a:t> </a:t>
            </a:r>
            <a:r>
              <a:rPr lang="ur-PK" dirty="0" err="1"/>
              <a:t>قَامَتْ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70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4" name="Freeform 3"/>
          <p:cNvSpPr/>
          <p:nvPr/>
        </p:nvSpPr>
        <p:spPr>
          <a:xfrm>
            <a:off x="180783" y="629503"/>
            <a:ext cx="8782434" cy="805383"/>
          </a:xfrm>
          <a:custGeom>
            <a:avLst/>
            <a:gdLst>
              <a:gd name="connsiteX0" fmla="*/ 0 w 8782434"/>
              <a:gd name="connsiteY0" fmla="*/ 80538 h 805383"/>
              <a:gd name="connsiteX1" fmla="*/ 80538 w 8782434"/>
              <a:gd name="connsiteY1" fmla="*/ 0 h 805383"/>
              <a:gd name="connsiteX2" fmla="*/ 8701896 w 8782434"/>
              <a:gd name="connsiteY2" fmla="*/ 0 h 805383"/>
              <a:gd name="connsiteX3" fmla="*/ 8782434 w 8782434"/>
              <a:gd name="connsiteY3" fmla="*/ 80538 h 805383"/>
              <a:gd name="connsiteX4" fmla="*/ 8782434 w 8782434"/>
              <a:gd name="connsiteY4" fmla="*/ 724845 h 805383"/>
              <a:gd name="connsiteX5" fmla="*/ 8701896 w 8782434"/>
              <a:gd name="connsiteY5" fmla="*/ 805383 h 805383"/>
              <a:gd name="connsiteX6" fmla="*/ 80538 w 8782434"/>
              <a:gd name="connsiteY6" fmla="*/ 805383 h 805383"/>
              <a:gd name="connsiteX7" fmla="*/ 0 w 8782434"/>
              <a:gd name="connsiteY7" fmla="*/ 724845 h 805383"/>
              <a:gd name="connsiteX8" fmla="*/ 0 w 8782434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2434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701896" y="0"/>
                </a:lnTo>
                <a:cubicBezTo>
                  <a:pt x="8746376" y="0"/>
                  <a:pt x="8782434" y="36058"/>
                  <a:pt x="8782434" y="80538"/>
                </a:cubicBezTo>
                <a:lnTo>
                  <a:pt x="8782434" y="724845"/>
                </a:lnTo>
                <a:cubicBezTo>
                  <a:pt x="8782434" y="769325"/>
                  <a:pt x="8746376" y="805383"/>
                  <a:pt x="8701896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500" kern="1200" dirty="0"/>
              <a:t>فاعل </a:t>
            </a:r>
            <a:r>
              <a:rPr lang="ur-PK" sz="2500" kern="1200"/>
              <a:t>مؤنث</a:t>
            </a:r>
            <a:endParaRPr lang="en-GB" sz="2500" kern="1200" dirty="0"/>
          </a:p>
        </p:txBody>
      </p:sp>
      <p:sp>
        <p:nvSpPr>
          <p:cNvPr id="5" name="Freeform 4"/>
          <p:cNvSpPr/>
          <p:nvPr/>
        </p:nvSpPr>
        <p:spPr>
          <a:xfrm>
            <a:off x="4006268" y="1525090"/>
            <a:ext cx="4956949" cy="805383"/>
          </a:xfrm>
          <a:custGeom>
            <a:avLst/>
            <a:gdLst>
              <a:gd name="connsiteX0" fmla="*/ 0 w 4956949"/>
              <a:gd name="connsiteY0" fmla="*/ 80538 h 805383"/>
              <a:gd name="connsiteX1" fmla="*/ 80538 w 4956949"/>
              <a:gd name="connsiteY1" fmla="*/ 0 h 805383"/>
              <a:gd name="connsiteX2" fmla="*/ 4876411 w 4956949"/>
              <a:gd name="connsiteY2" fmla="*/ 0 h 805383"/>
              <a:gd name="connsiteX3" fmla="*/ 4956949 w 4956949"/>
              <a:gd name="connsiteY3" fmla="*/ 80538 h 805383"/>
              <a:gd name="connsiteX4" fmla="*/ 4956949 w 4956949"/>
              <a:gd name="connsiteY4" fmla="*/ 724845 h 805383"/>
              <a:gd name="connsiteX5" fmla="*/ 4876411 w 4956949"/>
              <a:gd name="connsiteY5" fmla="*/ 805383 h 805383"/>
              <a:gd name="connsiteX6" fmla="*/ 80538 w 4956949"/>
              <a:gd name="connsiteY6" fmla="*/ 805383 h 805383"/>
              <a:gd name="connsiteX7" fmla="*/ 0 w 4956949"/>
              <a:gd name="connsiteY7" fmla="*/ 724845 h 805383"/>
              <a:gd name="connsiteX8" fmla="*/ 0 w 495694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694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4876411" y="0"/>
                </a:lnTo>
                <a:cubicBezTo>
                  <a:pt x="4920891" y="0"/>
                  <a:pt x="4956949" y="36058"/>
                  <a:pt x="4956949" y="80538"/>
                </a:cubicBezTo>
                <a:lnTo>
                  <a:pt x="4956949" y="724845"/>
                </a:lnTo>
                <a:cubicBezTo>
                  <a:pt x="4956949" y="769325"/>
                  <a:pt x="4920891" y="805383"/>
                  <a:pt x="487641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500" kern="1200" dirty="0" err="1"/>
              <a:t>ظاهر</a:t>
            </a:r>
            <a:endParaRPr lang="en-GB" sz="2500" kern="1200" dirty="0"/>
          </a:p>
        </p:txBody>
      </p:sp>
      <p:sp>
        <p:nvSpPr>
          <p:cNvPr id="6" name="Freeform 5"/>
          <p:cNvSpPr/>
          <p:nvPr/>
        </p:nvSpPr>
        <p:spPr>
          <a:xfrm>
            <a:off x="7755678" y="2420677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مجازي</a:t>
            </a:r>
            <a:endParaRPr lang="en-GB" sz="2200" kern="1200" dirty="0"/>
          </a:p>
        </p:txBody>
      </p:sp>
      <p:sp>
        <p:nvSpPr>
          <p:cNvPr id="9" name="Freeform 8"/>
          <p:cNvSpPr/>
          <p:nvPr/>
        </p:nvSpPr>
        <p:spPr>
          <a:xfrm>
            <a:off x="7755678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خيار</a:t>
            </a:r>
            <a:endParaRPr lang="en-GB" sz="22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6497422" y="2420677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/>
              <a:t>جمع </a:t>
            </a:r>
            <a:r>
              <a:rPr lang="ur-PK" sz="2200" kern="1200" dirty="0" err="1"/>
              <a:t>مكسر</a:t>
            </a:r>
            <a:endParaRPr lang="en-GB" sz="22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6497422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خيار</a:t>
            </a:r>
            <a:endParaRPr lang="en-GB" sz="22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4006268" y="2420677"/>
            <a:ext cx="2440437" cy="805383"/>
          </a:xfrm>
          <a:custGeom>
            <a:avLst/>
            <a:gdLst>
              <a:gd name="connsiteX0" fmla="*/ 0 w 2440437"/>
              <a:gd name="connsiteY0" fmla="*/ 80538 h 805383"/>
              <a:gd name="connsiteX1" fmla="*/ 80538 w 2440437"/>
              <a:gd name="connsiteY1" fmla="*/ 0 h 805383"/>
              <a:gd name="connsiteX2" fmla="*/ 2359899 w 2440437"/>
              <a:gd name="connsiteY2" fmla="*/ 0 h 805383"/>
              <a:gd name="connsiteX3" fmla="*/ 2440437 w 2440437"/>
              <a:gd name="connsiteY3" fmla="*/ 80538 h 805383"/>
              <a:gd name="connsiteX4" fmla="*/ 2440437 w 2440437"/>
              <a:gd name="connsiteY4" fmla="*/ 724845 h 805383"/>
              <a:gd name="connsiteX5" fmla="*/ 2359899 w 2440437"/>
              <a:gd name="connsiteY5" fmla="*/ 805383 h 805383"/>
              <a:gd name="connsiteX6" fmla="*/ 80538 w 2440437"/>
              <a:gd name="connsiteY6" fmla="*/ 805383 h 805383"/>
              <a:gd name="connsiteX7" fmla="*/ 0 w 2440437"/>
              <a:gd name="connsiteY7" fmla="*/ 724845 h 805383"/>
              <a:gd name="connsiteX8" fmla="*/ 0 w 2440437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0437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359899" y="0"/>
                </a:lnTo>
                <a:cubicBezTo>
                  <a:pt x="2404379" y="0"/>
                  <a:pt x="2440437" y="36058"/>
                  <a:pt x="2440437" y="80538"/>
                </a:cubicBezTo>
                <a:lnTo>
                  <a:pt x="2440437" y="724845"/>
                </a:lnTo>
                <a:cubicBezTo>
                  <a:pt x="2440437" y="769325"/>
                  <a:pt x="2404379" y="805383"/>
                  <a:pt x="2359899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حقيقي</a:t>
            </a:r>
            <a:endParaRPr lang="en-GB" sz="22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5239166" y="3316263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/>
              <a:t>منفصل</a:t>
            </a:r>
            <a:endParaRPr lang="en-GB" sz="22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5239166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خيار</a:t>
            </a:r>
            <a:endParaRPr lang="en-GB" sz="22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006268" y="3316263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/>
              <a:t>متصل</a:t>
            </a:r>
            <a:endParaRPr lang="en-GB" sz="22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4006268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تأنيث</a:t>
            </a:r>
            <a:endParaRPr lang="en-GB" sz="22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180783" y="1525090"/>
            <a:ext cx="3724051" cy="805383"/>
          </a:xfrm>
          <a:custGeom>
            <a:avLst/>
            <a:gdLst>
              <a:gd name="connsiteX0" fmla="*/ 0 w 3724051"/>
              <a:gd name="connsiteY0" fmla="*/ 80538 h 805383"/>
              <a:gd name="connsiteX1" fmla="*/ 80538 w 3724051"/>
              <a:gd name="connsiteY1" fmla="*/ 0 h 805383"/>
              <a:gd name="connsiteX2" fmla="*/ 3643513 w 3724051"/>
              <a:gd name="connsiteY2" fmla="*/ 0 h 805383"/>
              <a:gd name="connsiteX3" fmla="*/ 3724051 w 3724051"/>
              <a:gd name="connsiteY3" fmla="*/ 80538 h 805383"/>
              <a:gd name="connsiteX4" fmla="*/ 3724051 w 3724051"/>
              <a:gd name="connsiteY4" fmla="*/ 724845 h 805383"/>
              <a:gd name="connsiteX5" fmla="*/ 3643513 w 3724051"/>
              <a:gd name="connsiteY5" fmla="*/ 805383 h 805383"/>
              <a:gd name="connsiteX6" fmla="*/ 80538 w 3724051"/>
              <a:gd name="connsiteY6" fmla="*/ 805383 h 805383"/>
              <a:gd name="connsiteX7" fmla="*/ 0 w 3724051"/>
              <a:gd name="connsiteY7" fmla="*/ 724845 h 805383"/>
              <a:gd name="connsiteX8" fmla="*/ 0 w 372405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405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3643513" y="0"/>
                </a:lnTo>
                <a:cubicBezTo>
                  <a:pt x="3687993" y="0"/>
                  <a:pt x="3724051" y="36058"/>
                  <a:pt x="3724051" y="80538"/>
                </a:cubicBezTo>
                <a:lnTo>
                  <a:pt x="3724051" y="724845"/>
                </a:lnTo>
                <a:cubicBezTo>
                  <a:pt x="3724051" y="769325"/>
                  <a:pt x="3687993" y="805383"/>
                  <a:pt x="364351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500" kern="1200" dirty="0"/>
              <a:t>مضمر</a:t>
            </a:r>
            <a:endParaRPr lang="en-GB" sz="25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2697295" y="2420677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حقيقي</a:t>
            </a:r>
            <a:endParaRPr lang="en-GB" sz="22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2697295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تأنيث</a:t>
            </a:r>
            <a:endParaRPr lang="en-GB" sz="22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439039" y="2420677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مجازي</a:t>
            </a:r>
            <a:endParaRPr lang="en-GB" sz="22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439039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تأنيث</a:t>
            </a:r>
            <a:endParaRPr lang="en-GB" sz="22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180783" y="2420677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/>
              <a:t>جمع </a:t>
            </a:r>
            <a:r>
              <a:rPr lang="ur-PK" sz="2200" kern="1200" dirty="0" err="1"/>
              <a:t>مكسر</a:t>
            </a:r>
            <a:endParaRPr lang="en-GB" sz="22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180783" y="4211850"/>
            <a:ext cx="1207539" cy="805383"/>
          </a:xfrm>
          <a:custGeom>
            <a:avLst/>
            <a:gdLst>
              <a:gd name="connsiteX0" fmla="*/ 0 w 1207539"/>
              <a:gd name="connsiteY0" fmla="*/ 80538 h 805383"/>
              <a:gd name="connsiteX1" fmla="*/ 80538 w 1207539"/>
              <a:gd name="connsiteY1" fmla="*/ 0 h 805383"/>
              <a:gd name="connsiteX2" fmla="*/ 1127001 w 1207539"/>
              <a:gd name="connsiteY2" fmla="*/ 0 h 805383"/>
              <a:gd name="connsiteX3" fmla="*/ 1207539 w 1207539"/>
              <a:gd name="connsiteY3" fmla="*/ 80538 h 805383"/>
              <a:gd name="connsiteX4" fmla="*/ 1207539 w 1207539"/>
              <a:gd name="connsiteY4" fmla="*/ 724845 h 805383"/>
              <a:gd name="connsiteX5" fmla="*/ 1127001 w 1207539"/>
              <a:gd name="connsiteY5" fmla="*/ 805383 h 805383"/>
              <a:gd name="connsiteX6" fmla="*/ 80538 w 1207539"/>
              <a:gd name="connsiteY6" fmla="*/ 805383 h 805383"/>
              <a:gd name="connsiteX7" fmla="*/ 0 w 1207539"/>
              <a:gd name="connsiteY7" fmla="*/ 724845 h 805383"/>
              <a:gd name="connsiteX8" fmla="*/ 0 w 120753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53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127001" y="0"/>
                </a:lnTo>
                <a:cubicBezTo>
                  <a:pt x="1171481" y="0"/>
                  <a:pt x="1207539" y="36058"/>
                  <a:pt x="1207539" y="80538"/>
                </a:cubicBezTo>
                <a:lnTo>
                  <a:pt x="1207539" y="724845"/>
                </a:lnTo>
                <a:cubicBezTo>
                  <a:pt x="1207539" y="769325"/>
                  <a:pt x="1171481" y="805383"/>
                  <a:pt x="112700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200" kern="1200" dirty="0" err="1"/>
              <a:t>خيار</a:t>
            </a:r>
            <a:endParaRPr lang="en-GB" sz="2200" kern="1200" dirty="0"/>
          </a:p>
        </p:txBody>
      </p:sp>
    </p:spTree>
    <p:extLst>
      <p:ext uri="{BB962C8B-B14F-4D97-AF65-F5344CB8AC3E}">
        <p14:creationId xmlns:p14="http://schemas.microsoft.com/office/powerpoint/2010/main" val="46014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وَلَا يُقْبَلُ مِنْهَا شَفَاعَةٌ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ar-SA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فَإِذَا نُفِخَ فِي الصُّورِ نَفْخَةٌ وَاحِدَةٌ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ar-SA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وَإِذَا الْمَوْءُودَةُ سُئِلَتْ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252758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إِذَا الشَّمْسُ كُوِّرَتْ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وَجُمِعَ الشَّمْسُ وَالْقَمَرُ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ar-SA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وَتَرَى الشَّمْسَ إِذَا طَلَعَتْ تَزَاوَرُ عَنْ كَهْفِهِمْ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7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الْيَوْمَ تُجْزَى كُلُّ نَفْسٍ بِمَا كَسَبَتْ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وَجَاءَ السَّحَرَةُ فِرْعَوْنَ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ar-SA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مَسَّتْهُمُ الْبَأْسَاءُ وَالضَّرَّاءُ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ar-SA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66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وَقَالَتِ الْيَهُودُ لَيْسَتِ النَّصَارَى عَلَى شَيْءٍ وَقَالَتِ النَّصَارَى 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...﴾</a:t>
            </a: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كَيْفَ كَانَ عَاقِبَةُ الْمُكَذِّبِينَ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ar-SA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وَمَا كَانَ صَلَاتُهُمْ عِنْدَ الْبَيْتِ إِلَّا مُكَاءً وَتَصْدِيَةً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1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xmlns="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2548F5-9467-42DD-B504-2349E538B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44400" r="25588" b="24800"/>
          <a:stretch/>
        </p:blipFill>
        <p:spPr>
          <a:xfrm>
            <a:off x="1511660" y="1779662"/>
            <a:ext cx="612068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قَالَتِ امْرَأَتُ عِمْرَانَ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حُرِّمَتْ عَلَيْكُمْ أُمَّهَاتُكُمْ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يَاأَيُّهَا النَّبِيُّ إِذَا جَاءَكَ الْمُؤْمِنَاتُ يُبَايِعْنَكَ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267916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وَقَالَ نِسْوَةٌ فِي الْمَدِينَةِ امْرَأَتُ الْعَزِيزِ تُرَاوِدُ فَتَاهَا عَنْ نَفْسِهِ قَدْ شَغَفَهَا حُبًّا إِنَّا لَنَرَاهَا فِي ضَلَالٍ مُبِينٍ فَلَمَّا سَمِعَتْ بِمَكْرِهِنَّ أَرْسَلَتْ إِلَيْهِنَّ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rtl="1">
              <a:lnSpc>
                <a:spcPct val="250000"/>
              </a:lnSpc>
            </a:pP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8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لَكَ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فِي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فَاعِلِ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اسْمِ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الْفَاعِلِ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إِذَا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كَانَ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جَمْعًا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ثَلَاثَةُ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أَوْجُهٍ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الأَوَّلُ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الْإِفْرَادُ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وَالتَّذْكِيرُ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نَحْوُ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﴿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مُخْتَلِفًا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أَلْوَانُهُ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﴾، </a:t>
            </a:r>
          </a:p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وَالثَّانِيْ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الْإِفْرَادُ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وَالتَّأْنِيْثُ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نَحْوُ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﴿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لَاهِيَةً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قُلُوبُهُمْ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 </a:t>
            </a:r>
          </a:p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والثَّالِثُ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الْجَمْعُ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نَحْوُ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﴿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خُشَّعًا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أَبْصَارُهُمْ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 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تَقْدِيْمُ</a:t>
            </a:r>
            <a:r>
              <a:rPr lang="ur-PK" b="1" dirty="0"/>
              <a:t> </a:t>
            </a:r>
            <a:r>
              <a:rPr lang="ur-PK" b="1" dirty="0" err="1"/>
              <a:t>الْفَاعِلِ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وَيَجِبُ</a:t>
            </a:r>
            <a:r>
              <a:rPr lang="ur-PK" dirty="0"/>
              <a:t> </a:t>
            </a:r>
            <a:r>
              <a:rPr lang="ur-PK" dirty="0" err="1"/>
              <a:t>تَقْدِيمُ</a:t>
            </a:r>
            <a:r>
              <a:rPr lang="ur-PK" dirty="0"/>
              <a:t> </a:t>
            </a:r>
            <a:r>
              <a:rPr lang="ur-PK" dirty="0" err="1"/>
              <a:t>الفَاعِلِ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المَفْعُولِ</a:t>
            </a:r>
            <a:r>
              <a:rPr lang="ur-PK" dirty="0"/>
              <a:t> </a:t>
            </a:r>
            <a:r>
              <a:rPr lang="ur-PK" dirty="0" err="1"/>
              <a:t>إذا</a:t>
            </a:r>
            <a:r>
              <a:rPr lang="ur-PK" dirty="0"/>
              <a:t> </a:t>
            </a:r>
            <a:r>
              <a:rPr lang="ur-PK" dirty="0" err="1"/>
              <a:t>كَانَا</a:t>
            </a:r>
            <a:r>
              <a:rPr lang="ur-PK" dirty="0"/>
              <a:t> </a:t>
            </a:r>
            <a:r>
              <a:rPr lang="ur-PK" dirty="0" err="1"/>
              <a:t>مَقْصُورَيْنِ</a:t>
            </a:r>
            <a:r>
              <a:rPr lang="ur-PK" dirty="0"/>
              <a:t>، </a:t>
            </a:r>
            <a:r>
              <a:rPr lang="ur-PK" dirty="0" err="1"/>
              <a:t>وَخِفْتَ</a:t>
            </a:r>
            <a:r>
              <a:rPr lang="ur-PK" dirty="0"/>
              <a:t> </a:t>
            </a:r>
            <a:r>
              <a:rPr lang="ur-PK" dirty="0" err="1"/>
              <a:t>اللَبْسَ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ضَرَبَ</a:t>
            </a:r>
            <a:r>
              <a:rPr lang="ur-PK" dirty="0"/>
              <a:t> </a:t>
            </a:r>
            <a:r>
              <a:rPr lang="ur-PK" dirty="0" err="1"/>
              <a:t>مُوْسَى</a:t>
            </a:r>
            <a:r>
              <a:rPr lang="ur-PK" dirty="0"/>
              <a:t> </a:t>
            </a:r>
            <a:r>
              <a:rPr lang="ur-PK" dirty="0" err="1"/>
              <a:t>عِيْسَى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وَيَجُوزُ</a:t>
            </a:r>
            <a:r>
              <a:rPr lang="ur-PK" dirty="0"/>
              <a:t> </a:t>
            </a:r>
            <a:r>
              <a:rPr lang="ur-PK" dirty="0" err="1"/>
              <a:t>تَقْدِيمُ</a:t>
            </a:r>
            <a:r>
              <a:rPr lang="ur-PK" dirty="0"/>
              <a:t> </a:t>
            </a:r>
            <a:r>
              <a:rPr lang="ur-PK" dirty="0" err="1"/>
              <a:t>المَفْعُولِ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الفَاعِلِ</a:t>
            </a:r>
            <a:r>
              <a:rPr lang="ur-PK" dirty="0"/>
              <a:t> </a:t>
            </a:r>
            <a:r>
              <a:rPr lang="ur-PK" dirty="0" err="1"/>
              <a:t>إِنْ</a:t>
            </a:r>
            <a:r>
              <a:rPr lang="ur-PK" dirty="0"/>
              <a:t> </a:t>
            </a:r>
            <a:r>
              <a:rPr lang="ur-PK" dirty="0" err="1"/>
              <a:t>لَمْ</a:t>
            </a:r>
            <a:r>
              <a:rPr lang="ur-PK" dirty="0"/>
              <a:t> </a:t>
            </a:r>
            <a:r>
              <a:rPr lang="ur-PK" dirty="0" err="1"/>
              <a:t>تَخَفِ</a:t>
            </a:r>
            <a:r>
              <a:rPr lang="ur-PK" dirty="0"/>
              <a:t> </a:t>
            </a:r>
            <a:r>
              <a:rPr lang="ur-PK" dirty="0" err="1"/>
              <a:t>اللَّبْسَ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اَكَلَ</a:t>
            </a:r>
            <a:r>
              <a:rPr lang="ur-PK" dirty="0"/>
              <a:t> </a:t>
            </a:r>
            <a:r>
              <a:rPr lang="ur-PK" dirty="0" err="1"/>
              <a:t>الكُمَّثْرى</a:t>
            </a:r>
            <a:r>
              <a:rPr lang="ur-PK" dirty="0"/>
              <a:t> </a:t>
            </a:r>
            <a:r>
              <a:rPr lang="ur-PK" dirty="0" err="1"/>
              <a:t>يَحْيَى</a:t>
            </a:r>
            <a:r>
              <a:rPr lang="ur-PK" dirty="0"/>
              <a:t>، </a:t>
            </a:r>
            <a:r>
              <a:rPr lang="ur-PK" dirty="0" err="1"/>
              <a:t>وَضَرَبَ</a:t>
            </a:r>
            <a:r>
              <a:rPr lang="ur-PK" dirty="0"/>
              <a:t> </a:t>
            </a:r>
            <a:r>
              <a:rPr lang="ur-PK" dirty="0" err="1"/>
              <a:t>عَمْرًا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091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وَالْأَصْل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فِي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الْفَاعِلِ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أَن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يَلِي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عَامِلَه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نَحْوُ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﴿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وَوَرِثَ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سُلَيْمَانُ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دَاوُودَ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 </a:t>
            </a:r>
          </a:p>
        </p:txBody>
      </p:sp>
    </p:spTree>
    <p:extLst>
      <p:ext uri="{BB962C8B-B14F-4D97-AF65-F5344CB8AC3E}">
        <p14:creationId xmlns:p14="http://schemas.microsoft.com/office/powerpoint/2010/main" val="35712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وَقد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يتَأَخَّر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جَوَازًا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عَنِ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الْمَفْعُوْلِ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بِه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نَحْو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﴿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وَلَقَدْ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جَاءَ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آلَ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فِرْعَوْنَ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النُّذُرُ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 </a:t>
            </a:r>
          </a:p>
        </p:txBody>
      </p:sp>
    </p:spTree>
    <p:extLst>
      <p:ext uri="{BB962C8B-B14F-4D97-AF65-F5344CB8AC3E}">
        <p14:creationId xmlns:p14="http://schemas.microsoft.com/office/powerpoint/2010/main" val="392204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ووَقد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يتَأَخَّر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وُجُوْبًا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عَنِ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الْمَفْعُوْلِ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بَهِ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نَحْوُ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﴿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لَعَنَهُمُ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اللَّهُ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لِلُزُوْمِ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فَصِلْ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الضَّمِيْرِ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مَعَ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التَّمَكُّن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مِن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اتِّصَالِهِ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278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300000"/>
              </a:lnSpc>
            </a:pP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ووَقد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يتَأَخَّر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وُجُوْبًا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عَنِ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الْمَفْعُوْلِ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بَهِ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rtl="1">
              <a:lnSpc>
                <a:spcPct val="300000"/>
              </a:lnSpc>
            </a:pP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نَحْوُ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﴿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وَإِذا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ابْتُلِيَ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إِبْرَاهِيْمَ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رَبُّهُ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لَلُزُوْمِ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عَوْدِ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الضَّمِيْرِ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عَلَى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مُتَأَخِّرٍ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30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لَا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يَنْفَعُ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الَّذِينَ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ظَلَمُوا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مَعْذِرَتُهُمْ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  <a:p>
            <a:pPr rtl="1">
              <a:lnSpc>
                <a:spcPct val="300000"/>
              </a:lnSpc>
            </a:pP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لَا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يَنْفَعُ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نَفْسًا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إِيمَانُهَا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ar-SA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>
              <a:lnSpc>
                <a:spcPct val="300000"/>
              </a:lnSpc>
            </a:pP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وَقَدْ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يَجِبُ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تَقْدِيمُهُ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عَلَی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الْمَفْعُوْلِ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بِه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نَحْوُ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ضَرَبْتُ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زَيْدًا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لِلُزُوْمِ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فَصِلْ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الضَّمِيْرِ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مَعَ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التَّمَكُّن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مِنْ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اتِّصَالِهِ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وَنَحْوُ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ضَرَبَ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مُوْسَی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عِيْسَی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لِلَّبْسِ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و نحو ﴿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فَمَا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زَالَتْ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تِلْكَ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دَعْوَاهُمْ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حَتَّى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جَعَلْنَاهُمْ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حَصِيدًا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خَامِدِينَ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 </a:t>
            </a: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بِخِلَافِ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أَكَلَ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الْكُمَّثْرَی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مُوْسَی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لِقَرِيْنَةٍ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مَعْنَوِيَّةٍ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أَوْ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ضَرَبَتْ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مُوسَى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سَلْمَى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لِقَرِيْنَةٍ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لَفْظِيَّةٍ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8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اَلْمَقْصِدُ</a:t>
            </a:r>
            <a:r>
              <a:rPr lang="ur-PK" dirty="0"/>
              <a:t> </a:t>
            </a:r>
            <a:r>
              <a:rPr lang="ur-PK" dirty="0" err="1"/>
              <a:t>اَلأوَّلُ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الْمَرْفُوْعَاتِ</a:t>
            </a:r>
            <a:endParaRPr lang="en-GB" dirty="0"/>
          </a:p>
          <a:p>
            <a:pPr rtl="1"/>
            <a:r>
              <a:rPr lang="ur-PK" dirty="0" err="1"/>
              <a:t>الْأَسْمَاءُ</a:t>
            </a:r>
            <a:r>
              <a:rPr lang="ur-PK" dirty="0"/>
              <a:t> </a:t>
            </a:r>
            <a:r>
              <a:rPr lang="ur-PK" dirty="0" err="1"/>
              <a:t>المَرْفُوعَاتُ</a:t>
            </a:r>
            <a:r>
              <a:rPr lang="ur-PK" dirty="0"/>
              <a:t> </a:t>
            </a:r>
            <a:r>
              <a:rPr lang="ur-PK" dirty="0" err="1"/>
              <a:t>ثَمَانِيَةُ</a:t>
            </a:r>
            <a:r>
              <a:rPr lang="ur-PK" dirty="0"/>
              <a:t> </a:t>
            </a:r>
            <a:r>
              <a:rPr lang="ur-PK" dirty="0" err="1"/>
              <a:t>أَقْسَامٍ</a:t>
            </a:r>
            <a:r>
              <a:rPr lang="ur-PK" dirty="0"/>
              <a:t>: </a:t>
            </a:r>
          </a:p>
          <a:p>
            <a:pPr rtl="1"/>
            <a:r>
              <a:rPr lang="ur-PK" dirty="0" err="1"/>
              <a:t>اَلـفَاعِلُ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مَفْعُولُ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لَمْ</a:t>
            </a:r>
            <a:r>
              <a:rPr lang="ur-PK" dirty="0"/>
              <a:t> </a:t>
            </a:r>
            <a:r>
              <a:rPr lang="ur-PK" dirty="0" err="1"/>
              <a:t>يُسَمَّ</a:t>
            </a:r>
            <a:r>
              <a:rPr lang="ur-PK" dirty="0"/>
              <a:t> </a:t>
            </a:r>
            <a:r>
              <a:rPr lang="ur-PK" dirty="0" err="1"/>
              <a:t>فَاعِلُهُ</a:t>
            </a:r>
            <a:r>
              <a:rPr lang="ur-PK" dirty="0"/>
              <a:t>، </a:t>
            </a:r>
          </a:p>
        </p:txBody>
      </p:sp>
    </p:spTree>
    <p:extLst>
      <p:ext uri="{BB962C8B-B14F-4D97-AF65-F5344CB8AC3E}">
        <p14:creationId xmlns:p14="http://schemas.microsoft.com/office/powerpoint/2010/main" val="281099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حَذْفُ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]</a:t>
            </a:r>
          </a:p>
          <a:p>
            <a:pPr rtl="1"/>
            <a:r>
              <a:rPr lang="ur-PK" dirty="0" err="1"/>
              <a:t>وَيَجُوزُ</a:t>
            </a:r>
            <a:r>
              <a:rPr lang="ur-PK" dirty="0"/>
              <a:t> </a:t>
            </a:r>
            <a:r>
              <a:rPr lang="ur-PK" dirty="0" err="1"/>
              <a:t>حَذْفُ</a:t>
            </a:r>
            <a:r>
              <a:rPr lang="ur-PK" dirty="0"/>
              <a:t> </a:t>
            </a:r>
            <a:r>
              <a:rPr lang="ur-PK" dirty="0" err="1"/>
              <a:t>الفِعْلِ</a:t>
            </a:r>
            <a:r>
              <a:rPr lang="ur-PK" dirty="0"/>
              <a:t> </a:t>
            </a:r>
            <a:r>
              <a:rPr lang="ur-PK" dirty="0" err="1"/>
              <a:t>حَيْثُ</a:t>
            </a:r>
            <a:r>
              <a:rPr lang="ur-PK" dirty="0"/>
              <a:t> </a:t>
            </a:r>
            <a:r>
              <a:rPr lang="ur-PK" dirty="0" err="1"/>
              <a:t>كَانَتْ</a:t>
            </a:r>
            <a:r>
              <a:rPr lang="ur-PK" dirty="0"/>
              <a:t> </a:t>
            </a:r>
            <a:r>
              <a:rPr lang="ur-PK" dirty="0" err="1"/>
              <a:t>قَرِيْنَةٌ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جَوابِ</a:t>
            </a:r>
            <a:r>
              <a:rPr lang="ur-PK" dirty="0"/>
              <a:t> </a:t>
            </a:r>
            <a:r>
              <a:rPr lang="ur-PK" dirty="0" err="1"/>
              <a:t>مَنْ</a:t>
            </a:r>
            <a:r>
              <a:rPr lang="ur-PK" dirty="0"/>
              <a:t> </a:t>
            </a:r>
            <a:r>
              <a:rPr lang="ur-PK" dirty="0" err="1"/>
              <a:t>قَالَ</a:t>
            </a:r>
            <a:r>
              <a:rPr lang="ur-PK" dirty="0"/>
              <a:t>: </a:t>
            </a:r>
            <a:r>
              <a:rPr lang="ur-PK" dirty="0" err="1"/>
              <a:t>مَنْ</a:t>
            </a:r>
            <a:r>
              <a:rPr lang="ur-PK" dirty="0"/>
              <a:t> </a:t>
            </a:r>
            <a:r>
              <a:rPr lang="ur-PK" dirty="0" err="1"/>
              <a:t>ضَرَبَ</a:t>
            </a:r>
            <a:r>
              <a:rPr lang="ur-PK" dirty="0"/>
              <a:t>؟ </a:t>
            </a:r>
            <a:endParaRPr lang="ar-SA" dirty="0"/>
          </a:p>
          <a:p>
            <a:pPr rtl="1"/>
            <a:r>
              <a:rPr lang="ur-PK" dirty="0" err="1"/>
              <a:t>وَكَذا</a:t>
            </a:r>
            <a:r>
              <a:rPr lang="ur-PK" dirty="0"/>
              <a:t> </a:t>
            </a:r>
            <a:r>
              <a:rPr lang="ur-PK" dirty="0" err="1"/>
              <a:t>يَجُوْزُ</a:t>
            </a:r>
            <a:r>
              <a:rPr lang="ur-PK" dirty="0"/>
              <a:t> </a:t>
            </a:r>
            <a:r>
              <a:rPr lang="ur-PK" dirty="0" err="1"/>
              <a:t>حَذْفُ</a:t>
            </a:r>
            <a:r>
              <a:rPr lang="ur-PK" dirty="0"/>
              <a:t> </a:t>
            </a:r>
            <a:r>
              <a:rPr lang="ur-PK" dirty="0" err="1"/>
              <a:t>الْفِعْلِ</a:t>
            </a:r>
            <a:r>
              <a:rPr lang="ur-PK" dirty="0"/>
              <a:t> </a:t>
            </a:r>
            <a:r>
              <a:rPr lang="ur-PK" dirty="0" err="1"/>
              <a:t>وَالفَاعِلِ</a:t>
            </a:r>
            <a:r>
              <a:rPr lang="ur-PK" dirty="0"/>
              <a:t> </a:t>
            </a:r>
            <a:r>
              <a:rPr lang="ur-PK" dirty="0" err="1"/>
              <a:t>مَعًا</a:t>
            </a:r>
            <a:r>
              <a:rPr lang="ur-PK" dirty="0"/>
              <a:t>، </a:t>
            </a:r>
            <a:r>
              <a:rPr lang="ur-PK" dirty="0" err="1"/>
              <a:t>كَنَعَمْ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جَوابِ</a:t>
            </a:r>
            <a:r>
              <a:rPr lang="ur-PK" dirty="0"/>
              <a:t> </a:t>
            </a:r>
            <a:r>
              <a:rPr lang="ur-PK" dirty="0" err="1"/>
              <a:t>مَنْ</a:t>
            </a:r>
            <a:r>
              <a:rPr lang="ur-PK" dirty="0"/>
              <a:t> </a:t>
            </a:r>
            <a:r>
              <a:rPr lang="ur-PK" dirty="0" err="1"/>
              <a:t>قَـالَ</a:t>
            </a:r>
            <a:r>
              <a:rPr lang="ur-PK" dirty="0"/>
              <a:t>: </a:t>
            </a:r>
            <a:r>
              <a:rPr lang="ur-PK" dirty="0" err="1"/>
              <a:t>أَقَـامَ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؟ </a:t>
            </a:r>
          </a:p>
        </p:txBody>
      </p:sp>
    </p:spTree>
    <p:extLst>
      <p:ext uri="{BB962C8B-B14F-4D97-AF65-F5344CB8AC3E}">
        <p14:creationId xmlns:p14="http://schemas.microsoft.com/office/powerpoint/2010/main" val="247507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فَهَلْ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وَجَدْتُمْ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مَا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وَعَدَ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رَبُّكُمْ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حَقًّا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قَالُوا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نَعَمْ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ar-SA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وَلَئِنْ سَأَلْتَهُمْ مَنْ خَلَقَ السَّمَاوَاتِ وَالْأَرْضَ وَسَخَّرَ الشَّمْسَ وَالْقَمَرَ لَيَقُولُنَّ اللَّهُ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232723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حَذْفُ</a:t>
            </a:r>
            <a:r>
              <a:rPr lang="ur-PK" b="1" dirty="0"/>
              <a:t> </a:t>
            </a:r>
            <a:r>
              <a:rPr lang="ur-PK" b="1" dirty="0" err="1"/>
              <a:t>الْفَاعِلِ</a:t>
            </a:r>
            <a:r>
              <a:rPr lang="ur-PK" b="1" dirty="0"/>
              <a:t>]</a:t>
            </a:r>
          </a:p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يُحْذَفُ</a:t>
            </a:r>
            <a:r>
              <a:rPr lang="ur-PK" dirty="0"/>
              <a:t> </a:t>
            </a:r>
            <a:r>
              <a:rPr lang="ur-PK" dirty="0" err="1"/>
              <a:t>الْفَاعِلُ</a:t>
            </a:r>
            <a:r>
              <a:rPr lang="ur-PK" dirty="0"/>
              <a:t> </a:t>
            </a:r>
            <a:r>
              <a:rPr lang="ur-PK" dirty="0" err="1"/>
              <a:t>وَيُقَامُ</a:t>
            </a:r>
            <a:r>
              <a:rPr lang="ur-PK" dirty="0"/>
              <a:t> </a:t>
            </a:r>
            <a:r>
              <a:rPr lang="ur-PK" dirty="0" err="1"/>
              <a:t>الْمَفْعُولُ</a:t>
            </a:r>
            <a:r>
              <a:rPr lang="ur-PK" dirty="0"/>
              <a:t> </a:t>
            </a:r>
            <a:r>
              <a:rPr lang="ur-PK" dirty="0" err="1"/>
              <a:t>مَقَامَهُ</a:t>
            </a:r>
            <a:r>
              <a:rPr lang="ur-PK" dirty="0"/>
              <a:t> </a:t>
            </a:r>
            <a:r>
              <a:rPr lang="ur-PK" dirty="0" err="1"/>
              <a:t>إِذَا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الْفِعْلُ</a:t>
            </a:r>
            <a:r>
              <a:rPr lang="ur-PK" dirty="0"/>
              <a:t> </a:t>
            </a:r>
            <a:r>
              <a:rPr lang="ur-PK" dirty="0" err="1"/>
              <a:t>مَجْهُوْلًا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ضُرِبَ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الْقِسْمُ</a:t>
            </a:r>
            <a:r>
              <a:rPr lang="ur-PK" dirty="0"/>
              <a:t> </a:t>
            </a:r>
            <a:r>
              <a:rPr lang="ur-PK" dirty="0" err="1"/>
              <a:t>الثَّانِيْ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الْمَرْفُوْعَاتِ</a:t>
            </a:r>
            <a:r>
              <a:rPr lang="ur-P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5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-286946" y="-1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475655" y="0"/>
            <a:ext cx="1800195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الْمَقصِدُ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71E679F-0BCA-447C-8B94-0D7980EB4FC2}"/>
              </a:ext>
            </a:extLst>
          </p:cNvPr>
          <p:cNvSpPr/>
          <p:nvPr/>
        </p:nvSpPr>
        <p:spPr>
          <a:xfrm>
            <a:off x="180396" y="774022"/>
            <a:ext cx="8783208" cy="1313019"/>
          </a:xfrm>
          <a:custGeom>
            <a:avLst/>
            <a:gdLst>
              <a:gd name="connsiteX0" fmla="*/ 0 w 8783208"/>
              <a:gd name="connsiteY0" fmla="*/ 131302 h 1313019"/>
              <a:gd name="connsiteX1" fmla="*/ 131302 w 8783208"/>
              <a:gd name="connsiteY1" fmla="*/ 0 h 1313019"/>
              <a:gd name="connsiteX2" fmla="*/ 8651906 w 8783208"/>
              <a:gd name="connsiteY2" fmla="*/ 0 h 1313019"/>
              <a:gd name="connsiteX3" fmla="*/ 8783208 w 8783208"/>
              <a:gd name="connsiteY3" fmla="*/ 131302 h 1313019"/>
              <a:gd name="connsiteX4" fmla="*/ 8783208 w 8783208"/>
              <a:gd name="connsiteY4" fmla="*/ 1181717 h 1313019"/>
              <a:gd name="connsiteX5" fmla="*/ 8651906 w 8783208"/>
              <a:gd name="connsiteY5" fmla="*/ 1313019 h 1313019"/>
              <a:gd name="connsiteX6" fmla="*/ 131302 w 8783208"/>
              <a:gd name="connsiteY6" fmla="*/ 1313019 h 1313019"/>
              <a:gd name="connsiteX7" fmla="*/ 0 w 8783208"/>
              <a:gd name="connsiteY7" fmla="*/ 1181717 h 1313019"/>
              <a:gd name="connsiteX8" fmla="*/ 0 w 8783208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3208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8651906" y="0"/>
                </a:lnTo>
                <a:cubicBezTo>
                  <a:pt x="8724422" y="0"/>
                  <a:pt x="8783208" y="58786"/>
                  <a:pt x="8783208" y="131302"/>
                </a:cubicBezTo>
                <a:lnTo>
                  <a:pt x="8783208" y="1181717"/>
                </a:lnTo>
                <a:cubicBezTo>
                  <a:pt x="8783208" y="1254233"/>
                  <a:pt x="8724422" y="1313019"/>
                  <a:pt x="8651906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4667" tIns="194667" rIns="194667" bIns="194667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100" kern="1200" dirty="0"/>
              <a:t>اسم</a:t>
            </a:r>
            <a:endParaRPr lang="en-GB" sz="41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99CDE40-392E-4976-947A-C79DF6EFF8A3}"/>
              </a:ext>
            </a:extLst>
          </p:cNvPr>
          <p:cNvSpPr/>
          <p:nvPr/>
        </p:nvSpPr>
        <p:spPr>
          <a:xfrm>
            <a:off x="3226140" y="2239101"/>
            <a:ext cx="5737464" cy="1313019"/>
          </a:xfrm>
          <a:custGeom>
            <a:avLst/>
            <a:gdLst>
              <a:gd name="connsiteX0" fmla="*/ 0 w 5737464"/>
              <a:gd name="connsiteY0" fmla="*/ 131302 h 1313019"/>
              <a:gd name="connsiteX1" fmla="*/ 131302 w 5737464"/>
              <a:gd name="connsiteY1" fmla="*/ 0 h 1313019"/>
              <a:gd name="connsiteX2" fmla="*/ 5606162 w 5737464"/>
              <a:gd name="connsiteY2" fmla="*/ 0 h 1313019"/>
              <a:gd name="connsiteX3" fmla="*/ 5737464 w 5737464"/>
              <a:gd name="connsiteY3" fmla="*/ 131302 h 1313019"/>
              <a:gd name="connsiteX4" fmla="*/ 5737464 w 5737464"/>
              <a:gd name="connsiteY4" fmla="*/ 1181717 h 1313019"/>
              <a:gd name="connsiteX5" fmla="*/ 5606162 w 5737464"/>
              <a:gd name="connsiteY5" fmla="*/ 1313019 h 1313019"/>
              <a:gd name="connsiteX6" fmla="*/ 131302 w 5737464"/>
              <a:gd name="connsiteY6" fmla="*/ 1313019 h 1313019"/>
              <a:gd name="connsiteX7" fmla="*/ 0 w 5737464"/>
              <a:gd name="connsiteY7" fmla="*/ 1181717 h 1313019"/>
              <a:gd name="connsiteX8" fmla="*/ 0 w 5737464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464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5606162" y="0"/>
                </a:lnTo>
                <a:cubicBezTo>
                  <a:pt x="5678678" y="0"/>
                  <a:pt x="5737464" y="58786"/>
                  <a:pt x="5737464" y="131302"/>
                </a:cubicBezTo>
                <a:lnTo>
                  <a:pt x="5737464" y="1181717"/>
                </a:lnTo>
                <a:cubicBezTo>
                  <a:pt x="5737464" y="1254233"/>
                  <a:pt x="5678678" y="1313019"/>
                  <a:pt x="5606162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807" tIns="171807" rIns="171807" bIns="17180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500" kern="1200" dirty="0" err="1"/>
              <a:t>مُعْرَبٌ</a:t>
            </a:r>
            <a:r>
              <a:rPr lang="ur-PK" sz="3500" kern="1200" dirty="0"/>
              <a:t> (</a:t>
            </a:r>
            <a:r>
              <a:rPr lang="ur-PK" sz="3500" kern="1200" dirty="0" err="1"/>
              <a:t>مُتَمَكِّنٌ</a:t>
            </a:r>
            <a:r>
              <a:rPr lang="ur-PK" sz="3500" kern="1200" dirty="0"/>
              <a:t>)</a:t>
            </a:r>
            <a:endParaRPr lang="en-GB" sz="35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9E8E429-B4D6-466A-A32A-E6BAAB52FDAE}"/>
              </a:ext>
            </a:extLst>
          </p:cNvPr>
          <p:cNvSpPr/>
          <p:nvPr/>
        </p:nvSpPr>
        <p:spPr>
          <a:xfrm>
            <a:off x="6153877" y="3704180"/>
            <a:ext cx="2809727" cy="1313019"/>
          </a:xfrm>
          <a:custGeom>
            <a:avLst/>
            <a:gdLst>
              <a:gd name="connsiteX0" fmla="*/ 0 w 2809727"/>
              <a:gd name="connsiteY0" fmla="*/ 131302 h 1313019"/>
              <a:gd name="connsiteX1" fmla="*/ 131302 w 2809727"/>
              <a:gd name="connsiteY1" fmla="*/ 0 h 1313019"/>
              <a:gd name="connsiteX2" fmla="*/ 2678425 w 2809727"/>
              <a:gd name="connsiteY2" fmla="*/ 0 h 1313019"/>
              <a:gd name="connsiteX3" fmla="*/ 2809727 w 2809727"/>
              <a:gd name="connsiteY3" fmla="*/ 131302 h 1313019"/>
              <a:gd name="connsiteX4" fmla="*/ 2809727 w 2809727"/>
              <a:gd name="connsiteY4" fmla="*/ 1181717 h 1313019"/>
              <a:gd name="connsiteX5" fmla="*/ 2678425 w 2809727"/>
              <a:gd name="connsiteY5" fmla="*/ 1313019 h 1313019"/>
              <a:gd name="connsiteX6" fmla="*/ 131302 w 2809727"/>
              <a:gd name="connsiteY6" fmla="*/ 1313019 h 1313019"/>
              <a:gd name="connsiteX7" fmla="*/ 0 w 2809727"/>
              <a:gd name="connsiteY7" fmla="*/ 1181717 h 1313019"/>
              <a:gd name="connsiteX8" fmla="*/ 0 w 2809727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2678425" y="0"/>
                </a:lnTo>
                <a:cubicBezTo>
                  <a:pt x="2750941" y="0"/>
                  <a:pt x="2809727" y="58786"/>
                  <a:pt x="2809727" y="131302"/>
                </a:cubicBezTo>
                <a:lnTo>
                  <a:pt x="2809727" y="1181717"/>
                </a:lnTo>
                <a:cubicBezTo>
                  <a:pt x="2809727" y="1254233"/>
                  <a:pt x="2750941" y="1313019"/>
                  <a:pt x="2678425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897" tIns="129897" rIns="129897" bIns="12989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 err="1"/>
              <a:t>مُنْصَرِفٌ</a:t>
            </a:r>
            <a:r>
              <a:rPr lang="ur-PK" sz="2400" kern="1200" dirty="0"/>
              <a:t/>
            </a:r>
            <a:br>
              <a:rPr lang="ur-PK" sz="2400" kern="1200" dirty="0"/>
            </a:br>
            <a:r>
              <a:rPr lang="ur-PK" sz="2400" kern="1200" dirty="0"/>
              <a:t> (</a:t>
            </a:r>
            <a:r>
              <a:rPr lang="ur-PK" sz="2400" kern="1200" dirty="0" err="1"/>
              <a:t>مُتَمَّكِنٌ</a:t>
            </a:r>
            <a:r>
              <a:rPr lang="ur-PK" sz="2400" kern="1200" dirty="0"/>
              <a:t> </a:t>
            </a:r>
            <a:r>
              <a:rPr lang="ur-PK" sz="2400" kern="1200" dirty="0" err="1"/>
              <a:t>أَمْكَنُ</a:t>
            </a:r>
            <a:r>
              <a:rPr lang="ur-PK" sz="2400" kern="1200" dirty="0"/>
              <a:t>)</a:t>
            </a:r>
            <a:endParaRPr lang="en-GB" sz="2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EC39B63A-A374-43B6-9A66-B349D61E4203}"/>
              </a:ext>
            </a:extLst>
          </p:cNvPr>
          <p:cNvSpPr/>
          <p:nvPr/>
        </p:nvSpPr>
        <p:spPr>
          <a:xfrm>
            <a:off x="3226140" y="3704180"/>
            <a:ext cx="2809727" cy="1313019"/>
          </a:xfrm>
          <a:custGeom>
            <a:avLst/>
            <a:gdLst>
              <a:gd name="connsiteX0" fmla="*/ 0 w 2809727"/>
              <a:gd name="connsiteY0" fmla="*/ 131302 h 1313019"/>
              <a:gd name="connsiteX1" fmla="*/ 131302 w 2809727"/>
              <a:gd name="connsiteY1" fmla="*/ 0 h 1313019"/>
              <a:gd name="connsiteX2" fmla="*/ 2678425 w 2809727"/>
              <a:gd name="connsiteY2" fmla="*/ 0 h 1313019"/>
              <a:gd name="connsiteX3" fmla="*/ 2809727 w 2809727"/>
              <a:gd name="connsiteY3" fmla="*/ 131302 h 1313019"/>
              <a:gd name="connsiteX4" fmla="*/ 2809727 w 2809727"/>
              <a:gd name="connsiteY4" fmla="*/ 1181717 h 1313019"/>
              <a:gd name="connsiteX5" fmla="*/ 2678425 w 2809727"/>
              <a:gd name="connsiteY5" fmla="*/ 1313019 h 1313019"/>
              <a:gd name="connsiteX6" fmla="*/ 131302 w 2809727"/>
              <a:gd name="connsiteY6" fmla="*/ 1313019 h 1313019"/>
              <a:gd name="connsiteX7" fmla="*/ 0 w 2809727"/>
              <a:gd name="connsiteY7" fmla="*/ 1181717 h 1313019"/>
              <a:gd name="connsiteX8" fmla="*/ 0 w 2809727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2678425" y="0"/>
                </a:lnTo>
                <a:cubicBezTo>
                  <a:pt x="2750941" y="0"/>
                  <a:pt x="2809727" y="58786"/>
                  <a:pt x="2809727" y="131302"/>
                </a:cubicBezTo>
                <a:lnTo>
                  <a:pt x="2809727" y="1181717"/>
                </a:lnTo>
                <a:cubicBezTo>
                  <a:pt x="2809727" y="1254233"/>
                  <a:pt x="2750941" y="1313019"/>
                  <a:pt x="2678425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897" tIns="129897" rIns="129897" bIns="12989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غَيْرُ مُنْصَرِفٍ</a:t>
            </a:r>
            <a:br>
              <a:rPr lang="ur-PK" sz="2400" kern="1200" dirty="0"/>
            </a:br>
            <a:r>
              <a:rPr lang="ur-PK" sz="2400" kern="1200" dirty="0"/>
              <a:t>(مُتَمَكّ</a:t>
            </a:r>
            <a:r>
              <a:rPr lang="ur-PK" sz="2400" dirty="0"/>
              <a:t>ِ</a:t>
            </a:r>
            <a:r>
              <a:rPr lang="ur-PK" sz="2400" kern="1200" dirty="0"/>
              <a:t>نٌ غَيْرُ أَمْكَنُ)</a:t>
            </a:r>
            <a:endParaRPr lang="en-GB" sz="2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3D578472-FC9B-4E21-A920-0CD31E239E77}"/>
              </a:ext>
            </a:extLst>
          </p:cNvPr>
          <p:cNvSpPr/>
          <p:nvPr/>
        </p:nvSpPr>
        <p:spPr>
          <a:xfrm>
            <a:off x="180396" y="2239101"/>
            <a:ext cx="2809727" cy="1313019"/>
          </a:xfrm>
          <a:custGeom>
            <a:avLst/>
            <a:gdLst>
              <a:gd name="connsiteX0" fmla="*/ 0 w 2809727"/>
              <a:gd name="connsiteY0" fmla="*/ 131302 h 1313019"/>
              <a:gd name="connsiteX1" fmla="*/ 131302 w 2809727"/>
              <a:gd name="connsiteY1" fmla="*/ 0 h 1313019"/>
              <a:gd name="connsiteX2" fmla="*/ 2678425 w 2809727"/>
              <a:gd name="connsiteY2" fmla="*/ 0 h 1313019"/>
              <a:gd name="connsiteX3" fmla="*/ 2809727 w 2809727"/>
              <a:gd name="connsiteY3" fmla="*/ 131302 h 1313019"/>
              <a:gd name="connsiteX4" fmla="*/ 2809727 w 2809727"/>
              <a:gd name="connsiteY4" fmla="*/ 1181717 h 1313019"/>
              <a:gd name="connsiteX5" fmla="*/ 2678425 w 2809727"/>
              <a:gd name="connsiteY5" fmla="*/ 1313019 h 1313019"/>
              <a:gd name="connsiteX6" fmla="*/ 131302 w 2809727"/>
              <a:gd name="connsiteY6" fmla="*/ 1313019 h 1313019"/>
              <a:gd name="connsiteX7" fmla="*/ 0 w 2809727"/>
              <a:gd name="connsiteY7" fmla="*/ 1181717 h 1313019"/>
              <a:gd name="connsiteX8" fmla="*/ 0 w 2809727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2678425" y="0"/>
                </a:lnTo>
                <a:cubicBezTo>
                  <a:pt x="2750941" y="0"/>
                  <a:pt x="2809727" y="58786"/>
                  <a:pt x="2809727" y="131302"/>
                </a:cubicBezTo>
                <a:lnTo>
                  <a:pt x="2809727" y="1181717"/>
                </a:lnTo>
                <a:cubicBezTo>
                  <a:pt x="2809727" y="1254233"/>
                  <a:pt x="2750941" y="1313019"/>
                  <a:pt x="2678425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807" tIns="171807" rIns="171807" bIns="17180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500" kern="1200" dirty="0" err="1"/>
              <a:t>مَبْنِيٌّ</a:t>
            </a:r>
            <a:r>
              <a:rPr lang="ur-PK" sz="3500" kern="1200" dirty="0"/>
              <a:t> (</a:t>
            </a:r>
            <a:r>
              <a:rPr lang="ur-PK" sz="3500" kern="1200" dirty="0" err="1"/>
              <a:t>غَيْرُ</a:t>
            </a:r>
            <a:r>
              <a:rPr lang="ur-PK" sz="3500" kern="1200" dirty="0"/>
              <a:t> </a:t>
            </a:r>
            <a:r>
              <a:rPr lang="ur-PK" sz="3500" kern="1200" dirty="0" err="1"/>
              <a:t>مُتَمَكِّنٍ</a:t>
            </a:r>
            <a:r>
              <a:rPr lang="ur-PK" sz="3500" kern="1200" dirty="0"/>
              <a:t>)</a:t>
            </a:r>
            <a:endParaRPr lang="en-GB" sz="3500" kern="1200" dirty="0"/>
          </a:p>
        </p:txBody>
      </p:sp>
    </p:spTree>
    <p:extLst>
      <p:ext uri="{BB962C8B-B14F-4D97-AF65-F5344CB8AC3E}">
        <p14:creationId xmlns:p14="http://schemas.microsoft.com/office/powerpoint/2010/main" val="40418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xmlns="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xmlns="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المؤنث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بالألف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 تقوی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حوراء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الجمع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أنبياء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علماء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مدارس،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قراطيس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3"/>
                </a:solidFill>
              </a:rPr>
              <a:t>العلم</a:t>
            </a:r>
            <a:r>
              <a:rPr lang="ur-PK" dirty="0">
                <a:solidFill>
                  <a:schemeClr val="accent3"/>
                </a:solidFill>
              </a:rPr>
              <a:t>: </a:t>
            </a:r>
            <a:r>
              <a:rPr lang="ur-PK" dirty="0" err="1">
                <a:solidFill>
                  <a:schemeClr val="accent3"/>
                </a:solidFill>
              </a:rPr>
              <a:t>إبراهيم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آمنة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أحمد</a:t>
            </a:r>
            <a:r>
              <a:rPr lang="ur-PK" dirty="0">
                <a:solidFill>
                  <a:schemeClr val="accent3"/>
                </a:solidFill>
              </a:rPr>
              <a:t>، عمر، عثمان، </a:t>
            </a:r>
            <a:r>
              <a:rPr lang="ur-PK" dirty="0" err="1">
                <a:solidFill>
                  <a:schemeClr val="accent3"/>
                </a:solidFill>
              </a:rPr>
              <a:t>معديكرب</a:t>
            </a:r>
            <a:endParaRPr lang="ur-PK" dirty="0">
              <a:solidFill>
                <a:schemeClr val="accent3"/>
              </a:solidFill>
            </a:endParaRPr>
          </a:p>
          <a:p>
            <a:pPr rtl="1"/>
            <a:r>
              <a:rPr lang="ur-PK" dirty="0" err="1">
                <a:solidFill>
                  <a:schemeClr val="accent3"/>
                </a:solidFill>
              </a:rPr>
              <a:t>الوصف</a:t>
            </a:r>
            <a:r>
              <a:rPr lang="ur-PK" dirty="0">
                <a:solidFill>
                  <a:schemeClr val="accent3"/>
                </a:solidFill>
              </a:rPr>
              <a:t>: </a:t>
            </a:r>
            <a:r>
              <a:rPr lang="ur-PK" dirty="0" err="1">
                <a:solidFill>
                  <a:schemeClr val="accent3"/>
                </a:solidFill>
              </a:rPr>
              <a:t>أحمر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غضبان</a:t>
            </a:r>
            <a:r>
              <a:rPr lang="ur-PK" dirty="0">
                <a:solidFill>
                  <a:schemeClr val="accent3"/>
                </a:solidFill>
              </a:rPr>
              <a:t>، مثنی ثلاث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7E6628B-3D8E-4EB0-AE4E-CB4E1637D834}"/>
              </a:ext>
            </a:extLst>
          </p:cNvPr>
          <p:cNvSpPr txBox="1"/>
          <p:nvPr/>
        </p:nvSpPr>
        <p:spPr>
          <a:xfrm>
            <a:off x="7164288" y="29224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عجمة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44814D-CA36-4427-AAF2-7F22C18E7808}"/>
              </a:ext>
            </a:extLst>
          </p:cNvPr>
          <p:cNvSpPr txBox="1"/>
          <p:nvPr/>
        </p:nvSpPr>
        <p:spPr>
          <a:xfrm>
            <a:off x="6158431" y="36425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تأنيث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6C03A12-1A32-4C63-9817-9E79D56165CA}"/>
              </a:ext>
            </a:extLst>
          </p:cNvPr>
          <p:cNvSpPr txBox="1"/>
          <p:nvPr/>
        </p:nvSpPr>
        <p:spPr>
          <a:xfrm>
            <a:off x="5448167" y="292249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وزن </a:t>
            </a:r>
            <a:r>
              <a:rPr lang="ur-PK" dirty="0" err="1">
                <a:solidFill>
                  <a:schemeClr val="accent1"/>
                </a:solidFill>
              </a:rPr>
              <a:t>الفعل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4633EF5-DEAF-4945-8C61-2DC6491D4249}"/>
              </a:ext>
            </a:extLst>
          </p:cNvPr>
          <p:cNvSpPr txBox="1"/>
          <p:nvPr/>
        </p:nvSpPr>
        <p:spPr>
          <a:xfrm>
            <a:off x="4880585" y="3642578"/>
            <a:ext cx="5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عدل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8E3902-52CA-4CCA-BD9A-ADC7E0C25B10}"/>
              </a:ext>
            </a:extLst>
          </p:cNvPr>
          <p:cNvSpPr txBox="1"/>
          <p:nvPr/>
        </p:nvSpPr>
        <p:spPr>
          <a:xfrm>
            <a:off x="3573717" y="2922498"/>
            <a:ext cx="148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ألف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ونون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زائدتان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01B29B0-170A-434A-AEDA-E101E7EF0B64}"/>
              </a:ext>
            </a:extLst>
          </p:cNvPr>
          <p:cNvSpPr txBox="1"/>
          <p:nvPr/>
        </p:nvSpPr>
        <p:spPr>
          <a:xfrm>
            <a:off x="2627784" y="3642578"/>
            <a:ext cx="79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تركيب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7CE889A-0148-4961-9ED4-CB09F5142820}"/>
              </a:ext>
            </a:extLst>
          </p:cNvPr>
          <p:cNvSpPr txBox="1"/>
          <p:nvPr/>
        </p:nvSpPr>
        <p:spPr>
          <a:xfrm>
            <a:off x="6804248" y="40563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وزن </a:t>
            </a:r>
            <a:r>
              <a:rPr lang="ur-PK" dirty="0" err="1">
                <a:solidFill>
                  <a:schemeClr val="accent1"/>
                </a:solidFill>
              </a:rPr>
              <a:t>الفعل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B94219C-79EA-48E7-A31D-727FD739C56F}"/>
              </a:ext>
            </a:extLst>
          </p:cNvPr>
          <p:cNvSpPr txBox="1"/>
          <p:nvPr/>
        </p:nvSpPr>
        <p:spPr>
          <a:xfrm>
            <a:off x="5519217" y="4776458"/>
            <a:ext cx="174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ألف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ونون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زائدتان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5E2B9A-3596-4B51-8B8F-80F1DAAD0B9B}"/>
              </a:ext>
            </a:extLst>
          </p:cNvPr>
          <p:cNvSpPr txBox="1"/>
          <p:nvPr/>
        </p:nvSpPr>
        <p:spPr>
          <a:xfrm>
            <a:off x="4504922" y="40563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عدل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8" grpId="0"/>
      <p:bldP spid="12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 err="1"/>
              <a:t>وَالْمُبْتَدَأُ</a:t>
            </a:r>
            <a:r>
              <a:rPr lang="ur-PK" dirty="0"/>
              <a:t> </a:t>
            </a:r>
            <a:r>
              <a:rPr lang="ur-PK" dirty="0" err="1"/>
              <a:t>وَالخَبَرُ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وَخَبَرُ</a:t>
            </a:r>
            <a:r>
              <a:rPr lang="ur-PK" dirty="0"/>
              <a:t> </a:t>
            </a:r>
            <a:r>
              <a:rPr lang="ur-PK" dirty="0" err="1"/>
              <a:t>إنَّ</a:t>
            </a:r>
            <a:r>
              <a:rPr lang="ur-PK" dirty="0"/>
              <a:t> </a:t>
            </a:r>
            <a:r>
              <a:rPr lang="ur-PK" dirty="0" err="1"/>
              <a:t>وَأَخَوَاتِهَا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وَاسْمُ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وَأَخَوَاتِهَا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واسْمُ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/>
              <a:t> </a:t>
            </a:r>
            <a:r>
              <a:rPr lang="ur-PK" dirty="0" err="1"/>
              <a:t>لَا</a:t>
            </a:r>
            <a:r>
              <a:rPr lang="ur-PK" dirty="0"/>
              <a:t> </a:t>
            </a:r>
            <a:r>
              <a:rPr lang="ur-PK" dirty="0" err="1"/>
              <a:t>المُشَبَّهَتَيْنِ</a:t>
            </a:r>
            <a:r>
              <a:rPr lang="ur-PK" dirty="0"/>
              <a:t> </a:t>
            </a:r>
            <a:r>
              <a:rPr lang="ur-PK" dirty="0" err="1"/>
              <a:t>بِـلَيْسَ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وَخَبَرُ</a:t>
            </a:r>
            <a:r>
              <a:rPr lang="ur-PK" dirty="0"/>
              <a:t> لا </a:t>
            </a:r>
            <a:r>
              <a:rPr lang="ur-PK" dirty="0" err="1"/>
              <a:t>الَّتِى</a:t>
            </a:r>
            <a:r>
              <a:rPr lang="ur-PK" dirty="0"/>
              <a:t> </a:t>
            </a:r>
            <a:r>
              <a:rPr lang="ur-PK" dirty="0" err="1"/>
              <a:t>لِنفي</a:t>
            </a:r>
            <a:r>
              <a:rPr lang="ur-PK" dirty="0"/>
              <a:t> </a:t>
            </a:r>
            <a:r>
              <a:rPr lang="ur-PK" dirty="0" err="1"/>
              <a:t>الجَنْسِ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42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]</a:t>
            </a:r>
          </a:p>
          <a:p>
            <a:pPr rtl="1"/>
            <a:r>
              <a:rPr lang="ur-PK" b="1" dirty="0"/>
              <a:t>[</a:t>
            </a:r>
            <a:r>
              <a:rPr lang="ur-PK" b="1" dirty="0" err="1"/>
              <a:t>حَدُّ</a:t>
            </a:r>
            <a:r>
              <a:rPr lang="ur-PK" b="1" dirty="0"/>
              <a:t> </a:t>
            </a:r>
            <a:r>
              <a:rPr lang="ur-PK" b="1" dirty="0" err="1"/>
              <a:t>الْفَاعِلِ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ar-SA" dirty="0"/>
              <a:t>فَصْلٌ: اَلْفَـاعِلُ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كُلُّ</a:t>
            </a:r>
            <a:r>
              <a:rPr lang="ur-PK" dirty="0"/>
              <a:t> </a:t>
            </a:r>
            <a:r>
              <a:rPr lang="ur-PK" dirty="0" err="1"/>
              <a:t>اسْمٍ</a:t>
            </a:r>
            <a:r>
              <a:rPr lang="ur-PK" dirty="0"/>
              <a:t> </a:t>
            </a:r>
            <a:r>
              <a:rPr lang="ur-PK" dirty="0" err="1"/>
              <a:t>قَبْلَهُ</a:t>
            </a:r>
            <a:r>
              <a:rPr lang="ur-PK" dirty="0"/>
              <a:t> </a:t>
            </a:r>
            <a:r>
              <a:rPr lang="ur-PK" dirty="0" err="1"/>
              <a:t>فِعْلٌ</a:t>
            </a:r>
            <a:r>
              <a:rPr lang="ur-PK" dirty="0"/>
              <a:t> </a:t>
            </a:r>
            <a:r>
              <a:rPr lang="ur-PK" dirty="0" err="1"/>
              <a:t>أَو</a:t>
            </a:r>
            <a:r>
              <a:rPr lang="ur-PK" dirty="0"/>
              <a:t> </a:t>
            </a:r>
            <a:r>
              <a:rPr lang="ur-PK" dirty="0" err="1"/>
              <a:t>صِفَةٌ</a:t>
            </a:r>
            <a:r>
              <a:rPr lang="ur-PK" dirty="0"/>
              <a:t> </a:t>
            </a:r>
            <a:r>
              <a:rPr lang="ur-PK" dirty="0" err="1"/>
              <a:t>أُسْنِدَ</a:t>
            </a:r>
            <a:r>
              <a:rPr lang="ur-PK" dirty="0"/>
              <a:t> </a:t>
            </a:r>
            <a:r>
              <a:rPr lang="ur-PK" dirty="0" err="1"/>
              <a:t>إِليْهِ</a:t>
            </a:r>
            <a:r>
              <a:rPr lang="ur-PK" dirty="0"/>
              <a:t> </a:t>
            </a:r>
            <a:r>
              <a:rPr lang="ur-PK" dirty="0" err="1"/>
              <a:t>عَلٰی</a:t>
            </a:r>
            <a:r>
              <a:rPr lang="ur-PK" dirty="0"/>
              <a:t> </a:t>
            </a:r>
            <a:r>
              <a:rPr lang="ur-PK" dirty="0" err="1"/>
              <a:t>مَعْنٰی</a:t>
            </a:r>
            <a:r>
              <a:rPr lang="ur-PK" dirty="0"/>
              <a:t> </a:t>
            </a:r>
            <a:r>
              <a:rPr lang="ur-PK" dirty="0" err="1"/>
              <a:t>أَنَّهُ</a:t>
            </a:r>
            <a:r>
              <a:rPr lang="ur-PK" dirty="0"/>
              <a:t> </a:t>
            </a:r>
            <a:r>
              <a:rPr lang="ur-PK" dirty="0" err="1"/>
              <a:t>قَامَ</a:t>
            </a:r>
            <a:r>
              <a:rPr lang="ur-PK" dirty="0"/>
              <a:t> </a:t>
            </a:r>
            <a:r>
              <a:rPr lang="ur-PK" dirty="0" err="1"/>
              <a:t>بَهِ</a:t>
            </a:r>
            <a:r>
              <a:rPr lang="ur-PK" dirty="0"/>
              <a:t> </a:t>
            </a:r>
            <a:r>
              <a:rPr lang="ur-PK" dirty="0" err="1"/>
              <a:t>لَا</a:t>
            </a:r>
            <a:r>
              <a:rPr lang="ur-PK" dirty="0"/>
              <a:t> </a:t>
            </a:r>
            <a:r>
              <a:rPr lang="ur-PK" dirty="0" err="1"/>
              <a:t>وَقَعَ</a:t>
            </a:r>
            <a:r>
              <a:rPr lang="ur-PK" dirty="0"/>
              <a:t> </a:t>
            </a:r>
            <a:r>
              <a:rPr lang="ur-PK" dirty="0" err="1"/>
              <a:t>عَلَيْهِ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قَامَ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ضَارِبٌ</a:t>
            </a:r>
            <a:r>
              <a:rPr lang="ur-PK" dirty="0"/>
              <a:t> </a:t>
            </a:r>
            <a:r>
              <a:rPr lang="ur-PK" dirty="0" err="1"/>
              <a:t>أَبُوهُ</a:t>
            </a:r>
            <a:r>
              <a:rPr lang="ur-PK" dirty="0"/>
              <a:t> </a:t>
            </a:r>
            <a:r>
              <a:rPr lang="ur-PK" dirty="0" err="1"/>
              <a:t>عَمْرًا</a:t>
            </a:r>
            <a:r>
              <a:rPr lang="ur-PK" dirty="0"/>
              <a:t>،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ضَرَبَ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عَمْرًا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38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فَإِنَّهُ آثِمٌ قَلْبُهُ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وَهُوَ الَّذِي أَنْشَأَ جَنَّاتٍ 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...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 وَالنَّخْلَ وَالزَّرْعَ مُخْتَلِفًا أُكُلُهُ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فَلَعَلَّكَ تَارِكٌ بَعْضَ مَا يُوحَى إِلَيْكَ وَضَائِقٌ بِهِ صَدْرُكَ أَنْ يَقُولُوا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وَكُلُّ</a:t>
            </a:r>
            <a:r>
              <a:rPr lang="ur-PK" dirty="0"/>
              <a:t> </a:t>
            </a:r>
            <a:r>
              <a:rPr lang="ur-PK" dirty="0" err="1"/>
              <a:t>فِعْلٍ</a:t>
            </a:r>
            <a:r>
              <a:rPr lang="ur-PK" dirty="0"/>
              <a:t> لا </a:t>
            </a:r>
            <a:r>
              <a:rPr lang="ur-PK" dirty="0" err="1"/>
              <a:t>بُدَّ</a:t>
            </a:r>
            <a:r>
              <a:rPr lang="ur-PK" dirty="0"/>
              <a:t> </a:t>
            </a:r>
            <a:r>
              <a:rPr lang="ur-PK" dirty="0" err="1"/>
              <a:t>لَهُ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فَاعِلٍ</a:t>
            </a:r>
            <a:r>
              <a:rPr lang="ur-PK" dirty="0"/>
              <a:t> </a:t>
            </a:r>
            <a:r>
              <a:rPr lang="ur-PK" dirty="0" err="1"/>
              <a:t>مَرْفُوعٍ</a:t>
            </a:r>
            <a:r>
              <a:rPr lang="ur-PK" dirty="0"/>
              <a:t>، </a:t>
            </a:r>
            <a:r>
              <a:rPr lang="ur-PK" dirty="0" err="1"/>
              <a:t>مُظْهَرًا</a:t>
            </a:r>
            <a:r>
              <a:rPr lang="ur-PK" dirty="0"/>
              <a:t> </a:t>
            </a:r>
            <a:r>
              <a:rPr lang="ur-PK" dirty="0" err="1"/>
              <a:t>كَذَهَبَ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مُضْمَرًا</a:t>
            </a:r>
            <a:r>
              <a:rPr lang="ur-PK" dirty="0"/>
              <a:t> </a:t>
            </a:r>
            <a:r>
              <a:rPr lang="ur-PK" dirty="0" err="1"/>
              <a:t>كَزَيْدٌ</a:t>
            </a:r>
            <a:r>
              <a:rPr lang="ur-PK" dirty="0"/>
              <a:t> </a:t>
            </a:r>
            <a:r>
              <a:rPr lang="ur-PK" dirty="0" err="1"/>
              <a:t>ذَهَبَ</a:t>
            </a:r>
            <a:r>
              <a:rPr lang="ur-PK" dirty="0"/>
              <a:t>،</a:t>
            </a:r>
            <a:endParaRPr lang="en-GB" dirty="0"/>
          </a:p>
          <a:p>
            <a:pPr rtl="1"/>
            <a:r>
              <a:rPr lang="ur-PK" dirty="0" err="1"/>
              <a:t>وَإنْ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الْفِعْلُ</a:t>
            </a:r>
            <a:r>
              <a:rPr lang="ur-PK" dirty="0"/>
              <a:t> </a:t>
            </a:r>
            <a:r>
              <a:rPr lang="ur-PK" dirty="0" err="1"/>
              <a:t>مُتَعَدِّيًا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لَهُ</a:t>
            </a:r>
            <a:r>
              <a:rPr lang="ur-PK" dirty="0"/>
              <a:t> </a:t>
            </a:r>
            <a:r>
              <a:rPr lang="ur-PK" dirty="0" err="1"/>
              <a:t>مَفْعُولٌ</a:t>
            </a:r>
            <a:r>
              <a:rPr lang="ur-PK" dirty="0"/>
              <a:t> </a:t>
            </a:r>
            <a:r>
              <a:rPr lang="ur-PK" dirty="0" err="1"/>
              <a:t>بِهِ</a:t>
            </a:r>
            <a:r>
              <a:rPr lang="ur-PK" dirty="0"/>
              <a:t> </a:t>
            </a:r>
            <a:r>
              <a:rPr lang="ur-PK" dirty="0" err="1"/>
              <a:t>أَيْضًا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ضَرَبَ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عَمْرًا</a:t>
            </a:r>
            <a:r>
              <a:rPr lang="ur-P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978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 err="1"/>
              <a:t>وَإِنْ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الفَاعِلُ</a:t>
            </a:r>
            <a:r>
              <a:rPr lang="ur-PK" dirty="0"/>
              <a:t> </a:t>
            </a:r>
            <a:r>
              <a:rPr lang="ur-PK" dirty="0" err="1"/>
              <a:t>مُظْهَرًا</a:t>
            </a:r>
            <a:r>
              <a:rPr lang="ur-PK" dirty="0"/>
              <a:t> </a:t>
            </a:r>
            <a:r>
              <a:rPr lang="ur-PK" dirty="0" err="1"/>
              <a:t>وُحِّدَ</a:t>
            </a:r>
            <a:r>
              <a:rPr lang="ur-PK" dirty="0"/>
              <a:t> </a:t>
            </a:r>
            <a:r>
              <a:rPr lang="ur-PK" dirty="0" err="1"/>
              <a:t>الفِعْلُ</a:t>
            </a:r>
            <a:r>
              <a:rPr lang="ur-PK" dirty="0"/>
              <a:t> </a:t>
            </a:r>
            <a:r>
              <a:rPr lang="ur-PK" dirty="0" err="1"/>
              <a:t>أَبَدًا</a:t>
            </a:r>
            <a:r>
              <a:rPr lang="ur-PK" dirty="0"/>
              <a:t>، </a:t>
            </a:r>
            <a:r>
              <a:rPr lang="ur-PK" dirty="0" err="1"/>
              <a:t>نَحْو</a:t>
            </a:r>
            <a:r>
              <a:rPr lang="ur-PK" dirty="0"/>
              <a:t>: </a:t>
            </a:r>
            <a:r>
              <a:rPr lang="ur-PK" dirty="0" err="1"/>
              <a:t>ضَرَبَ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  <a:r>
              <a:rPr lang="ur-PK" dirty="0" err="1"/>
              <a:t>وَضَرَبَ</a:t>
            </a:r>
            <a:r>
              <a:rPr lang="ur-PK" dirty="0"/>
              <a:t> </a:t>
            </a:r>
            <a:r>
              <a:rPr lang="ur-PK" dirty="0" err="1"/>
              <a:t>الزَّيْدانِ</a:t>
            </a:r>
            <a:r>
              <a:rPr lang="ur-PK" dirty="0"/>
              <a:t> </a:t>
            </a:r>
            <a:r>
              <a:rPr lang="ur-PK" dirty="0" err="1"/>
              <a:t>وَضَرَبَ</a:t>
            </a:r>
            <a:r>
              <a:rPr lang="ur-PK" dirty="0"/>
              <a:t> </a:t>
            </a:r>
            <a:r>
              <a:rPr lang="ur-PK" dirty="0" err="1"/>
              <a:t>اَلزَّيدُونَ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ur-PK" dirty="0" err="1"/>
              <a:t>وَإنْ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مُضْمَرًا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en-GB" dirty="0"/>
              <a:t>	</a:t>
            </a:r>
            <a:r>
              <a:rPr lang="ur-PK" dirty="0" err="1"/>
              <a:t>وُحِّدَ</a:t>
            </a:r>
            <a:r>
              <a:rPr lang="ur-PK" dirty="0"/>
              <a:t> </a:t>
            </a:r>
            <a:r>
              <a:rPr lang="ur-PK" dirty="0" err="1"/>
              <a:t>لِلوَاحِدِ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ضَرَبَ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en-GB" dirty="0"/>
              <a:t>	</a:t>
            </a:r>
            <a:r>
              <a:rPr lang="ur-PK" dirty="0" err="1"/>
              <a:t>وَثُنِّيَ</a:t>
            </a:r>
            <a:r>
              <a:rPr lang="ur-PK" dirty="0"/>
              <a:t> </a:t>
            </a:r>
            <a:r>
              <a:rPr lang="ur-PK" dirty="0" err="1"/>
              <a:t>لِلمُثَنَّى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الزَّيْدَانِ</a:t>
            </a:r>
            <a:r>
              <a:rPr lang="ur-PK" dirty="0"/>
              <a:t> </a:t>
            </a:r>
            <a:r>
              <a:rPr lang="ur-PK" dirty="0" err="1"/>
              <a:t>ضَرَبَا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en-GB" dirty="0"/>
              <a:t>	</a:t>
            </a:r>
            <a:r>
              <a:rPr lang="ur-PK" dirty="0" err="1"/>
              <a:t>وجُمِعَ</a:t>
            </a:r>
            <a:r>
              <a:rPr lang="ur-PK" dirty="0"/>
              <a:t> </a:t>
            </a:r>
            <a:r>
              <a:rPr lang="ur-PK" dirty="0" err="1"/>
              <a:t>لِلجَمْعِ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: </a:t>
            </a:r>
            <a:r>
              <a:rPr lang="ur-PK" dirty="0" err="1"/>
              <a:t>الزَّيْدُونَ</a:t>
            </a:r>
            <a:r>
              <a:rPr lang="ur-PK" dirty="0"/>
              <a:t> </a:t>
            </a:r>
            <a:r>
              <a:rPr lang="ur-PK" dirty="0" err="1"/>
              <a:t>ضَرَبُوْا</a:t>
            </a:r>
            <a:r>
              <a:rPr lang="ur-P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09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251519" y="-4"/>
            <a:ext cx="216132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اَلْفَصْلُ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في</a:t>
            </a:r>
            <a:r>
              <a:rPr lang="ur-PK" sz="2000" b="1" dirty="0"/>
              <a:t> </a:t>
            </a:r>
            <a:r>
              <a:rPr lang="ur-PK" sz="2000" b="1" dirty="0" err="1"/>
              <a:t>الفاعل</a:t>
            </a:r>
            <a:endParaRPr lang="ur-PK" sz="20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195736" y="0"/>
            <a:ext cx="255682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الْمَقصِدُ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الْمَرْفُوْعَات</a:t>
            </a:r>
            <a:endParaRPr lang="en-GB" sz="20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4644008" y="-5"/>
            <a:ext cx="312567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000" b="1" dirty="0" err="1"/>
              <a:t>اَلبَابُ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فِيْ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r>
              <a:rPr lang="ur-PK" sz="2000" b="1" dirty="0"/>
              <a:t> </a:t>
            </a:r>
            <a:r>
              <a:rPr lang="ur-PK" sz="2000" b="1" dirty="0" err="1"/>
              <a:t>المُعْرَبِ</a:t>
            </a:r>
            <a:endParaRPr lang="en-GB" sz="20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164288" y="0"/>
            <a:ext cx="1979712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000" b="1" dirty="0" err="1"/>
              <a:t>القِسْمُ</a:t>
            </a:r>
            <a:r>
              <a:rPr lang="ur-PK" sz="2000" b="1" dirty="0"/>
              <a:t> </a:t>
            </a:r>
            <a:r>
              <a:rPr lang="ur-PK" sz="2000" b="1" dirty="0" err="1"/>
              <a:t>الْأَوَّلُ</a:t>
            </a:r>
            <a:r>
              <a:rPr lang="ur-PK" sz="2000" b="1" dirty="0"/>
              <a:t> </a:t>
            </a:r>
            <a:r>
              <a:rPr lang="ur-PK" sz="2000" b="1" dirty="0" err="1"/>
              <a:t>فِي</a:t>
            </a:r>
            <a:r>
              <a:rPr lang="ur-PK" sz="2000" b="1" dirty="0"/>
              <a:t> </a:t>
            </a:r>
            <a:r>
              <a:rPr lang="ur-PK" sz="2000" b="1" dirty="0" err="1"/>
              <a:t>الِاسْمِ</a:t>
            </a:r>
            <a:endParaRPr lang="en-GB" sz="20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لاهِيَةً قُلُوبُهُمْ وَأَسَرُّوا النَّجْوَى الَّذِينَ ظَلَمُوا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«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«يَتَعَاقَبُونَ فِيكُمْ مَلاَئِكَةٌ بِاللَّيْلِ وَمَلاَئِكَةٌ بِالنَّهَارِ. وَيَجْتَمِعُونَ فِي صَلاَةِ الْعَصْرِ، وَصَلاَةِ الْفَجْرِ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...»</a:t>
            </a:r>
          </a:p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أَكُلُوْنِي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الْبَرَاغِيْثُ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9946</TotalTime>
  <Words>1351</Words>
  <Application>Microsoft Office PowerPoint</Application>
  <PresentationFormat>On-screen Show (16:9)</PresentationFormat>
  <Paragraphs>274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</cp:lastModifiedBy>
  <cp:revision>1358</cp:revision>
  <cp:lastPrinted>2018-11-30T18:58:39Z</cp:lastPrinted>
  <dcterms:created xsi:type="dcterms:W3CDTF">2017-07-04T20:08:42Z</dcterms:created>
  <dcterms:modified xsi:type="dcterms:W3CDTF">2019-12-17T11:22:06Z</dcterms:modified>
</cp:coreProperties>
</file>