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357" r:id="rId2"/>
    <p:sldId id="404" r:id="rId3"/>
    <p:sldId id="486" r:id="rId4"/>
    <p:sldId id="485" r:id="rId5"/>
    <p:sldId id="488" r:id="rId6"/>
    <p:sldId id="489" r:id="rId7"/>
    <p:sldId id="490" r:id="rId8"/>
    <p:sldId id="491" r:id="rId9"/>
    <p:sldId id="492" r:id="rId10"/>
    <p:sldId id="493" r:id="rId11"/>
    <p:sldId id="494" r:id="rId12"/>
    <p:sldId id="495" r:id="rId13"/>
    <p:sldId id="496" r:id="rId14"/>
    <p:sldId id="497" r:id="rId15"/>
    <p:sldId id="498" r:id="rId16"/>
    <p:sldId id="487" r:id="rId17"/>
    <p:sldId id="501" r:id="rId18"/>
    <p:sldId id="500" r:id="rId19"/>
    <p:sldId id="502" r:id="rId20"/>
    <p:sldId id="503" r:id="rId21"/>
    <p:sldId id="504" r:id="rId22"/>
    <p:sldId id="506" r:id="rId23"/>
    <p:sldId id="507" r:id="rId24"/>
    <p:sldId id="505" r:id="rId25"/>
    <p:sldId id="510" r:id="rId26"/>
    <p:sldId id="511" r:id="rId27"/>
    <p:sldId id="512" r:id="rId28"/>
    <p:sldId id="514" r:id="rId29"/>
    <p:sldId id="515" r:id="rId30"/>
    <p:sldId id="516" r:id="rId31"/>
    <p:sldId id="517" r:id="rId32"/>
    <p:sldId id="519" r:id="rId33"/>
    <p:sldId id="520" r:id="rId34"/>
    <p:sldId id="518" r:id="rId35"/>
    <p:sldId id="521" r:id="rId36"/>
    <p:sldId id="522" r:id="rId37"/>
    <p:sldId id="524" r:id="rId38"/>
    <p:sldId id="523" r:id="rId39"/>
    <p:sldId id="525" r:id="rId40"/>
    <p:sldId id="526" r:id="rId41"/>
    <p:sldId id="527" r:id="rId42"/>
    <p:sldId id="529" r:id="rId43"/>
    <p:sldId id="528" r:id="rId44"/>
    <p:sldId id="530" r:id="rId45"/>
    <p:sldId id="531" r:id="rId46"/>
    <p:sldId id="532" r:id="rId47"/>
    <p:sldId id="533" r:id="rId48"/>
    <p:sldId id="534" r:id="rId49"/>
    <p:sldId id="535" r:id="rId50"/>
    <p:sldId id="355" r:id="rId51"/>
    <p:sldId id="482" r:id="rId52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486"/>
            <p14:sldId id="485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87"/>
            <p14:sldId id="501"/>
            <p14:sldId id="500"/>
            <p14:sldId id="502"/>
            <p14:sldId id="503"/>
            <p14:sldId id="504"/>
            <p14:sldId id="506"/>
            <p14:sldId id="507"/>
            <p14:sldId id="505"/>
            <p14:sldId id="510"/>
            <p14:sldId id="511"/>
            <p14:sldId id="512"/>
            <p14:sldId id="514"/>
            <p14:sldId id="515"/>
            <p14:sldId id="516"/>
            <p14:sldId id="517"/>
            <p14:sldId id="519"/>
            <p14:sldId id="520"/>
            <p14:sldId id="518"/>
            <p14:sldId id="521"/>
            <p14:sldId id="522"/>
            <p14:sldId id="524"/>
            <p14:sldId id="523"/>
            <p14:sldId id="525"/>
            <p14:sldId id="526"/>
            <p14:sldId id="527"/>
            <p14:sldId id="529"/>
            <p14:sldId id="528"/>
            <p14:sldId id="530"/>
            <p14:sldId id="531"/>
            <p14:sldId id="532"/>
            <p14:sldId id="533"/>
            <p14:sldId id="534"/>
            <p14:sldId id="535"/>
            <p14:sldId id="355"/>
            <p14:sldId id="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4" autoAdjust="0"/>
  </p:normalViewPr>
  <p:slideViewPr>
    <p:cSldViewPr>
      <p:cViewPr varScale="1">
        <p:scale>
          <a:sx n="146" d="100"/>
          <a:sy n="146" d="100"/>
        </p:scale>
        <p:origin x="49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١٥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الاسم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المعرب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الْمَقصِدُ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الْأَوَّلُ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اَلْفَصْلُ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الثَّانِيْ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فِي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التَّنَازُعِ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المتنازعان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اسم فعل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وفعل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﴿هَاؤُمُ اقْرَءُوا كِتَابِيَهْ﴾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45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المتنازع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فيه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فاعل</a:t>
            </a:r>
          </a:p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﴿وَإِنْ أَدْرِي أَقَرِيبٌ أَمْ بَعِيدٌ ما تُوعَدُونَ﴾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11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المتنازع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فيه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مفعول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به</a:t>
            </a:r>
            <a:endParaRPr lang="ur-PK" dirty="0">
              <a:solidFill>
                <a:schemeClr val="accent6">
                  <a:lumMod val="75000"/>
                </a:schemeClr>
              </a:solidFill>
            </a:endParaRPr>
          </a:p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﴿آتُونِي أُفْرِغْ عَلَيْهِ قِطْرًا﴾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4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المتنازع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فيه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مفعول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فيه</a:t>
            </a:r>
            <a:endParaRPr lang="ur-PK" dirty="0">
              <a:solidFill>
                <a:schemeClr val="accent6">
                  <a:lumMod val="75000"/>
                </a:schemeClr>
              </a:solidFill>
            </a:endParaRPr>
          </a:p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﴿اذْكُرُوا اللَّهَ ذِكْرًا كَثِيرًا وَسَبِّحُوهُ بُكْرَةً وَأَصِيلًا﴾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63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المتنازع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فيه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مفعول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له</a:t>
            </a:r>
            <a:endParaRPr lang="ur-PK" dirty="0">
              <a:solidFill>
                <a:schemeClr val="accent6">
                  <a:lumMod val="75000"/>
                </a:schemeClr>
              </a:solidFill>
            </a:endParaRPr>
          </a:p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﴿عَبَسَ وَتَوَلَّى أَنْ جَاءَهُ الْأَعْمَى﴾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59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المتنازع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فيه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الجار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والمجرور</a:t>
            </a:r>
            <a:endParaRPr lang="ur-PK" dirty="0">
              <a:solidFill>
                <a:schemeClr val="accent6">
                  <a:lumMod val="75000"/>
                </a:schemeClr>
              </a:solidFill>
            </a:endParaRPr>
          </a:p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كُلُوا وَاشْرَبُوا مِنْ رِزْقِ اللَّهِ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﴾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67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الثَّانِيْ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ar-SA" dirty="0"/>
              <a:t>فَصْلٌ: إِذَا تَنَازَعَ الْفِعْلَانِ فِي اسْمٍ ظَاهِرٍ بَعْدَهُمَا أَيْ أَرَادَ كُلُّ وَاحِدٍ مِنَ الْفِعْلَيْنِ أَن يَعْمَلَ فِيْ ذٰلِكَ الِاسْمِ</a:t>
            </a:r>
            <a:r>
              <a:rPr lang="ur-PK" dirty="0"/>
              <a:t> ...</a:t>
            </a:r>
          </a:p>
          <a:p>
            <a:pPr rtl="1"/>
            <a:r>
              <a:rPr lang="ur-PK" dirty="0"/>
              <a:t>... </a:t>
            </a:r>
            <a:r>
              <a:rPr lang="ur-PK" dirty="0" err="1"/>
              <a:t>وَاعْلَمْ</a:t>
            </a:r>
            <a:r>
              <a:rPr lang="ur-PK" dirty="0"/>
              <a:t> </a:t>
            </a:r>
            <a:r>
              <a:rPr lang="ur-PK" dirty="0" err="1"/>
              <a:t>أَنَّ</a:t>
            </a:r>
            <a:r>
              <a:rPr lang="ur-PK" dirty="0"/>
              <a:t> </a:t>
            </a:r>
            <a:r>
              <a:rPr lang="ur-PK" dirty="0" err="1"/>
              <a:t>فِيْ</a:t>
            </a:r>
            <a:r>
              <a:rPr lang="ur-PK" dirty="0"/>
              <a:t> </a:t>
            </a:r>
            <a:r>
              <a:rPr lang="ur-PK" dirty="0" err="1"/>
              <a:t>جَمِيْعِ</a:t>
            </a:r>
            <a:r>
              <a:rPr lang="ur-PK" dirty="0"/>
              <a:t> </a:t>
            </a:r>
            <a:r>
              <a:rPr lang="ur-PK" dirty="0" err="1"/>
              <a:t>هٰذِهِ</a:t>
            </a:r>
            <a:r>
              <a:rPr lang="ur-PK" dirty="0"/>
              <a:t> </a:t>
            </a:r>
            <a:r>
              <a:rPr lang="ur-PK" dirty="0" err="1"/>
              <a:t>الْأَقْسَامِ</a:t>
            </a:r>
            <a:r>
              <a:rPr lang="ur-PK" dirty="0"/>
              <a:t> </a:t>
            </a:r>
            <a:r>
              <a:rPr lang="ur-PK" dirty="0" err="1"/>
              <a:t>يَجُوْزُ</a:t>
            </a:r>
            <a:r>
              <a:rPr lang="ur-PK" dirty="0"/>
              <a:t> </a:t>
            </a:r>
            <a:r>
              <a:rPr lang="ur-PK" dirty="0" err="1"/>
              <a:t>إِعْمَالُ</a:t>
            </a:r>
            <a:r>
              <a:rPr lang="ur-PK" dirty="0"/>
              <a:t> </a:t>
            </a:r>
            <a:r>
              <a:rPr lang="ur-PK" dirty="0" err="1"/>
              <a:t>الْفِعْلِ</a:t>
            </a:r>
            <a:r>
              <a:rPr lang="ur-PK" dirty="0"/>
              <a:t> </a:t>
            </a:r>
            <a:r>
              <a:rPr lang="ur-PK" dirty="0" err="1"/>
              <a:t>الْأَوَّلِ</a:t>
            </a:r>
            <a:r>
              <a:rPr lang="ur-PK" dirty="0"/>
              <a:t> </a:t>
            </a:r>
            <a:r>
              <a:rPr lang="ur-PK" dirty="0" err="1"/>
              <a:t>وَإِعْمَالُ</a:t>
            </a:r>
            <a:r>
              <a:rPr lang="ur-PK" dirty="0"/>
              <a:t> </a:t>
            </a:r>
            <a:r>
              <a:rPr lang="ur-PK" dirty="0" err="1"/>
              <a:t>الْفِعْلِ</a:t>
            </a:r>
            <a:r>
              <a:rPr lang="ur-PK" dirty="0"/>
              <a:t> </a:t>
            </a:r>
            <a:r>
              <a:rPr lang="ur-PK" dirty="0" err="1"/>
              <a:t>الثَّانِيْ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DF7609-F805-4383-93D9-C79B7F8336D8}"/>
              </a:ext>
            </a:extLst>
          </p:cNvPr>
          <p:cNvSpPr txBox="1"/>
          <p:nvPr/>
        </p:nvSpPr>
        <p:spPr>
          <a:xfrm>
            <a:off x="6876256" y="149163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dispute</a:t>
            </a:r>
          </a:p>
        </p:txBody>
      </p:sp>
    </p:spTree>
    <p:extLst>
      <p:ext uri="{BB962C8B-B14F-4D97-AF65-F5344CB8AC3E}">
        <p14:creationId xmlns:p14="http://schemas.microsoft.com/office/powerpoint/2010/main" val="367390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3A1CDBD-5732-4391-9EC3-86FF91E3BEC3}"/>
              </a:ext>
            </a:extLst>
          </p:cNvPr>
          <p:cNvSpPr/>
          <p:nvPr/>
        </p:nvSpPr>
        <p:spPr>
          <a:xfrm>
            <a:off x="182545" y="628572"/>
            <a:ext cx="8778910" cy="1012359"/>
          </a:xfrm>
          <a:custGeom>
            <a:avLst/>
            <a:gdLst>
              <a:gd name="connsiteX0" fmla="*/ 0 w 8778910"/>
              <a:gd name="connsiteY0" fmla="*/ 101236 h 1012359"/>
              <a:gd name="connsiteX1" fmla="*/ 101236 w 8778910"/>
              <a:gd name="connsiteY1" fmla="*/ 0 h 1012359"/>
              <a:gd name="connsiteX2" fmla="*/ 8677674 w 8778910"/>
              <a:gd name="connsiteY2" fmla="*/ 0 h 1012359"/>
              <a:gd name="connsiteX3" fmla="*/ 8778910 w 8778910"/>
              <a:gd name="connsiteY3" fmla="*/ 101236 h 1012359"/>
              <a:gd name="connsiteX4" fmla="*/ 8778910 w 8778910"/>
              <a:gd name="connsiteY4" fmla="*/ 911123 h 1012359"/>
              <a:gd name="connsiteX5" fmla="*/ 8677674 w 8778910"/>
              <a:gd name="connsiteY5" fmla="*/ 1012359 h 1012359"/>
              <a:gd name="connsiteX6" fmla="*/ 101236 w 8778910"/>
              <a:gd name="connsiteY6" fmla="*/ 1012359 h 1012359"/>
              <a:gd name="connsiteX7" fmla="*/ 0 w 8778910"/>
              <a:gd name="connsiteY7" fmla="*/ 911123 h 1012359"/>
              <a:gd name="connsiteX8" fmla="*/ 0 w 8778910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78910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8677674" y="0"/>
                </a:lnTo>
                <a:cubicBezTo>
                  <a:pt x="8733585" y="0"/>
                  <a:pt x="8778910" y="45325"/>
                  <a:pt x="8778910" y="101236"/>
                </a:cubicBezTo>
                <a:lnTo>
                  <a:pt x="8778910" y="911123"/>
                </a:lnTo>
                <a:cubicBezTo>
                  <a:pt x="8778910" y="967034"/>
                  <a:pt x="8733585" y="1012359"/>
                  <a:pt x="8677674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 err="1"/>
              <a:t>جملة</a:t>
            </a:r>
            <a:endParaRPr lang="en-GB" sz="31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F916D40-3B24-4C64-9C3C-B63602237AF0}"/>
              </a:ext>
            </a:extLst>
          </p:cNvPr>
          <p:cNvSpPr/>
          <p:nvPr/>
        </p:nvSpPr>
        <p:spPr>
          <a:xfrm>
            <a:off x="6190335" y="1754317"/>
            <a:ext cx="2771120" cy="1012359"/>
          </a:xfrm>
          <a:custGeom>
            <a:avLst/>
            <a:gdLst>
              <a:gd name="connsiteX0" fmla="*/ 0 w 2771120"/>
              <a:gd name="connsiteY0" fmla="*/ 101236 h 1012359"/>
              <a:gd name="connsiteX1" fmla="*/ 101236 w 2771120"/>
              <a:gd name="connsiteY1" fmla="*/ 0 h 1012359"/>
              <a:gd name="connsiteX2" fmla="*/ 2669884 w 2771120"/>
              <a:gd name="connsiteY2" fmla="*/ 0 h 1012359"/>
              <a:gd name="connsiteX3" fmla="*/ 2771120 w 2771120"/>
              <a:gd name="connsiteY3" fmla="*/ 101236 h 1012359"/>
              <a:gd name="connsiteX4" fmla="*/ 2771120 w 2771120"/>
              <a:gd name="connsiteY4" fmla="*/ 911123 h 1012359"/>
              <a:gd name="connsiteX5" fmla="*/ 2669884 w 2771120"/>
              <a:gd name="connsiteY5" fmla="*/ 1012359 h 1012359"/>
              <a:gd name="connsiteX6" fmla="*/ 101236 w 2771120"/>
              <a:gd name="connsiteY6" fmla="*/ 1012359 h 1012359"/>
              <a:gd name="connsiteX7" fmla="*/ 0 w 2771120"/>
              <a:gd name="connsiteY7" fmla="*/ 911123 h 1012359"/>
              <a:gd name="connsiteX8" fmla="*/ 0 w 2771120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1120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669884" y="0"/>
                </a:lnTo>
                <a:cubicBezTo>
                  <a:pt x="2725795" y="0"/>
                  <a:pt x="2771120" y="45325"/>
                  <a:pt x="2771120" y="101236"/>
                </a:cubicBezTo>
                <a:lnTo>
                  <a:pt x="2771120" y="911123"/>
                </a:lnTo>
                <a:cubicBezTo>
                  <a:pt x="2771120" y="967034"/>
                  <a:pt x="2725795" y="1012359"/>
                  <a:pt x="2669884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100" kern="1200" dirty="0"/>
              <a:t>Subject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05D3370-B10E-4F84-88B2-5462C1FA5A2A}"/>
              </a:ext>
            </a:extLst>
          </p:cNvPr>
          <p:cNvSpPr/>
          <p:nvPr/>
        </p:nvSpPr>
        <p:spPr>
          <a:xfrm>
            <a:off x="6190335" y="2880061"/>
            <a:ext cx="2771120" cy="1012359"/>
          </a:xfrm>
          <a:custGeom>
            <a:avLst/>
            <a:gdLst>
              <a:gd name="connsiteX0" fmla="*/ 0 w 2771120"/>
              <a:gd name="connsiteY0" fmla="*/ 101236 h 1012359"/>
              <a:gd name="connsiteX1" fmla="*/ 101236 w 2771120"/>
              <a:gd name="connsiteY1" fmla="*/ 0 h 1012359"/>
              <a:gd name="connsiteX2" fmla="*/ 2669884 w 2771120"/>
              <a:gd name="connsiteY2" fmla="*/ 0 h 1012359"/>
              <a:gd name="connsiteX3" fmla="*/ 2771120 w 2771120"/>
              <a:gd name="connsiteY3" fmla="*/ 101236 h 1012359"/>
              <a:gd name="connsiteX4" fmla="*/ 2771120 w 2771120"/>
              <a:gd name="connsiteY4" fmla="*/ 911123 h 1012359"/>
              <a:gd name="connsiteX5" fmla="*/ 2669884 w 2771120"/>
              <a:gd name="connsiteY5" fmla="*/ 1012359 h 1012359"/>
              <a:gd name="connsiteX6" fmla="*/ 101236 w 2771120"/>
              <a:gd name="connsiteY6" fmla="*/ 1012359 h 1012359"/>
              <a:gd name="connsiteX7" fmla="*/ 0 w 2771120"/>
              <a:gd name="connsiteY7" fmla="*/ 911123 h 1012359"/>
              <a:gd name="connsiteX8" fmla="*/ 0 w 2771120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1120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669884" y="0"/>
                </a:lnTo>
                <a:cubicBezTo>
                  <a:pt x="2725795" y="0"/>
                  <a:pt x="2771120" y="45325"/>
                  <a:pt x="2771120" y="101236"/>
                </a:cubicBezTo>
                <a:lnTo>
                  <a:pt x="2771120" y="911123"/>
                </a:lnTo>
                <a:cubicBezTo>
                  <a:pt x="2771120" y="967034"/>
                  <a:pt x="2725795" y="1012359"/>
                  <a:pt x="2669884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/>
              <a:t>مسند </a:t>
            </a:r>
            <a:r>
              <a:rPr lang="ur-PK" sz="3100" kern="1200" dirty="0" err="1"/>
              <a:t>إليه</a:t>
            </a:r>
            <a:endParaRPr lang="en-GB" sz="31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96E1E38-0676-40BF-8847-95375BCA3453}"/>
              </a:ext>
            </a:extLst>
          </p:cNvPr>
          <p:cNvSpPr/>
          <p:nvPr/>
        </p:nvSpPr>
        <p:spPr>
          <a:xfrm>
            <a:off x="6190335" y="4005805"/>
            <a:ext cx="2771120" cy="1012359"/>
          </a:xfrm>
          <a:custGeom>
            <a:avLst/>
            <a:gdLst>
              <a:gd name="connsiteX0" fmla="*/ 0 w 2771120"/>
              <a:gd name="connsiteY0" fmla="*/ 101236 h 1012359"/>
              <a:gd name="connsiteX1" fmla="*/ 101236 w 2771120"/>
              <a:gd name="connsiteY1" fmla="*/ 0 h 1012359"/>
              <a:gd name="connsiteX2" fmla="*/ 2669884 w 2771120"/>
              <a:gd name="connsiteY2" fmla="*/ 0 h 1012359"/>
              <a:gd name="connsiteX3" fmla="*/ 2771120 w 2771120"/>
              <a:gd name="connsiteY3" fmla="*/ 101236 h 1012359"/>
              <a:gd name="connsiteX4" fmla="*/ 2771120 w 2771120"/>
              <a:gd name="connsiteY4" fmla="*/ 911123 h 1012359"/>
              <a:gd name="connsiteX5" fmla="*/ 2669884 w 2771120"/>
              <a:gd name="connsiteY5" fmla="*/ 1012359 h 1012359"/>
              <a:gd name="connsiteX6" fmla="*/ 101236 w 2771120"/>
              <a:gd name="connsiteY6" fmla="*/ 1012359 h 1012359"/>
              <a:gd name="connsiteX7" fmla="*/ 0 w 2771120"/>
              <a:gd name="connsiteY7" fmla="*/ 911123 h 1012359"/>
              <a:gd name="connsiteX8" fmla="*/ 0 w 2771120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1120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669884" y="0"/>
                </a:lnTo>
                <a:cubicBezTo>
                  <a:pt x="2725795" y="0"/>
                  <a:pt x="2771120" y="45325"/>
                  <a:pt x="2771120" y="101236"/>
                </a:cubicBezTo>
                <a:lnTo>
                  <a:pt x="2771120" y="911123"/>
                </a:lnTo>
                <a:cubicBezTo>
                  <a:pt x="2771120" y="967034"/>
                  <a:pt x="2725795" y="1012359"/>
                  <a:pt x="2669884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331" tIns="136331" rIns="136331" bIns="136331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800" kern="1200" dirty="0" err="1"/>
              <a:t>مبتدأ</a:t>
            </a:r>
            <a:r>
              <a:rPr lang="ur-PK" sz="2800" kern="1200" dirty="0"/>
              <a:t>، فاعل، نائب فاعل</a:t>
            </a:r>
            <a:endParaRPr lang="en-GB" sz="28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813EC2A-20EE-4875-9B0B-931BE48D3052}"/>
              </a:ext>
            </a:extLst>
          </p:cNvPr>
          <p:cNvSpPr/>
          <p:nvPr/>
        </p:nvSpPr>
        <p:spPr>
          <a:xfrm>
            <a:off x="3186440" y="1754317"/>
            <a:ext cx="2771120" cy="1012359"/>
          </a:xfrm>
          <a:custGeom>
            <a:avLst/>
            <a:gdLst>
              <a:gd name="connsiteX0" fmla="*/ 0 w 2771120"/>
              <a:gd name="connsiteY0" fmla="*/ 101236 h 1012359"/>
              <a:gd name="connsiteX1" fmla="*/ 101236 w 2771120"/>
              <a:gd name="connsiteY1" fmla="*/ 0 h 1012359"/>
              <a:gd name="connsiteX2" fmla="*/ 2669884 w 2771120"/>
              <a:gd name="connsiteY2" fmla="*/ 0 h 1012359"/>
              <a:gd name="connsiteX3" fmla="*/ 2771120 w 2771120"/>
              <a:gd name="connsiteY3" fmla="*/ 101236 h 1012359"/>
              <a:gd name="connsiteX4" fmla="*/ 2771120 w 2771120"/>
              <a:gd name="connsiteY4" fmla="*/ 911123 h 1012359"/>
              <a:gd name="connsiteX5" fmla="*/ 2669884 w 2771120"/>
              <a:gd name="connsiteY5" fmla="*/ 1012359 h 1012359"/>
              <a:gd name="connsiteX6" fmla="*/ 101236 w 2771120"/>
              <a:gd name="connsiteY6" fmla="*/ 1012359 h 1012359"/>
              <a:gd name="connsiteX7" fmla="*/ 0 w 2771120"/>
              <a:gd name="connsiteY7" fmla="*/ 911123 h 1012359"/>
              <a:gd name="connsiteX8" fmla="*/ 0 w 2771120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1120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669884" y="0"/>
                </a:lnTo>
                <a:cubicBezTo>
                  <a:pt x="2725795" y="0"/>
                  <a:pt x="2771120" y="45325"/>
                  <a:pt x="2771120" y="101236"/>
                </a:cubicBezTo>
                <a:lnTo>
                  <a:pt x="2771120" y="911123"/>
                </a:lnTo>
                <a:cubicBezTo>
                  <a:pt x="2771120" y="967034"/>
                  <a:pt x="2725795" y="1012359"/>
                  <a:pt x="2669884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100" kern="1200" dirty="0"/>
              <a:t>Predicate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5A1A26-9CFC-454A-AF1F-80ED1DC964DF}"/>
              </a:ext>
            </a:extLst>
          </p:cNvPr>
          <p:cNvSpPr/>
          <p:nvPr/>
        </p:nvSpPr>
        <p:spPr>
          <a:xfrm>
            <a:off x="3186440" y="2880061"/>
            <a:ext cx="2771120" cy="1012359"/>
          </a:xfrm>
          <a:custGeom>
            <a:avLst/>
            <a:gdLst>
              <a:gd name="connsiteX0" fmla="*/ 0 w 2771120"/>
              <a:gd name="connsiteY0" fmla="*/ 101236 h 1012359"/>
              <a:gd name="connsiteX1" fmla="*/ 101236 w 2771120"/>
              <a:gd name="connsiteY1" fmla="*/ 0 h 1012359"/>
              <a:gd name="connsiteX2" fmla="*/ 2669884 w 2771120"/>
              <a:gd name="connsiteY2" fmla="*/ 0 h 1012359"/>
              <a:gd name="connsiteX3" fmla="*/ 2771120 w 2771120"/>
              <a:gd name="connsiteY3" fmla="*/ 101236 h 1012359"/>
              <a:gd name="connsiteX4" fmla="*/ 2771120 w 2771120"/>
              <a:gd name="connsiteY4" fmla="*/ 911123 h 1012359"/>
              <a:gd name="connsiteX5" fmla="*/ 2669884 w 2771120"/>
              <a:gd name="connsiteY5" fmla="*/ 1012359 h 1012359"/>
              <a:gd name="connsiteX6" fmla="*/ 101236 w 2771120"/>
              <a:gd name="connsiteY6" fmla="*/ 1012359 h 1012359"/>
              <a:gd name="connsiteX7" fmla="*/ 0 w 2771120"/>
              <a:gd name="connsiteY7" fmla="*/ 911123 h 1012359"/>
              <a:gd name="connsiteX8" fmla="*/ 0 w 2771120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1120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669884" y="0"/>
                </a:lnTo>
                <a:cubicBezTo>
                  <a:pt x="2725795" y="0"/>
                  <a:pt x="2771120" y="45325"/>
                  <a:pt x="2771120" y="101236"/>
                </a:cubicBezTo>
                <a:lnTo>
                  <a:pt x="2771120" y="911123"/>
                </a:lnTo>
                <a:cubicBezTo>
                  <a:pt x="2771120" y="967034"/>
                  <a:pt x="2725795" y="1012359"/>
                  <a:pt x="2669884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/>
              <a:t>مسند</a:t>
            </a:r>
            <a:endParaRPr lang="en-GB" sz="31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7C5CE7-A656-4FD1-96FA-363833D32A46}"/>
              </a:ext>
            </a:extLst>
          </p:cNvPr>
          <p:cNvSpPr/>
          <p:nvPr/>
        </p:nvSpPr>
        <p:spPr>
          <a:xfrm>
            <a:off x="3186440" y="4005805"/>
            <a:ext cx="2771120" cy="1012359"/>
          </a:xfrm>
          <a:custGeom>
            <a:avLst/>
            <a:gdLst>
              <a:gd name="connsiteX0" fmla="*/ 0 w 2771120"/>
              <a:gd name="connsiteY0" fmla="*/ 101236 h 1012359"/>
              <a:gd name="connsiteX1" fmla="*/ 101236 w 2771120"/>
              <a:gd name="connsiteY1" fmla="*/ 0 h 1012359"/>
              <a:gd name="connsiteX2" fmla="*/ 2669884 w 2771120"/>
              <a:gd name="connsiteY2" fmla="*/ 0 h 1012359"/>
              <a:gd name="connsiteX3" fmla="*/ 2771120 w 2771120"/>
              <a:gd name="connsiteY3" fmla="*/ 101236 h 1012359"/>
              <a:gd name="connsiteX4" fmla="*/ 2771120 w 2771120"/>
              <a:gd name="connsiteY4" fmla="*/ 911123 h 1012359"/>
              <a:gd name="connsiteX5" fmla="*/ 2669884 w 2771120"/>
              <a:gd name="connsiteY5" fmla="*/ 1012359 h 1012359"/>
              <a:gd name="connsiteX6" fmla="*/ 101236 w 2771120"/>
              <a:gd name="connsiteY6" fmla="*/ 1012359 h 1012359"/>
              <a:gd name="connsiteX7" fmla="*/ 0 w 2771120"/>
              <a:gd name="connsiteY7" fmla="*/ 911123 h 1012359"/>
              <a:gd name="connsiteX8" fmla="*/ 0 w 2771120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1120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669884" y="0"/>
                </a:lnTo>
                <a:cubicBezTo>
                  <a:pt x="2725795" y="0"/>
                  <a:pt x="2771120" y="45325"/>
                  <a:pt x="2771120" y="101236"/>
                </a:cubicBezTo>
                <a:lnTo>
                  <a:pt x="2771120" y="911123"/>
                </a:lnTo>
                <a:cubicBezTo>
                  <a:pt x="2771120" y="967034"/>
                  <a:pt x="2725795" y="1012359"/>
                  <a:pt x="2669884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331" tIns="136331" rIns="136331" bIns="136331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800" kern="1200" dirty="0"/>
              <a:t>خبر، فعل</a:t>
            </a:r>
            <a:endParaRPr lang="en-GB" sz="28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E124BE1-981A-476E-9C99-2C3AC1E3DA5B}"/>
              </a:ext>
            </a:extLst>
          </p:cNvPr>
          <p:cNvSpPr/>
          <p:nvPr/>
        </p:nvSpPr>
        <p:spPr>
          <a:xfrm>
            <a:off x="182545" y="1754317"/>
            <a:ext cx="2771120" cy="1012359"/>
          </a:xfrm>
          <a:custGeom>
            <a:avLst/>
            <a:gdLst>
              <a:gd name="connsiteX0" fmla="*/ 0 w 2771120"/>
              <a:gd name="connsiteY0" fmla="*/ 101236 h 1012359"/>
              <a:gd name="connsiteX1" fmla="*/ 101236 w 2771120"/>
              <a:gd name="connsiteY1" fmla="*/ 0 h 1012359"/>
              <a:gd name="connsiteX2" fmla="*/ 2669884 w 2771120"/>
              <a:gd name="connsiteY2" fmla="*/ 0 h 1012359"/>
              <a:gd name="connsiteX3" fmla="*/ 2771120 w 2771120"/>
              <a:gd name="connsiteY3" fmla="*/ 101236 h 1012359"/>
              <a:gd name="connsiteX4" fmla="*/ 2771120 w 2771120"/>
              <a:gd name="connsiteY4" fmla="*/ 911123 h 1012359"/>
              <a:gd name="connsiteX5" fmla="*/ 2669884 w 2771120"/>
              <a:gd name="connsiteY5" fmla="*/ 1012359 h 1012359"/>
              <a:gd name="connsiteX6" fmla="*/ 101236 w 2771120"/>
              <a:gd name="connsiteY6" fmla="*/ 1012359 h 1012359"/>
              <a:gd name="connsiteX7" fmla="*/ 0 w 2771120"/>
              <a:gd name="connsiteY7" fmla="*/ 911123 h 1012359"/>
              <a:gd name="connsiteX8" fmla="*/ 0 w 2771120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1120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669884" y="0"/>
                </a:lnTo>
                <a:cubicBezTo>
                  <a:pt x="2725795" y="0"/>
                  <a:pt x="2771120" y="45325"/>
                  <a:pt x="2771120" y="101236"/>
                </a:cubicBezTo>
                <a:lnTo>
                  <a:pt x="2771120" y="911123"/>
                </a:lnTo>
                <a:cubicBezTo>
                  <a:pt x="2771120" y="967034"/>
                  <a:pt x="2725795" y="1012359"/>
                  <a:pt x="2669884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100" kern="1200" dirty="0"/>
              <a:t>Other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FEB6D6E-0AED-4B1A-941B-18A588C54753}"/>
              </a:ext>
            </a:extLst>
          </p:cNvPr>
          <p:cNvSpPr/>
          <p:nvPr/>
        </p:nvSpPr>
        <p:spPr>
          <a:xfrm>
            <a:off x="182545" y="2880061"/>
            <a:ext cx="2771120" cy="1012359"/>
          </a:xfrm>
          <a:custGeom>
            <a:avLst/>
            <a:gdLst>
              <a:gd name="connsiteX0" fmla="*/ 0 w 2771120"/>
              <a:gd name="connsiteY0" fmla="*/ 101236 h 1012359"/>
              <a:gd name="connsiteX1" fmla="*/ 101236 w 2771120"/>
              <a:gd name="connsiteY1" fmla="*/ 0 h 1012359"/>
              <a:gd name="connsiteX2" fmla="*/ 2669884 w 2771120"/>
              <a:gd name="connsiteY2" fmla="*/ 0 h 1012359"/>
              <a:gd name="connsiteX3" fmla="*/ 2771120 w 2771120"/>
              <a:gd name="connsiteY3" fmla="*/ 101236 h 1012359"/>
              <a:gd name="connsiteX4" fmla="*/ 2771120 w 2771120"/>
              <a:gd name="connsiteY4" fmla="*/ 911123 h 1012359"/>
              <a:gd name="connsiteX5" fmla="*/ 2669884 w 2771120"/>
              <a:gd name="connsiteY5" fmla="*/ 1012359 h 1012359"/>
              <a:gd name="connsiteX6" fmla="*/ 101236 w 2771120"/>
              <a:gd name="connsiteY6" fmla="*/ 1012359 h 1012359"/>
              <a:gd name="connsiteX7" fmla="*/ 0 w 2771120"/>
              <a:gd name="connsiteY7" fmla="*/ 911123 h 1012359"/>
              <a:gd name="connsiteX8" fmla="*/ 0 w 2771120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1120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669884" y="0"/>
                </a:lnTo>
                <a:cubicBezTo>
                  <a:pt x="2725795" y="0"/>
                  <a:pt x="2771120" y="45325"/>
                  <a:pt x="2771120" y="101236"/>
                </a:cubicBezTo>
                <a:lnTo>
                  <a:pt x="2771120" y="911123"/>
                </a:lnTo>
                <a:cubicBezTo>
                  <a:pt x="2771120" y="967034"/>
                  <a:pt x="2725795" y="1012359"/>
                  <a:pt x="2669884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 err="1"/>
              <a:t>فَضْلةٌ</a:t>
            </a:r>
            <a:endParaRPr lang="en-GB" sz="31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42DDE69-4E0C-47C1-9A25-645E937882C0}"/>
              </a:ext>
            </a:extLst>
          </p:cNvPr>
          <p:cNvSpPr/>
          <p:nvPr/>
        </p:nvSpPr>
        <p:spPr>
          <a:xfrm>
            <a:off x="182545" y="4005805"/>
            <a:ext cx="2771120" cy="1012359"/>
          </a:xfrm>
          <a:custGeom>
            <a:avLst/>
            <a:gdLst>
              <a:gd name="connsiteX0" fmla="*/ 0 w 2771120"/>
              <a:gd name="connsiteY0" fmla="*/ 101236 h 1012359"/>
              <a:gd name="connsiteX1" fmla="*/ 101236 w 2771120"/>
              <a:gd name="connsiteY1" fmla="*/ 0 h 1012359"/>
              <a:gd name="connsiteX2" fmla="*/ 2669884 w 2771120"/>
              <a:gd name="connsiteY2" fmla="*/ 0 h 1012359"/>
              <a:gd name="connsiteX3" fmla="*/ 2771120 w 2771120"/>
              <a:gd name="connsiteY3" fmla="*/ 101236 h 1012359"/>
              <a:gd name="connsiteX4" fmla="*/ 2771120 w 2771120"/>
              <a:gd name="connsiteY4" fmla="*/ 911123 h 1012359"/>
              <a:gd name="connsiteX5" fmla="*/ 2669884 w 2771120"/>
              <a:gd name="connsiteY5" fmla="*/ 1012359 h 1012359"/>
              <a:gd name="connsiteX6" fmla="*/ 101236 w 2771120"/>
              <a:gd name="connsiteY6" fmla="*/ 1012359 h 1012359"/>
              <a:gd name="connsiteX7" fmla="*/ 0 w 2771120"/>
              <a:gd name="connsiteY7" fmla="*/ 911123 h 1012359"/>
              <a:gd name="connsiteX8" fmla="*/ 0 w 2771120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1120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669884" y="0"/>
                </a:lnTo>
                <a:cubicBezTo>
                  <a:pt x="2725795" y="0"/>
                  <a:pt x="2771120" y="45325"/>
                  <a:pt x="2771120" y="101236"/>
                </a:cubicBezTo>
                <a:lnTo>
                  <a:pt x="2771120" y="911123"/>
                </a:lnTo>
                <a:cubicBezTo>
                  <a:pt x="2771120" y="967034"/>
                  <a:pt x="2725795" y="1012359"/>
                  <a:pt x="2669884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331" tIns="136331" rIns="136331" bIns="136331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800" kern="1200" dirty="0" err="1"/>
              <a:t>مفعولات</a:t>
            </a:r>
            <a:r>
              <a:rPr lang="ur-PK" sz="2800" kern="1200" dirty="0"/>
              <a:t> </a:t>
            </a:r>
            <a:r>
              <a:rPr lang="ur-PK" sz="2800" kern="1200" dirty="0" err="1"/>
              <a:t>وغيره</a:t>
            </a:r>
            <a:endParaRPr lang="en-GB" sz="2800" kern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12E565-FF80-4301-80CE-D48BD2DD2C7E}"/>
              </a:ext>
            </a:extLst>
          </p:cNvPr>
          <p:cNvSpPr txBox="1"/>
          <p:nvPr/>
        </p:nvSpPr>
        <p:spPr>
          <a:xfrm>
            <a:off x="7842769" y="2899996"/>
            <a:ext cx="113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b="1" dirty="0" err="1">
                <a:solidFill>
                  <a:schemeClr val="bg1"/>
                </a:solidFill>
              </a:rPr>
              <a:t>محكوم</a:t>
            </a:r>
            <a:r>
              <a:rPr lang="ur-PK" b="1" dirty="0">
                <a:solidFill>
                  <a:schemeClr val="bg1"/>
                </a:solidFill>
              </a:rPr>
              <a:t> </a:t>
            </a:r>
            <a:r>
              <a:rPr lang="ur-PK" b="1" dirty="0" err="1">
                <a:solidFill>
                  <a:schemeClr val="bg1"/>
                </a:solidFill>
              </a:rPr>
              <a:t>عليه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ADD1E4-D494-4243-81D9-18518FADA536}"/>
              </a:ext>
            </a:extLst>
          </p:cNvPr>
          <p:cNvSpPr txBox="1"/>
          <p:nvPr/>
        </p:nvSpPr>
        <p:spPr>
          <a:xfrm>
            <a:off x="4982712" y="2905734"/>
            <a:ext cx="101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b="1" dirty="0" err="1">
                <a:solidFill>
                  <a:schemeClr val="bg1"/>
                </a:solidFill>
              </a:rPr>
              <a:t>محكوم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06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إعمال الثاني</a:t>
            </a:r>
          </a:p>
          <a:p>
            <a:pPr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التنازع في العمدة: الإضمار</a:t>
            </a:r>
          </a:p>
          <a:p>
            <a:pPr marL="571500" indent="-457200" rtl="1">
              <a:buFont typeface="Arial" pitchFamily="34" charset="0"/>
              <a:buChar char="•"/>
            </a:pP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قَامَا وقَعَدَ الرَّجُلَانِ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71775" y="4299942"/>
            <a:ext cx="176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sz="2400" dirty="0">
                <a:solidFill>
                  <a:schemeClr val="accent1"/>
                </a:solidFill>
              </a:rPr>
              <a:t>إضمار قبل الذكر</a:t>
            </a:r>
            <a:endParaRPr lang="en-GB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79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إعمال الثاني</a:t>
            </a:r>
          </a:p>
          <a:p>
            <a:pPr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التنازع في الفضلة: الحَذف</a:t>
            </a:r>
          </a:p>
          <a:p>
            <a:pPr marL="571500" indent="-457200" rtl="1">
              <a:buFont typeface="Arial" pitchFamily="34" charset="0"/>
              <a:buChar char="•"/>
            </a:pP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نَصَرْتُ وَنَصَرَنِيْ زَيْدٌ</a:t>
            </a:r>
          </a:p>
          <a:p>
            <a:pPr marL="868680" lvl="1" indent="-457200" algn="r" rtl="1">
              <a:buFont typeface="Arial" pitchFamily="34" charset="0"/>
              <a:buChar char="•"/>
            </a:pP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نَصَرْتُهُ وَنَصَرَنِيْ زَيْدٌ</a:t>
            </a:r>
          </a:p>
          <a:p>
            <a:pPr marL="571500" indent="-457200" rtl="1">
              <a:buFont typeface="Arial" pitchFamily="34" charset="0"/>
              <a:buChar char="•"/>
            </a:pPr>
            <a:endParaRPr lang="ur-PK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8224" y="4155926"/>
            <a:ext cx="176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sz="2400" dirty="0">
                <a:solidFill>
                  <a:schemeClr val="accent1"/>
                </a:solidFill>
              </a:rPr>
              <a:t>إضمار قبل الذكر</a:t>
            </a:r>
            <a:endParaRPr lang="en-GB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67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548F5-9467-42DD-B504-2349E538B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5" t="44400" r="25588" b="24800"/>
          <a:stretch/>
        </p:blipFill>
        <p:spPr>
          <a:xfrm>
            <a:off x="1511660" y="1779662"/>
            <a:ext cx="612068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إعمال الأول</a:t>
            </a:r>
          </a:p>
          <a:p>
            <a:pPr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التنازع في العمدة: الإضمار</a:t>
            </a:r>
          </a:p>
          <a:p>
            <a:pPr marL="571500" indent="-457200" rtl="1">
              <a:buFont typeface="Arial" pitchFamily="34" charset="0"/>
              <a:buChar char="•"/>
            </a:pP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قَامَ وقَعَدَا الرَّجُلَانِ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التنازع في الفضلة: الحَذف</a:t>
            </a:r>
          </a:p>
          <a:p>
            <a:pPr marL="571500" indent="-457200" rtl="1">
              <a:buFont typeface="Arial" pitchFamily="34" charset="0"/>
              <a:buChar char="•"/>
            </a:pP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رَأَيْتُ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وَنَصَرْتُ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زَيْدًا</a:t>
            </a:r>
          </a:p>
        </p:txBody>
      </p:sp>
    </p:spTree>
    <p:extLst>
      <p:ext uri="{BB962C8B-B14F-4D97-AF65-F5344CB8AC3E}">
        <p14:creationId xmlns:p14="http://schemas.microsoft.com/office/powerpoint/2010/main" val="106366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[الْفَصْلُ الثَّانِيْ فِي التَّنَازُعِ]</a:t>
            </a:r>
            <a:endParaRPr lang="en-GB" b="1" dirty="0"/>
          </a:p>
          <a:p>
            <a:pPr rtl="1"/>
            <a:r>
              <a:rPr lang="ar-SA" dirty="0"/>
              <a:t>فَصْلٌ: إِذَا تَنَازَعَ الْفِعْلَانِ فِي اسْمٍ ظَاهِرٍ بَعْدَهُمَا أَيْ أَرَادَ كُلُّ وَاحِدٍ مِنَ الْفِعْلَيْنِ أَن يَعْمَلَ فِيْ ذٰلِكَ الِاسْمِ، فَهٰذِا إِنَّمَا يَكُوْنُ عَلَى أَرْبَعَةِ أَقْسَامٍ: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767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274552"/>
              </p:ext>
            </p:extLst>
          </p:nvPr>
        </p:nvGraphicFramePr>
        <p:xfrm>
          <a:off x="1475656" y="1275606"/>
          <a:ext cx="6096000" cy="296672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r-PK" b="1" dirty="0"/>
                        <a:t>اَلْأَوَّلُ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 dirty="0"/>
                        <a:t>ضَرَبَنِي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 dirty="0"/>
                        <a:t>وَأَكْرَمَنِيْ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 dirty="0"/>
                        <a:t>زَيْدٌ</a:t>
                      </a:r>
                      <a:endParaRPr lang="en-GB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r-PK" sz="1400" dirty="0">
                          <a:solidFill>
                            <a:schemeClr val="accent1"/>
                          </a:solidFill>
                        </a:rPr>
                        <a:t>فاعل</a:t>
                      </a:r>
                      <a:endParaRPr lang="en-GB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r-PK" sz="1400" dirty="0">
                          <a:solidFill>
                            <a:schemeClr val="accent1"/>
                          </a:solidFill>
                        </a:rPr>
                        <a:t>فاعل</a:t>
                      </a:r>
                      <a:endParaRPr lang="en-GB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A" b="1" dirty="0"/>
                        <a:t>الثَّانِيْ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 dirty="0"/>
                        <a:t>ضَرَبْتُ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 dirty="0"/>
                        <a:t>وَأَكْرَمْتُ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r-PK" b="1" dirty="0"/>
                        <a:t>ز</a:t>
                      </a:r>
                      <a:r>
                        <a:rPr lang="ar-SA" b="1" dirty="0"/>
                        <a:t>َيْدًا</a:t>
                      </a:r>
                      <a:endParaRPr lang="en-GB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r-PK" sz="1400" dirty="0">
                          <a:solidFill>
                            <a:schemeClr val="accent1"/>
                          </a:solidFill>
                        </a:rPr>
                        <a:t>مفعول</a:t>
                      </a:r>
                      <a:endParaRPr lang="en-GB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r-PK" sz="1400" dirty="0">
                          <a:solidFill>
                            <a:schemeClr val="accent1"/>
                          </a:solidFill>
                        </a:rPr>
                        <a:t>مفعول</a:t>
                      </a:r>
                      <a:endParaRPr lang="en-GB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r-PK" b="1" dirty="0"/>
                        <a:t>الثَّالِثُ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 dirty="0"/>
                        <a:t>ضَرَبَنِيْ 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b="1" dirty="0"/>
                        <a:t>و</a:t>
                      </a:r>
                      <a:r>
                        <a:rPr lang="ar-SA" b="1" dirty="0"/>
                        <a:t>َأَكْرَمْتُ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 dirty="0"/>
                        <a:t>زَيْدًا</a:t>
                      </a:r>
                      <a:endParaRPr lang="en-GB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r-PK" sz="1400" dirty="0">
                          <a:solidFill>
                            <a:schemeClr val="accent1"/>
                          </a:solidFill>
                        </a:rPr>
                        <a:t>فاعل</a:t>
                      </a:r>
                      <a:endParaRPr lang="en-GB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r-PK" sz="1400" dirty="0">
                          <a:solidFill>
                            <a:schemeClr val="accent1"/>
                          </a:solidFill>
                        </a:rPr>
                        <a:t>مفعول</a:t>
                      </a:r>
                      <a:endParaRPr lang="en-GB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r-PK" b="1" dirty="0"/>
                        <a:t>الرَّابِعُ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 dirty="0"/>
                        <a:t>ضَرَبْتُ 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r-PK" b="1" dirty="0"/>
                        <a:t>و</a:t>
                      </a:r>
                      <a:r>
                        <a:rPr lang="ar-SA" b="1" dirty="0"/>
                        <a:t>َأَكْرَمَنِيْ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r-PK" b="1" dirty="0"/>
                        <a:t>ز</a:t>
                      </a:r>
                      <a:r>
                        <a:rPr lang="ar-SA" b="1" dirty="0"/>
                        <a:t>َيْدٌ</a:t>
                      </a:r>
                      <a:endParaRPr lang="en-GB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r-PK" sz="1400" dirty="0">
                          <a:solidFill>
                            <a:schemeClr val="accent1"/>
                          </a:solidFill>
                        </a:rPr>
                        <a:t>مفعول</a:t>
                      </a:r>
                      <a:endParaRPr lang="en-GB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r-PK" sz="1400" dirty="0">
                          <a:solidFill>
                            <a:schemeClr val="accent1"/>
                          </a:solidFill>
                        </a:rPr>
                        <a:t>فاعل</a:t>
                      </a:r>
                      <a:endParaRPr lang="en-GB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82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ar-SA" dirty="0"/>
              <a:t>الْأَوَّلُ: أَنْ يَتَنَازَعَا فِي الْفَاعِلِيَّةِ فَقَطْ، نَحْوُ: ضَرَبَنِيْ وَأَكْرَمَنِيْ زَيْدٌ.</a:t>
            </a:r>
            <a:endParaRPr lang="en-GB" dirty="0"/>
          </a:p>
          <a:p>
            <a:pPr rtl="1"/>
            <a:r>
              <a:rPr lang="ar-SA" dirty="0"/>
              <a:t>الثَّانِيْ: أَنْ يَتَنَازَعَا فِي الْمَفْعُوْلِيَّةِ فَقَطْ، نَحْوُ: ضَرَبْتُ وَأَكْرَمْتُ زَيْدًا.</a:t>
            </a:r>
            <a:endParaRPr lang="en-GB" dirty="0"/>
          </a:p>
          <a:p>
            <a:pPr rtl="1"/>
            <a:r>
              <a:rPr lang="ar-SA" dirty="0"/>
              <a:t>الثَّالِثُ: أَن يَتَنَازَعَا فِي الْفَاعِلِيَّةِ وَالْمَفْعُوْلِيَّةِ، وَيَقْتَضِي الْأَوَّلُ الْفَاعِلَ، وَالثَّانِي الْمَفْعُوْلَ، نَحْوُ: ضَرَبَنِيْ وَأَكْرَمْتُ زَيْدًا.</a:t>
            </a:r>
            <a:endParaRPr lang="en-GB" dirty="0"/>
          </a:p>
          <a:p>
            <a:pPr rtl="1"/>
            <a:r>
              <a:rPr lang="ar-SA" dirty="0"/>
              <a:t>الرَّابِعُ: عَکْسُهُ، نَحْوُ: ضَرَبْتُ وَأَكْرَمَنِيْ زَيْدٌ.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33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dirty="0"/>
              <a:t>وَاعْلَمْ أَنَّ فِيْ جَمِيْعِ هٰذِهِ الْأَقْسَامِ يَجُوْزُ إِعْمَالُ الْفِعْلِ الْأَوَّلِ وَإِعْمَالُ الْفِعْلِ الثَّانِيْ، </a:t>
            </a:r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20719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ar-SA" dirty="0"/>
              <a:t>خِلَافًا لِلْفَرَّاءِ</a:t>
            </a:r>
            <a:r>
              <a:rPr lang="ur-PK" dirty="0"/>
              <a:t> </a:t>
            </a:r>
            <a:r>
              <a:rPr lang="ar-SA" dirty="0"/>
              <a:t>فِي الصُّوْرَةِ الْأُوْلٰى وَالثَّالِثَةِ أَن يَعْمَلَ الثَّانِيْ، </a:t>
            </a:r>
            <a:endParaRPr lang="ur-PK" dirty="0"/>
          </a:p>
          <a:p>
            <a:pPr rtl="1"/>
            <a:r>
              <a:rPr lang="ar-SA" dirty="0"/>
              <a:t>وَدَلِيْلُهُ لُزُوْمُ أَحَدِ الْأَمْرَيْنِ: </a:t>
            </a:r>
            <a:endParaRPr lang="ur-PK" dirty="0"/>
          </a:p>
          <a:p>
            <a:pPr rtl="1"/>
            <a:r>
              <a:rPr lang="ar-SA" dirty="0"/>
              <a:t>إِمَّا حَذْفُ الْفَاعِلِ </a:t>
            </a:r>
            <a:endParaRPr lang="ur-PK" dirty="0"/>
          </a:p>
          <a:p>
            <a:pPr rtl="1"/>
            <a:r>
              <a:rPr lang="ar-SA" dirty="0"/>
              <a:t>أَوِ الْإِضْمَارِ قَبْلَ الذِّكْرِ، </a:t>
            </a:r>
            <a:endParaRPr lang="ur-PK" dirty="0"/>
          </a:p>
          <a:p>
            <a:pPr rtl="1"/>
            <a:r>
              <a:rPr lang="ar-SA" dirty="0"/>
              <a:t>وَكِلَاهُمَا مَحْظُوْرَانِ، 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737586"/>
              </p:ext>
            </p:extLst>
          </p:nvPr>
        </p:nvGraphicFramePr>
        <p:xfrm>
          <a:off x="467544" y="1779662"/>
          <a:ext cx="3240000" cy="296672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r-PK" b="1" dirty="0">
                          <a:solidFill>
                            <a:schemeClr val="accent6"/>
                          </a:solidFill>
                        </a:rPr>
                        <a:t>اَلْأَوَّلُ</a:t>
                      </a:r>
                      <a:endParaRPr lang="en-GB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 dirty="0">
                          <a:solidFill>
                            <a:schemeClr val="accent6"/>
                          </a:solidFill>
                        </a:rPr>
                        <a:t>ضَرَبَنِي</a:t>
                      </a:r>
                      <a:endParaRPr lang="en-GB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 dirty="0">
                          <a:solidFill>
                            <a:schemeClr val="accent6"/>
                          </a:solidFill>
                        </a:rPr>
                        <a:t>وَأَكْرَمَنِيْ</a:t>
                      </a:r>
                      <a:endParaRPr lang="en-GB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 dirty="0">
                          <a:solidFill>
                            <a:schemeClr val="accent6"/>
                          </a:solidFill>
                        </a:rPr>
                        <a:t>زَيْدٌ</a:t>
                      </a:r>
                      <a:endParaRPr lang="en-GB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r-PK" sz="1400" dirty="0">
                          <a:solidFill>
                            <a:schemeClr val="accent6"/>
                          </a:solidFill>
                        </a:rPr>
                        <a:t>فاعل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r-PK" sz="1400" dirty="0">
                          <a:solidFill>
                            <a:schemeClr val="accent6"/>
                          </a:solidFill>
                        </a:rPr>
                        <a:t>فاعل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6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A" b="1" dirty="0"/>
                        <a:t>الثَّانِيْ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 dirty="0"/>
                        <a:t>ضَرَبْتُ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 dirty="0"/>
                        <a:t>وَأَكْرَمْتُ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r-PK" b="1" dirty="0"/>
                        <a:t>ز</a:t>
                      </a:r>
                      <a:r>
                        <a:rPr lang="ar-SA" b="1" dirty="0"/>
                        <a:t>َيْدًا</a:t>
                      </a:r>
                      <a:endParaRPr lang="en-GB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r-PK" sz="1400" dirty="0">
                          <a:solidFill>
                            <a:schemeClr val="accent1"/>
                          </a:solidFill>
                        </a:rPr>
                        <a:t>مفعول</a:t>
                      </a:r>
                      <a:endParaRPr lang="en-GB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r-PK" sz="1400" dirty="0">
                          <a:solidFill>
                            <a:schemeClr val="accent1"/>
                          </a:solidFill>
                        </a:rPr>
                        <a:t>مفعول</a:t>
                      </a:r>
                      <a:endParaRPr lang="en-GB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r-PK" b="1" dirty="0">
                          <a:solidFill>
                            <a:schemeClr val="accent6"/>
                          </a:solidFill>
                        </a:rPr>
                        <a:t>الثَّالِثُ</a:t>
                      </a:r>
                      <a:endParaRPr lang="en-GB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 dirty="0">
                          <a:solidFill>
                            <a:schemeClr val="accent6"/>
                          </a:solidFill>
                        </a:rPr>
                        <a:t>ضَرَبَنِيْ </a:t>
                      </a:r>
                      <a:endParaRPr lang="en-GB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b="1" dirty="0">
                          <a:solidFill>
                            <a:schemeClr val="accent6"/>
                          </a:solidFill>
                        </a:rPr>
                        <a:t>و</a:t>
                      </a:r>
                      <a:r>
                        <a:rPr lang="ar-SA" b="1" dirty="0">
                          <a:solidFill>
                            <a:schemeClr val="accent6"/>
                          </a:solidFill>
                        </a:rPr>
                        <a:t>َأَكْرَمْتُ</a:t>
                      </a:r>
                      <a:endParaRPr lang="en-GB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 dirty="0">
                          <a:solidFill>
                            <a:schemeClr val="accent6"/>
                          </a:solidFill>
                        </a:rPr>
                        <a:t>زَيْدًا</a:t>
                      </a:r>
                      <a:endParaRPr lang="en-GB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r-PK" sz="1400" dirty="0">
                          <a:solidFill>
                            <a:schemeClr val="accent6"/>
                          </a:solidFill>
                        </a:rPr>
                        <a:t>فاعل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r-PK" sz="1400" dirty="0">
                          <a:solidFill>
                            <a:schemeClr val="accent6"/>
                          </a:solidFill>
                        </a:rPr>
                        <a:t>مفعول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6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r-PK" b="1" dirty="0"/>
                        <a:t>الرَّابِعُ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 dirty="0"/>
                        <a:t>ضَرَبْتُ 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r-PK" b="1" dirty="0"/>
                        <a:t>و</a:t>
                      </a:r>
                      <a:r>
                        <a:rPr lang="ar-SA" b="1" dirty="0"/>
                        <a:t>َأَكْرَمَنِيْ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r-PK" b="1" dirty="0"/>
                        <a:t>ز</a:t>
                      </a:r>
                      <a:r>
                        <a:rPr lang="ar-SA" b="1" dirty="0"/>
                        <a:t>َيْدٌ</a:t>
                      </a:r>
                      <a:endParaRPr lang="en-GB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r-PK" sz="1400" dirty="0">
                          <a:solidFill>
                            <a:schemeClr val="accent1"/>
                          </a:solidFill>
                        </a:rPr>
                        <a:t>مفعول</a:t>
                      </a:r>
                      <a:endParaRPr lang="en-GB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r-PK" sz="1400" dirty="0">
                          <a:solidFill>
                            <a:schemeClr val="accent1"/>
                          </a:solidFill>
                        </a:rPr>
                        <a:t>فاعل</a:t>
                      </a:r>
                      <a:endParaRPr lang="en-GB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02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ar-SA" dirty="0"/>
              <a:t> وَهٰذَا فِي الْجَوَازِ</a:t>
            </a:r>
            <a:endParaRPr lang="ur-PK" dirty="0"/>
          </a:p>
          <a:p>
            <a:pPr rtl="1"/>
            <a:r>
              <a:rPr lang="ar-SA" dirty="0"/>
              <a:t>وَأَمَّا الِاخْتِيَارُ فَفِيْهِ خِلَافُ الْبَصْرِيْيِّن، فَإِنَّهُمْ يَخْتَارُوْنَ إِعْمَالَ الْفِعْلِ الثَّانِي اعْتِبَارًا لِلْقُرْبِ وَالْجِوَارِ، </a:t>
            </a:r>
            <a:endParaRPr lang="en-GB" dirty="0"/>
          </a:p>
          <a:p>
            <a:pPr rtl="1"/>
            <a:r>
              <a:rPr lang="ar-SA" dirty="0"/>
              <a:t>وَالْكُوْفِيُّوْنُ يَخْتَارُوْنُ إِعْمَالَ الْفِعْلِ الْأَوَّلِ مُرَاعَاةٍ لِلتَّقْدِيْمِ وَالِاسْتِحْقَاقِ.</a:t>
            </a:r>
            <a:endParaRPr lang="en-GB" dirty="0"/>
          </a:p>
          <a:p>
            <a:pPr rtl="1"/>
            <a:r>
              <a:rPr lang="ar-SA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954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70000" lnSpcReduction="20000"/>
          </a:bodyPr>
          <a:lstStyle/>
          <a:p>
            <a:pPr rtl="1"/>
            <a:r>
              <a:rPr lang="ar-SA" dirty="0"/>
              <a:t>فَإِنْ أَعْمَلْتَ الثَّانِيْ،</a:t>
            </a:r>
            <a:endParaRPr lang="ur-PK" dirty="0"/>
          </a:p>
          <a:p>
            <a:pPr rtl="1"/>
            <a:r>
              <a:rPr lang="ar-SA" dirty="0"/>
              <a:t> فَانْظُرْ إِنْ كَانَ الْفِعْلُ الْأَوَّلُ يَقْتَضِيْ الْفَاعِلَ أَضْمَرْتَهُ فِي الْأَوَّلِ،</a:t>
            </a:r>
            <a:endParaRPr lang="ur-PK" dirty="0"/>
          </a:p>
          <a:p>
            <a:pPr rtl="1"/>
            <a:r>
              <a:rPr lang="ar-SA" dirty="0"/>
              <a:t> كَمَا تَقُوْلُ فِي الْمُتَوَافِقَيْنِ: </a:t>
            </a:r>
            <a:endParaRPr lang="ur-PK" dirty="0"/>
          </a:p>
          <a:p>
            <a:pPr rtl="1"/>
            <a:r>
              <a:rPr lang="ur-PK" dirty="0"/>
              <a:t>	</a:t>
            </a:r>
            <a:r>
              <a:rPr lang="ar-SA" dirty="0">
                <a:solidFill>
                  <a:schemeClr val="accent3"/>
                </a:solidFill>
              </a:rPr>
              <a:t>ضَرَبَنِيْ</a:t>
            </a:r>
            <a:r>
              <a:rPr lang="ar-SA" dirty="0"/>
              <a:t> وَ</a:t>
            </a:r>
            <a:r>
              <a:rPr lang="ar-SA" dirty="0">
                <a:solidFill>
                  <a:schemeClr val="accent1"/>
                </a:solidFill>
              </a:rPr>
              <a:t>أَكْرَمَنِيْ زَيْدٌ</a:t>
            </a:r>
            <a:r>
              <a:rPr lang="ar-SA" dirty="0"/>
              <a:t>، </a:t>
            </a:r>
            <a:endParaRPr lang="ur-PK" dirty="0"/>
          </a:p>
          <a:p>
            <a:pPr rtl="1"/>
            <a:r>
              <a:rPr lang="ur-PK" dirty="0"/>
              <a:t>	</a:t>
            </a:r>
            <a:r>
              <a:rPr lang="ar-SA" dirty="0"/>
              <a:t>وَ</a:t>
            </a:r>
            <a:r>
              <a:rPr lang="ar-SA" dirty="0">
                <a:solidFill>
                  <a:schemeClr val="accent3"/>
                </a:solidFill>
              </a:rPr>
              <a:t>ضَرَبَانِيْ</a:t>
            </a:r>
            <a:r>
              <a:rPr lang="ar-SA" dirty="0"/>
              <a:t> وَ</a:t>
            </a:r>
            <a:r>
              <a:rPr lang="ar-SA" dirty="0">
                <a:solidFill>
                  <a:schemeClr val="accent1"/>
                </a:solidFill>
              </a:rPr>
              <a:t>أَكْرَمَنِيْ الزَّيْدَانِ</a:t>
            </a:r>
            <a:r>
              <a:rPr lang="ar-SA" dirty="0"/>
              <a:t>، </a:t>
            </a:r>
            <a:endParaRPr lang="ur-PK" dirty="0"/>
          </a:p>
          <a:p>
            <a:pPr rtl="1"/>
            <a:r>
              <a:rPr lang="ur-PK" dirty="0"/>
              <a:t>	</a:t>
            </a:r>
            <a:r>
              <a:rPr lang="ar-SA" dirty="0"/>
              <a:t>وَ</a:t>
            </a:r>
            <a:r>
              <a:rPr lang="ar-SA" dirty="0">
                <a:solidFill>
                  <a:schemeClr val="accent3"/>
                </a:solidFill>
              </a:rPr>
              <a:t>ضَرَبُوْنِيْ</a:t>
            </a:r>
            <a:r>
              <a:rPr lang="ar-SA" dirty="0"/>
              <a:t> وَ</a:t>
            </a:r>
            <a:r>
              <a:rPr lang="ar-SA" dirty="0">
                <a:solidFill>
                  <a:schemeClr val="accent1"/>
                </a:solidFill>
              </a:rPr>
              <a:t>أَكْرَمَنِيْ الزَّيْدُوْنَ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7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70000" lnSpcReduction="20000"/>
          </a:bodyPr>
          <a:lstStyle/>
          <a:p>
            <a:pPr rtl="1"/>
            <a:r>
              <a:rPr lang="ur-PK" dirty="0"/>
              <a:t>(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فَإِنْ أَعْمَلْتَ الثَّانِيْ،</a:t>
            </a:r>
            <a:endParaRPr lang="ur-PK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 فَانْظُرْ إِنْ كَانَ الْفِعْلُ الْأَوَّلُ يَقْتَضِيْ الْفَاعِلَ أَضْمَرْتَهُ فِي الْأَوَّلِ، </a:t>
            </a:r>
            <a:endParaRPr lang="ur-PK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كَمَا تَقُوْلُ</a:t>
            </a:r>
            <a:r>
              <a:rPr lang="ur-PK" dirty="0"/>
              <a:t>)</a:t>
            </a:r>
            <a:r>
              <a:rPr lang="ar-SA" dirty="0"/>
              <a:t> </a:t>
            </a:r>
            <a:r>
              <a:rPr lang="ur-PK" dirty="0"/>
              <a:t>... </a:t>
            </a:r>
            <a:r>
              <a:rPr lang="ur-PK" dirty="0" err="1"/>
              <a:t>وَفِيْ</a:t>
            </a:r>
            <a:r>
              <a:rPr lang="ur-PK" dirty="0"/>
              <a:t> </a:t>
            </a:r>
            <a:r>
              <a:rPr lang="ur-PK" dirty="0" err="1"/>
              <a:t>الْمُتَخَالِفَيْنِ</a:t>
            </a:r>
            <a:r>
              <a:rPr lang="ur-PK" dirty="0"/>
              <a:t>: </a:t>
            </a:r>
          </a:p>
          <a:p>
            <a:pPr rtl="1"/>
            <a:r>
              <a:rPr lang="ur-PK" dirty="0"/>
              <a:t>	</a:t>
            </a:r>
            <a:r>
              <a:rPr lang="ur-PK" dirty="0" err="1">
                <a:solidFill>
                  <a:schemeClr val="accent3"/>
                </a:solidFill>
              </a:rPr>
              <a:t>ضَرَبَنِيْ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أَكْرَمْتُ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زَيْدًا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3"/>
                </a:solidFill>
              </a:rPr>
              <a:t>ضَرَبَانِيْ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أَكْرَمْتُ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الزَّيْدَيْنِ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3"/>
                </a:solidFill>
              </a:rPr>
              <a:t>ضَرَبُوْنِي</a:t>
            </a:r>
            <a:r>
              <a:rPr lang="ur-PK" dirty="0" err="1"/>
              <a:t>ْ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أَكْرَمْتُ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الزَّيْدِيْنِ</a:t>
            </a:r>
            <a:r>
              <a:rPr lang="ur-PK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785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62500" lnSpcReduction="20000"/>
          </a:bodyPr>
          <a:lstStyle/>
          <a:p>
            <a:pPr rtl="1"/>
            <a:r>
              <a:rPr lang="ur-PK" dirty="0"/>
              <a:t>(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فَإِنْ أَعْمَلْتَ الثَّانِيْ،</a:t>
            </a:r>
            <a:endParaRPr lang="ur-PK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 فَانْظُرْ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..</a:t>
            </a:r>
            <a:r>
              <a:rPr lang="ur-PK" dirty="0"/>
              <a:t>.) </a:t>
            </a:r>
            <a:r>
              <a:rPr lang="ur-PK" dirty="0" err="1"/>
              <a:t>وَإِنْ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الْفِعْلُ</a:t>
            </a:r>
            <a:r>
              <a:rPr lang="ur-PK" dirty="0"/>
              <a:t> </a:t>
            </a:r>
            <a:r>
              <a:rPr lang="ur-PK" dirty="0" err="1"/>
              <a:t>الْأَوَّلُ</a:t>
            </a:r>
            <a:r>
              <a:rPr lang="ur-PK" dirty="0"/>
              <a:t> </a:t>
            </a:r>
            <a:r>
              <a:rPr lang="ur-PK" dirty="0" err="1"/>
              <a:t>يَقْتَضِيْ</a:t>
            </a:r>
            <a:r>
              <a:rPr lang="ur-PK" dirty="0"/>
              <a:t> </a:t>
            </a:r>
            <a:r>
              <a:rPr lang="ur-PK" dirty="0" err="1"/>
              <a:t>الْمَفْعُوْلَ</a:t>
            </a:r>
            <a:r>
              <a:rPr lang="ur-PK" dirty="0"/>
              <a:t>، </a:t>
            </a:r>
            <a:r>
              <a:rPr lang="ur-PK" dirty="0" err="1"/>
              <a:t>وَلَمْ</a:t>
            </a:r>
            <a:r>
              <a:rPr lang="ur-PK" dirty="0"/>
              <a:t> </a:t>
            </a:r>
            <a:r>
              <a:rPr lang="ur-PK" dirty="0" err="1"/>
              <a:t>يَكُنِ</a:t>
            </a:r>
            <a:r>
              <a:rPr lang="ur-PK" dirty="0"/>
              <a:t> </a:t>
            </a:r>
            <a:r>
              <a:rPr lang="ur-PK" dirty="0" err="1"/>
              <a:t>الْفِعْلَانِ</a:t>
            </a:r>
            <a:r>
              <a:rPr lang="ur-PK" dirty="0"/>
              <a:t> </a:t>
            </a:r>
            <a:r>
              <a:rPr lang="ur-PK" dirty="0" err="1"/>
              <a:t>مِنْ</a:t>
            </a:r>
            <a:r>
              <a:rPr lang="ur-PK" dirty="0"/>
              <a:t> </a:t>
            </a:r>
            <a:r>
              <a:rPr lang="ur-PK" dirty="0" err="1"/>
              <a:t>أَفْعَالِ</a:t>
            </a:r>
            <a:r>
              <a:rPr lang="ur-PK" dirty="0"/>
              <a:t> </a:t>
            </a:r>
            <a:r>
              <a:rPr lang="ur-PK" dirty="0" err="1"/>
              <a:t>الْقُلُوْبِ</a:t>
            </a:r>
            <a:r>
              <a:rPr lang="ur-PK" dirty="0"/>
              <a:t>، </a:t>
            </a:r>
            <a:r>
              <a:rPr lang="ur-PK" dirty="0" err="1"/>
              <a:t>حَذَفْتَ</a:t>
            </a:r>
            <a:r>
              <a:rPr lang="ur-PK" dirty="0"/>
              <a:t> </a:t>
            </a:r>
            <a:r>
              <a:rPr lang="ur-PK" dirty="0" err="1"/>
              <a:t>الْمَفْعُوْلَ</a:t>
            </a:r>
            <a:r>
              <a:rPr lang="ur-PK" dirty="0"/>
              <a:t> </a:t>
            </a:r>
            <a:r>
              <a:rPr lang="ur-PK" dirty="0" err="1"/>
              <a:t>مِنَ</a:t>
            </a:r>
            <a:r>
              <a:rPr lang="ur-PK" dirty="0"/>
              <a:t> </a:t>
            </a:r>
            <a:r>
              <a:rPr lang="ur-PK" dirty="0" err="1"/>
              <a:t>الْفِعْلِ</a:t>
            </a:r>
            <a:r>
              <a:rPr lang="ur-PK" dirty="0"/>
              <a:t> </a:t>
            </a:r>
            <a:r>
              <a:rPr lang="ur-PK" dirty="0" err="1"/>
              <a:t>الْأَوَّلِ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كَمَا</a:t>
            </a:r>
            <a:r>
              <a:rPr lang="ur-PK" dirty="0"/>
              <a:t> </a:t>
            </a:r>
            <a:r>
              <a:rPr lang="ur-PK" dirty="0" err="1"/>
              <a:t>تَقُوْلُ</a:t>
            </a:r>
            <a:r>
              <a:rPr lang="ur-PK" dirty="0"/>
              <a:t> </a:t>
            </a:r>
            <a:r>
              <a:rPr lang="ur-PK" dirty="0" err="1"/>
              <a:t>فِيْ</a:t>
            </a:r>
            <a:r>
              <a:rPr lang="ur-PK" dirty="0"/>
              <a:t> </a:t>
            </a:r>
            <a:r>
              <a:rPr lang="ar-SA" dirty="0"/>
              <a:t>الْمُتَوَافِقَيْنِ</a:t>
            </a:r>
            <a:r>
              <a:rPr lang="ur-PK" dirty="0"/>
              <a:t>: </a:t>
            </a:r>
          </a:p>
          <a:p>
            <a:pPr rtl="1"/>
            <a:r>
              <a:rPr lang="ur-PK" dirty="0"/>
              <a:t>	</a:t>
            </a:r>
            <a:r>
              <a:rPr lang="ur-PK" dirty="0" err="1">
                <a:solidFill>
                  <a:schemeClr val="accent3"/>
                </a:solidFill>
              </a:rPr>
              <a:t>ضَرَبْتُ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أَكْرَمْتُ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زَيْدًا</a:t>
            </a:r>
            <a:r>
              <a:rPr lang="ur-PK" dirty="0"/>
              <a:t>، 	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3"/>
                </a:solidFill>
              </a:rPr>
              <a:t>ضَرَبْتُ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أَكْرَمْتُ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الزَّيْدَيْنِ</a:t>
            </a:r>
            <a:r>
              <a:rPr lang="ur-PK" dirty="0"/>
              <a:t>،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3"/>
                </a:solidFill>
              </a:rPr>
              <a:t>ضَرَبْتُ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أَكْرَمْتُ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الزَّيْدِيْنِ</a:t>
            </a:r>
            <a:r>
              <a:rPr lang="ur-PK" dirty="0"/>
              <a:t>، </a:t>
            </a:r>
          </a:p>
        </p:txBody>
      </p:sp>
    </p:spTree>
    <p:extLst>
      <p:ext uri="{BB962C8B-B14F-4D97-AF65-F5344CB8AC3E}">
        <p14:creationId xmlns:p14="http://schemas.microsoft.com/office/powerpoint/2010/main" val="173559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6D24EB1-58F7-4692-BB3C-AAA27FBD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6174"/>
            <a:ext cx="7620000" cy="795536"/>
          </a:xfrm>
        </p:spPr>
        <p:txBody>
          <a:bodyPr>
            <a:normAutofit fontScale="85000" lnSpcReduction="10000"/>
          </a:bodyPr>
          <a:lstStyle/>
          <a:p>
            <a:pPr marL="114300" indent="0" algn="ctr">
              <a:buNone/>
            </a:pPr>
            <a:r>
              <a:rPr lang="en-GB" sz="3200" dirty="0"/>
              <a:t>He </a:t>
            </a:r>
            <a:r>
              <a:rPr lang="en-GB" sz="3200" dirty="0">
                <a:solidFill>
                  <a:schemeClr val="accent2"/>
                </a:solidFill>
              </a:rPr>
              <a:t>buys</a:t>
            </a:r>
            <a:r>
              <a:rPr lang="en-GB" sz="3200" dirty="0"/>
              <a:t> and </a:t>
            </a:r>
            <a:r>
              <a:rPr lang="en-GB" sz="3200" dirty="0">
                <a:solidFill>
                  <a:schemeClr val="accent2"/>
                </a:solidFill>
              </a:rPr>
              <a:t>sells</a:t>
            </a:r>
            <a:r>
              <a:rPr lang="en-GB" sz="3200" dirty="0"/>
              <a:t> used </a:t>
            </a:r>
            <a:r>
              <a:rPr lang="en-GB" sz="3200" dirty="0">
                <a:solidFill>
                  <a:schemeClr val="accent6"/>
                </a:solidFill>
              </a:rPr>
              <a:t>cars</a:t>
            </a:r>
            <a:r>
              <a:rPr lang="en-GB" sz="3200" dirty="0"/>
              <a:t>.</a:t>
            </a:r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718CDA91-7248-42E3-A0EE-AA355B1C2538}"/>
              </a:ext>
            </a:extLst>
          </p:cNvPr>
          <p:cNvSpPr/>
          <p:nvPr/>
        </p:nvSpPr>
        <p:spPr>
          <a:xfrm rot="5400000">
            <a:off x="2984166" y="1517737"/>
            <a:ext cx="432048" cy="727396"/>
          </a:xfrm>
          <a:prstGeom prst="leftBracke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FBB23069-90D8-4100-949C-0E56E025ACDF}"/>
              </a:ext>
            </a:extLst>
          </p:cNvPr>
          <p:cNvSpPr/>
          <p:nvPr/>
        </p:nvSpPr>
        <p:spPr>
          <a:xfrm rot="5400000">
            <a:off x="4288469" y="1517737"/>
            <a:ext cx="432048" cy="727397"/>
          </a:xfrm>
          <a:prstGeom prst="leftBracke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E7C3DCC5-561E-4328-8AB6-183D889D9BE1}"/>
              </a:ext>
            </a:extLst>
          </p:cNvPr>
          <p:cNvSpPr/>
          <p:nvPr/>
        </p:nvSpPr>
        <p:spPr>
          <a:xfrm rot="5400000">
            <a:off x="5703616" y="1483395"/>
            <a:ext cx="432048" cy="727397"/>
          </a:xfrm>
          <a:prstGeom prst="leftBracke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132EF9-BA02-4A76-B1B3-55E0D625C9B5}"/>
              </a:ext>
            </a:extLst>
          </p:cNvPr>
          <p:cNvSpPr txBox="1"/>
          <p:nvPr/>
        </p:nvSpPr>
        <p:spPr>
          <a:xfrm>
            <a:off x="2808116" y="118415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فعل</a:t>
            </a:r>
            <a:endParaRPr lang="en-GB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D3CA80-A1F8-4665-9032-42A5527F26BB}"/>
              </a:ext>
            </a:extLst>
          </p:cNvPr>
          <p:cNvSpPr txBox="1"/>
          <p:nvPr/>
        </p:nvSpPr>
        <p:spPr>
          <a:xfrm>
            <a:off x="4180457" y="1198423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فعل</a:t>
            </a:r>
            <a:endParaRPr lang="en-GB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2D8919-6DCC-48CB-858B-D22268834D38}"/>
              </a:ext>
            </a:extLst>
          </p:cNvPr>
          <p:cNvSpPr txBox="1"/>
          <p:nvPr/>
        </p:nvSpPr>
        <p:spPr>
          <a:xfrm>
            <a:off x="5384800" y="1221793"/>
            <a:ext cx="1068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مفعول </a:t>
            </a:r>
            <a:r>
              <a:rPr lang="ur-PK" sz="24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بِهِ</a:t>
            </a:r>
            <a:endParaRPr lang="en-GB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86E119F-2345-4AAC-B0BE-45093EF561F3}"/>
              </a:ext>
            </a:extLst>
          </p:cNvPr>
          <p:cNvSpPr txBox="1">
            <a:spLocks/>
          </p:cNvSpPr>
          <p:nvPr/>
        </p:nvSpPr>
        <p:spPr>
          <a:xfrm>
            <a:off x="0" y="2784326"/>
            <a:ext cx="8460432" cy="795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GB" sz="3200" dirty="0"/>
              <a:t>You can </a:t>
            </a:r>
            <a:r>
              <a:rPr lang="en-GB" sz="3200" dirty="0">
                <a:solidFill>
                  <a:schemeClr val="accent2"/>
                </a:solidFill>
              </a:rPr>
              <a:t>upload </a:t>
            </a:r>
            <a:r>
              <a:rPr lang="en-GB" sz="3200" dirty="0"/>
              <a:t>and </a:t>
            </a:r>
            <a:r>
              <a:rPr lang="en-GB" sz="3200" dirty="0">
                <a:solidFill>
                  <a:schemeClr val="accent2"/>
                </a:solidFill>
              </a:rPr>
              <a:t>download </a:t>
            </a:r>
            <a:r>
              <a:rPr lang="en-GB" sz="3200" dirty="0">
                <a:solidFill>
                  <a:schemeClr val="accent6"/>
                </a:solidFill>
              </a:rPr>
              <a:t>your files </a:t>
            </a:r>
            <a:r>
              <a:rPr lang="en-GB" sz="3200" dirty="0">
                <a:solidFill>
                  <a:schemeClr val="accent1"/>
                </a:solidFill>
              </a:rPr>
              <a:t>from Dropbox</a:t>
            </a:r>
            <a:r>
              <a:rPr lang="en-GB" sz="3200" dirty="0"/>
              <a:t>.</a:t>
            </a:r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B91CE3DA-3BCC-40BA-9BC3-DC89C25CC02F}"/>
              </a:ext>
            </a:extLst>
          </p:cNvPr>
          <p:cNvSpPr/>
          <p:nvPr/>
        </p:nvSpPr>
        <p:spPr>
          <a:xfrm rot="5400000">
            <a:off x="1900389" y="2388970"/>
            <a:ext cx="432048" cy="1022742"/>
          </a:xfrm>
          <a:prstGeom prst="leftBracke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23A6B9-FDC5-4800-B20E-D71141A0BBE6}"/>
              </a:ext>
            </a:extLst>
          </p:cNvPr>
          <p:cNvSpPr txBox="1"/>
          <p:nvPr/>
        </p:nvSpPr>
        <p:spPr>
          <a:xfrm>
            <a:off x="1641046" y="2222356"/>
            <a:ext cx="937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فعل</a:t>
            </a:r>
            <a:endParaRPr lang="en-GB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A0FA5364-62B4-4BF9-B0C8-748C12CF8FB9}"/>
              </a:ext>
            </a:extLst>
          </p:cNvPr>
          <p:cNvSpPr/>
          <p:nvPr/>
        </p:nvSpPr>
        <p:spPr>
          <a:xfrm rot="5400000">
            <a:off x="3747565" y="2205293"/>
            <a:ext cx="432048" cy="1390097"/>
          </a:xfrm>
          <a:prstGeom prst="leftBracke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AEB66C-5335-464E-AA66-F090CA5D5E7F}"/>
              </a:ext>
            </a:extLst>
          </p:cNvPr>
          <p:cNvSpPr txBox="1"/>
          <p:nvPr/>
        </p:nvSpPr>
        <p:spPr>
          <a:xfrm>
            <a:off x="3309325" y="2222356"/>
            <a:ext cx="127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فعل</a:t>
            </a:r>
            <a:endParaRPr lang="en-GB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47C088A3-0487-4057-BC75-41FF8FE04F05}"/>
              </a:ext>
            </a:extLst>
          </p:cNvPr>
          <p:cNvSpPr/>
          <p:nvPr/>
        </p:nvSpPr>
        <p:spPr>
          <a:xfrm rot="5400000">
            <a:off x="5121180" y="2225385"/>
            <a:ext cx="432048" cy="1349912"/>
          </a:xfrm>
          <a:prstGeom prst="leftBracke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AF3EB7-9008-4282-9C3D-3D03F155424C}"/>
              </a:ext>
            </a:extLst>
          </p:cNvPr>
          <p:cNvSpPr txBox="1"/>
          <p:nvPr/>
        </p:nvSpPr>
        <p:spPr>
          <a:xfrm>
            <a:off x="4698252" y="2222356"/>
            <a:ext cx="1237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مفعول</a:t>
            </a:r>
            <a:endParaRPr lang="en-GB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78A612C-5329-4386-842B-78717FADF259}"/>
              </a:ext>
            </a:extLst>
          </p:cNvPr>
          <p:cNvSpPr txBox="1">
            <a:spLocks/>
          </p:cNvSpPr>
          <p:nvPr/>
        </p:nvSpPr>
        <p:spPr>
          <a:xfrm>
            <a:off x="-1112" y="4011910"/>
            <a:ext cx="8460432" cy="795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n-GB" sz="3200" dirty="0">
                <a:solidFill>
                  <a:schemeClr val="accent6"/>
                </a:solidFill>
              </a:rPr>
              <a:t>On Friday </a:t>
            </a:r>
            <a:r>
              <a:rPr lang="en-GB" sz="3200" dirty="0"/>
              <a:t>I have a </a:t>
            </a:r>
            <a:r>
              <a:rPr lang="en-GB" sz="3200" dirty="0">
                <a:solidFill>
                  <a:schemeClr val="accent2"/>
                </a:solidFill>
              </a:rPr>
              <a:t>bath</a:t>
            </a:r>
            <a:r>
              <a:rPr lang="en-GB" sz="3200" dirty="0"/>
              <a:t>, </a:t>
            </a:r>
            <a:r>
              <a:rPr lang="en-GB" sz="3200" dirty="0">
                <a:solidFill>
                  <a:schemeClr val="accent2"/>
                </a:solidFill>
              </a:rPr>
              <a:t>read </a:t>
            </a:r>
            <a:r>
              <a:rPr lang="en-GB" sz="3200" dirty="0"/>
              <a:t>Surah </a:t>
            </a:r>
            <a:r>
              <a:rPr lang="en-GB" sz="3200" dirty="0" err="1"/>
              <a:t>Kahf</a:t>
            </a:r>
            <a:r>
              <a:rPr lang="en-GB" sz="3200" dirty="0"/>
              <a:t> and </a:t>
            </a:r>
            <a:r>
              <a:rPr lang="en-GB" sz="3200" dirty="0">
                <a:solidFill>
                  <a:schemeClr val="accent2"/>
                </a:solidFill>
              </a:rPr>
              <a:t>go</a:t>
            </a:r>
            <a:r>
              <a:rPr lang="en-GB" sz="3200" dirty="0"/>
              <a:t> early to the mosque.</a:t>
            </a:r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D80FC5C4-368B-4D87-B073-A857C4268681}"/>
              </a:ext>
            </a:extLst>
          </p:cNvPr>
          <p:cNvSpPr/>
          <p:nvPr/>
        </p:nvSpPr>
        <p:spPr>
          <a:xfrm rot="5400000">
            <a:off x="903249" y="3404482"/>
            <a:ext cx="432048" cy="1432845"/>
          </a:xfrm>
          <a:prstGeom prst="leftBracke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4B0ECF-4955-4106-B0D4-8D3952D8ABA7}"/>
              </a:ext>
            </a:extLst>
          </p:cNvPr>
          <p:cNvSpPr txBox="1"/>
          <p:nvPr/>
        </p:nvSpPr>
        <p:spPr>
          <a:xfrm>
            <a:off x="438855" y="3443215"/>
            <a:ext cx="1313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مفعول </a:t>
            </a:r>
            <a:r>
              <a:rPr lang="ur-PK" sz="24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فيه</a:t>
            </a:r>
            <a:endParaRPr lang="en-GB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06A767A8-BCB5-4334-8C8A-DFF082EF7550}"/>
              </a:ext>
            </a:extLst>
          </p:cNvPr>
          <p:cNvSpPr/>
          <p:nvPr/>
        </p:nvSpPr>
        <p:spPr>
          <a:xfrm rot="5400000">
            <a:off x="3076851" y="3769670"/>
            <a:ext cx="432048" cy="702469"/>
          </a:xfrm>
          <a:prstGeom prst="leftBracke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232F49-2FC2-48DB-A447-225950B5665B}"/>
              </a:ext>
            </a:extLst>
          </p:cNvPr>
          <p:cNvSpPr txBox="1"/>
          <p:nvPr/>
        </p:nvSpPr>
        <p:spPr>
          <a:xfrm>
            <a:off x="2996038" y="3443215"/>
            <a:ext cx="587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فعل</a:t>
            </a:r>
            <a:endParaRPr lang="en-GB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38C4BFD9-2B61-4608-8D02-308AE261DA8C}"/>
              </a:ext>
            </a:extLst>
          </p:cNvPr>
          <p:cNvSpPr/>
          <p:nvPr/>
        </p:nvSpPr>
        <p:spPr>
          <a:xfrm rot="5400000">
            <a:off x="3878703" y="3769670"/>
            <a:ext cx="432048" cy="702469"/>
          </a:xfrm>
          <a:prstGeom prst="leftBracke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4E933C-376E-4DA8-9DC4-A134C9A670F5}"/>
              </a:ext>
            </a:extLst>
          </p:cNvPr>
          <p:cNvSpPr txBox="1"/>
          <p:nvPr/>
        </p:nvSpPr>
        <p:spPr>
          <a:xfrm>
            <a:off x="3797890" y="3443215"/>
            <a:ext cx="587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فعل</a:t>
            </a:r>
            <a:endParaRPr lang="en-GB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5" name="Left Bracket 34">
            <a:extLst>
              <a:ext uri="{FF2B5EF4-FFF2-40B4-BE49-F238E27FC236}">
                <a16:creationId xmlns:a16="http://schemas.microsoft.com/office/drawing/2014/main" id="{0CE03B80-324A-44BC-AAA1-1BB73F81DBBE}"/>
              </a:ext>
            </a:extLst>
          </p:cNvPr>
          <p:cNvSpPr/>
          <p:nvPr/>
        </p:nvSpPr>
        <p:spPr>
          <a:xfrm rot="5400000">
            <a:off x="6588224" y="3904880"/>
            <a:ext cx="432048" cy="432048"/>
          </a:xfrm>
          <a:prstGeom prst="leftBracke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845ADE-F9AD-40AC-8F23-41BDCB2CA211}"/>
              </a:ext>
            </a:extLst>
          </p:cNvPr>
          <p:cNvSpPr txBox="1"/>
          <p:nvPr/>
        </p:nvSpPr>
        <p:spPr>
          <a:xfrm>
            <a:off x="6300192" y="3443215"/>
            <a:ext cx="849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فعل</a:t>
            </a:r>
            <a:endParaRPr lang="en-GB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653EC3E3-2BC2-444D-ACA1-32FEB32754F9}"/>
              </a:ext>
            </a:extLst>
          </p:cNvPr>
          <p:cNvSpPr/>
          <p:nvPr/>
        </p:nvSpPr>
        <p:spPr>
          <a:xfrm rot="5400000">
            <a:off x="6804248" y="1892229"/>
            <a:ext cx="432048" cy="2016224"/>
          </a:xfrm>
          <a:prstGeom prst="leftBracke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B384E2-4F6D-415D-B4AC-75304EF5770A}"/>
              </a:ext>
            </a:extLst>
          </p:cNvPr>
          <p:cNvSpPr txBox="1"/>
          <p:nvPr/>
        </p:nvSpPr>
        <p:spPr>
          <a:xfrm>
            <a:off x="6048164" y="2222356"/>
            <a:ext cx="1848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متعلق</a:t>
            </a:r>
            <a:endParaRPr lang="en-GB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6183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animBg="1"/>
      <p:bldP spid="15" grpId="0" animBg="1"/>
      <p:bldP spid="16" grpId="0" animBg="1"/>
      <p:bldP spid="18" grpId="0"/>
      <p:bldP spid="19" grpId="0"/>
      <p:bldP spid="20" grpId="0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62500" lnSpcReduction="20000"/>
          </a:bodyPr>
          <a:lstStyle/>
          <a:p>
            <a:pPr rtl="1"/>
            <a:r>
              <a:rPr lang="ur-PK" dirty="0"/>
              <a:t>(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فَإِنْ أَعْمَلْتَ الثَّانِيْ،</a:t>
            </a:r>
            <a:endParaRPr lang="ur-PK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 فَانْظُرْ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...)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وَإِنْ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كَانَ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الْفِعْلُ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الْأَوَّلُ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يَقْتَضِيْ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الْمَفْعُوْلَ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،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وَلَمْ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يَكُنِ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الْفِعْلَانِ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مِنْ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أَفْعَالِ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الْقُلُوْبِ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،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حَذَفْتَ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الْمَفْعُوْلَ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مِنَ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الْفِعْلِ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الْأَوَّلِ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، </a:t>
            </a:r>
          </a:p>
          <a:p>
            <a:pPr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كَمَا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تَقُوْلُ</a:t>
            </a:r>
            <a:r>
              <a:rPr lang="ur-PK" dirty="0"/>
              <a:t>) </a:t>
            </a:r>
            <a:r>
              <a:rPr lang="ur-PK" dirty="0" err="1"/>
              <a:t>وَفِي</a:t>
            </a:r>
            <a:r>
              <a:rPr lang="ur-PK" dirty="0"/>
              <a:t> </a:t>
            </a:r>
            <a:r>
              <a:rPr lang="ur-PK" dirty="0" err="1"/>
              <a:t>الْمُتَخَالِفَيْنِ</a:t>
            </a:r>
            <a:r>
              <a:rPr lang="ur-PK" dirty="0"/>
              <a:t>: </a:t>
            </a:r>
          </a:p>
          <a:p>
            <a:pPr rtl="1"/>
            <a:r>
              <a:rPr lang="ur-PK" dirty="0"/>
              <a:t>	</a:t>
            </a:r>
            <a:r>
              <a:rPr lang="ur-PK" dirty="0" err="1">
                <a:solidFill>
                  <a:schemeClr val="accent3"/>
                </a:solidFill>
              </a:rPr>
              <a:t>ضَرَبْتُ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أَكْرَمَنِيْ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زَيْدٌ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3"/>
                </a:solidFill>
              </a:rPr>
              <a:t>ضَرَبْتُ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أَكْرَمَنِي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الزَّيْدَانِ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3"/>
                </a:solidFill>
              </a:rPr>
              <a:t>ضَرَبْتُ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أَكْرَمَنِي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الزَّيْدُوْن</a:t>
            </a:r>
            <a:r>
              <a:rPr lang="ur-PK" dirty="0" err="1"/>
              <a:t>َ</a:t>
            </a:r>
            <a:r>
              <a:rPr lang="ur-PK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13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وَإِنْ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الْفِعْلَانِ</a:t>
            </a:r>
            <a:r>
              <a:rPr lang="ur-PK" dirty="0"/>
              <a:t> </a:t>
            </a:r>
            <a:r>
              <a:rPr lang="ur-PK" dirty="0" err="1"/>
              <a:t>مِنْ</a:t>
            </a:r>
            <a:r>
              <a:rPr lang="ur-PK" dirty="0"/>
              <a:t> </a:t>
            </a:r>
            <a:r>
              <a:rPr lang="ur-PK" dirty="0" err="1"/>
              <a:t>أَفْعَالِ</a:t>
            </a:r>
            <a:r>
              <a:rPr lang="ur-PK" dirty="0"/>
              <a:t> </a:t>
            </a:r>
            <a:r>
              <a:rPr lang="ur-PK" dirty="0" err="1"/>
              <a:t>الْقُلُوْبِ</a:t>
            </a:r>
            <a:r>
              <a:rPr lang="ur-PK" dirty="0"/>
              <a:t> ... </a:t>
            </a:r>
            <a:endParaRPr lang="en-GB" dirty="0"/>
          </a:p>
          <a:p>
            <a:pPr rt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96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زَيْدٌ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مُنْطَلِقٌ</a:t>
            </a:r>
            <a:endParaRPr lang="ur-PK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ظَنَّنْتُ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زَيْدًا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مُنْطَلِقًا</a:t>
            </a:r>
            <a:endParaRPr lang="ur-PK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حَسِبْتُ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زَيْدًا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مُنْطَلِقًا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F28FCE-D874-4426-9BB1-CCFC4CB52902}"/>
              </a:ext>
            </a:extLst>
          </p:cNvPr>
          <p:cNvSpPr txBox="1"/>
          <p:nvPr/>
        </p:nvSpPr>
        <p:spPr>
          <a:xfrm>
            <a:off x="8112127" y="1995686"/>
            <a:ext cx="88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مسند </a:t>
            </a:r>
            <a:r>
              <a:rPr lang="ur-PK" dirty="0" err="1">
                <a:solidFill>
                  <a:schemeClr val="accent1"/>
                </a:solidFill>
              </a:rPr>
              <a:t>إليه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A2D84-62D0-4E3F-B935-9AAFDE8B0C7F}"/>
              </a:ext>
            </a:extLst>
          </p:cNvPr>
          <p:cNvSpPr txBox="1"/>
          <p:nvPr/>
        </p:nvSpPr>
        <p:spPr>
          <a:xfrm>
            <a:off x="7327460" y="3114950"/>
            <a:ext cx="88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مسند </a:t>
            </a:r>
            <a:r>
              <a:rPr lang="ur-PK" dirty="0" err="1">
                <a:solidFill>
                  <a:schemeClr val="accent1"/>
                </a:solidFill>
              </a:rPr>
              <a:t>إليه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588938-4EFA-43E8-BC04-0C9F2D81C6BB}"/>
              </a:ext>
            </a:extLst>
          </p:cNvPr>
          <p:cNvSpPr txBox="1"/>
          <p:nvPr/>
        </p:nvSpPr>
        <p:spPr>
          <a:xfrm>
            <a:off x="7164288" y="4244005"/>
            <a:ext cx="88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مسند </a:t>
            </a:r>
            <a:r>
              <a:rPr lang="ur-PK" dirty="0" err="1">
                <a:solidFill>
                  <a:schemeClr val="accent1"/>
                </a:solidFill>
              </a:rPr>
              <a:t>إليه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7D2D1-4D2B-430B-A932-50E4E8EF1CA0}"/>
              </a:ext>
            </a:extLst>
          </p:cNvPr>
          <p:cNvSpPr txBox="1"/>
          <p:nvPr/>
        </p:nvSpPr>
        <p:spPr>
          <a:xfrm>
            <a:off x="7327460" y="1995686"/>
            <a:ext cx="88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مسند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D68F0-5C34-4FF4-A899-9F252DB46375}"/>
              </a:ext>
            </a:extLst>
          </p:cNvPr>
          <p:cNvSpPr txBox="1"/>
          <p:nvPr/>
        </p:nvSpPr>
        <p:spPr>
          <a:xfrm>
            <a:off x="6550655" y="3114950"/>
            <a:ext cx="88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مسند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52031F-536E-4ABF-A58E-84699639B60A}"/>
              </a:ext>
            </a:extLst>
          </p:cNvPr>
          <p:cNvSpPr txBox="1"/>
          <p:nvPr/>
        </p:nvSpPr>
        <p:spPr>
          <a:xfrm>
            <a:off x="6372200" y="4244005"/>
            <a:ext cx="88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مسند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AFE2BA-2F79-4902-A70E-A0A550904BF2}"/>
              </a:ext>
            </a:extLst>
          </p:cNvPr>
          <p:cNvSpPr txBox="1"/>
          <p:nvPr/>
        </p:nvSpPr>
        <p:spPr>
          <a:xfrm>
            <a:off x="8080159" y="3114950"/>
            <a:ext cx="88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1"/>
                </a:solidFill>
              </a:rPr>
              <a:t>فضلة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DE65E8-7F41-45D7-ACE1-BD2D40B01911}"/>
              </a:ext>
            </a:extLst>
          </p:cNvPr>
          <p:cNvSpPr txBox="1"/>
          <p:nvPr/>
        </p:nvSpPr>
        <p:spPr>
          <a:xfrm>
            <a:off x="7884368" y="4244005"/>
            <a:ext cx="88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1"/>
                </a:solidFill>
              </a:rPr>
              <a:t>فضلة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  <p:bldP spid="9" grpId="0"/>
      <p:bldP spid="13" grpId="0"/>
      <p:bldP spid="14" grpId="0"/>
      <p:bldP spid="15" grpId="0"/>
      <p:bldP spid="16" grpId="0"/>
      <p:bldP spid="18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ضَرَبَنِي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وَأَكْرَمْتُ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زيْدٌ</a:t>
            </a:r>
            <a:endParaRPr lang="ur-PK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A2D84-62D0-4E3F-B935-9AAFDE8B0C7F}"/>
              </a:ext>
            </a:extLst>
          </p:cNvPr>
          <p:cNvSpPr txBox="1"/>
          <p:nvPr/>
        </p:nvSpPr>
        <p:spPr>
          <a:xfrm>
            <a:off x="7850142" y="2421571"/>
            <a:ext cx="29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٢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AFE2BA-2F79-4902-A70E-A0A550904BF2}"/>
              </a:ext>
            </a:extLst>
          </p:cNvPr>
          <p:cNvSpPr txBox="1"/>
          <p:nvPr/>
        </p:nvSpPr>
        <p:spPr>
          <a:xfrm>
            <a:off x="8388424" y="2421571"/>
            <a:ext cx="23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١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76CDF5-E560-407E-A9EC-B1EAAA4B5920}"/>
              </a:ext>
            </a:extLst>
          </p:cNvPr>
          <p:cNvSpPr txBox="1"/>
          <p:nvPr/>
        </p:nvSpPr>
        <p:spPr>
          <a:xfrm>
            <a:off x="7164288" y="2421571"/>
            <a:ext cx="29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٣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C5D0B8-109D-4D49-99D4-E56BAA4D01B7}"/>
              </a:ext>
            </a:extLst>
          </p:cNvPr>
          <p:cNvSpPr txBox="1"/>
          <p:nvPr/>
        </p:nvSpPr>
        <p:spPr>
          <a:xfrm>
            <a:off x="6821361" y="2421571"/>
            <a:ext cx="29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٤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175CB3-6D33-49DD-AF93-A76F629B0E03}"/>
              </a:ext>
            </a:extLst>
          </p:cNvPr>
          <p:cNvSpPr txBox="1"/>
          <p:nvPr/>
        </p:nvSpPr>
        <p:spPr>
          <a:xfrm>
            <a:off x="6306971" y="2421571"/>
            <a:ext cx="29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٥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20A0C-6EE3-41F2-B0E7-A5A167F1F6EF}"/>
              </a:ext>
            </a:extLst>
          </p:cNvPr>
          <p:cNvSpPr txBox="1"/>
          <p:nvPr/>
        </p:nvSpPr>
        <p:spPr>
          <a:xfrm>
            <a:off x="4556394" y="242157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1"/>
                </a:solidFill>
              </a:rPr>
              <a:t>تَرْتِيْبٌ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لَفْظِيٌّ</a:t>
            </a:r>
            <a:r>
              <a:rPr lang="ur-PK" dirty="0">
                <a:solidFill>
                  <a:schemeClr val="accent1"/>
                </a:solidFill>
              </a:rPr>
              <a:t> (</a:t>
            </a:r>
            <a:r>
              <a:rPr lang="ur-PK" dirty="0" err="1">
                <a:solidFill>
                  <a:schemeClr val="accent1"/>
                </a:solidFill>
              </a:rPr>
              <a:t>لَفْظًا</a:t>
            </a:r>
            <a:r>
              <a:rPr lang="ur-PK" dirty="0">
                <a:solidFill>
                  <a:schemeClr val="accent1"/>
                </a:solidFill>
              </a:rPr>
              <a:t>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7AB37C-D132-49D8-A671-958B35364F9B}"/>
              </a:ext>
            </a:extLst>
          </p:cNvPr>
          <p:cNvSpPr txBox="1"/>
          <p:nvPr/>
        </p:nvSpPr>
        <p:spPr>
          <a:xfrm>
            <a:off x="7937756" y="3210530"/>
            <a:ext cx="29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3"/>
                </a:solidFill>
              </a:rPr>
              <a:t>٣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2D18CD-DE96-48B7-968E-256A3CB79E75}"/>
              </a:ext>
            </a:extLst>
          </p:cNvPr>
          <p:cNvSpPr txBox="1"/>
          <p:nvPr/>
        </p:nvSpPr>
        <p:spPr>
          <a:xfrm>
            <a:off x="8476038" y="3210530"/>
            <a:ext cx="23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3"/>
                </a:solidFill>
              </a:rPr>
              <a:t>١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F2A20D-D1B1-4DDC-AD37-1A09FF893070}"/>
              </a:ext>
            </a:extLst>
          </p:cNvPr>
          <p:cNvSpPr txBox="1"/>
          <p:nvPr/>
        </p:nvSpPr>
        <p:spPr>
          <a:xfrm>
            <a:off x="7251902" y="3210530"/>
            <a:ext cx="29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3"/>
                </a:solidFill>
              </a:rPr>
              <a:t>٣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D02566-99A4-4670-B5EE-F2741913CB87}"/>
              </a:ext>
            </a:extLst>
          </p:cNvPr>
          <p:cNvSpPr txBox="1"/>
          <p:nvPr/>
        </p:nvSpPr>
        <p:spPr>
          <a:xfrm>
            <a:off x="6908975" y="3210530"/>
            <a:ext cx="29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3"/>
                </a:solidFill>
              </a:rPr>
              <a:t>٤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896314-B1DD-4461-8308-436836D17AEB}"/>
              </a:ext>
            </a:extLst>
          </p:cNvPr>
          <p:cNvSpPr txBox="1"/>
          <p:nvPr/>
        </p:nvSpPr>
        <p:spPr>
          <a:xfrm>
            <a:off x="6394585" y="3210530"/>
            <a:ext cx="29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3"/>
                </a:solidFill>
              </a:rPr>
              <a:t>٢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0AC5DC-E662-495E-BCFC-E6A32B2E2E83}"/>
              </a:ext>
            </a:extLst>
          </p:cNvPr>
          <p:cNvSpPr txBox="1"/>
          <p:nvPr/>
        </p:nvSpPr>
        <p:spPr>
          <a:xfrm>
            <a:off x="4644008" y="321053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3"/>
                </a:solidFill>
              </a:rPr>
              <a:t>تَرْتِيْبٌ</a:t>
            </a:r>
            <a:r>
              <a:rPr lang="ur-PK" dirty="0">
                <a:solidFill>
                  <a:schemeClr val="accent3"/>
                </a:solidFill>
              </a:rPr>
              <a:t> </a:t>
            </a:r>
            <a:r>
              <a:rPr lang="ur-PK" dirty="0" err="1">
                <a:solidFill>
                  <a:schemeClr val="accent3"/>
                </a:solidFill>
              </a:rPr>
              <a:t>رُتَبِيٌّ</a:t>
            </a:r>
            <a:r>
              <a:rPr lang="ur-PK" dirty="0">
                <a:solidFill>
                  <a:schemeClr val="accent3"/>
                </a:solidFill>
              </a:rPr>
              <a:t> (</a:t>
            </a:r>
            <a:r>
              <a:rPr lang="ur-PK" dirty="0" err="1">
                <a:solidFill>
                  <a:schemeClr val="accent3"/>
                </a:solidFill>
              </a:rPr>
              <a:t>رُتْبَةً</a:t>
            </a:r>
            <a:r>
              <a:rPr lang="ur-PK" dirty="0">
                <a:solidFill>
                  <a:schemeClr val="accent3"/>
                </a:solidFill>
              </a:rPr>
              <a:t>)</a:t>
            </a:r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9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9" grpId="0"/>
      <p:bldP spid="18" grpId="0"/>
      <p:bldP spid="20" grpId="0"/>
      <p:bldP spid="21" grpId="0"/>
      <p:bldP spid="22" grpId="0"/>
      <p:bldP spid="3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وَإِنْ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الْفِعْلَانِ</a:t>
            </a:r>
            <a:r>
              <a:rPr lang="ur-PK" dirty="0"/>
              <a:t> </a:t>
            </a:r>
            <a:r>
              <a:rPr lang="ur-PK" dirty="0" err="1"/>
              <a:t>مِنْ</a:t>
            </a:r>
            <a:r>
              <a:rPr lang="ur-PK" dirty="0"/>
              <a:t> </a:t>
            </a:r>
            <a:r>
              <a:rPr lang="ur-PK" dirty="0" err="1"/>
              <a:t>أَفْعَالِ</a:t>
            </a:r>
            <a:r>
              <a:rPr lang="ur-PK" dirty="0"/>
              <a:t> </a:t>
            </a:r>
            <a:r>
              <a:rPr lang="ur-PK" dirty="0" err="1"/>
              <a:t>الْقُلُوْبِ</a:t>
            </a:r>
            <a:r>
              <a:rPr lang="ur-PK" dirty="0"/>
              <a:t>، </a:t>
            </a:r>
            <a:r>
              <a:rPr lang="ur-PK" dirty="0" err="1"/>
              <a:t>يَجِبُ</a:t>
            </a:r>
            <a:r>
              <a:rPr lang="ur-PK" dirty="0"/>
              <a:t> </a:t>
            </a:r>
            <a:r>
              <a:rPr lang="ur-PK" dirty="0" err="1"/>
              <a:t>إِظْهَارُ</a:t>
            </a:r>
            <a:r>
              <a:rPr lang="ur-PK" dirty="0"/>
              <a:t> </a:t>
            </a:r>
            <a:r>
              <a:rPr lang="ur-PK" dirty="0" err="1"/>
              <a:t>الْمَفْعُوْلِ</a:t>
            </a:r>
            <a:r>
              <a:rPr lang="ur-PK" dirty="0"/>
              <a:t> </a:t>
            </a:r>
            <a:r>
              <a:rPr lang="ur-PK" dirty="0" err="1"/>
              <a:t>لِلْفِعْلِ</a:t>
            </a:r>
            <a:r>
              <a:rPr lang="ur-PK" dirty="0"/>
              <a:t> </a:t>
            </a:r>
            <a:r>
              <a:rPr lang="ur-PK" dirty="0" err="1"/>
              <a:t>الْأَوَّلِ</a:t>
            </a:r>
            <a:r>
              <a:rPr lang="ur-PK" dirty="0"/>
              <a:t>، </a:t>
            </a:r>
            <a:r>
              <a:rPr lang="ur-PK" dirty="0" err="1"/>
              <a:t>كَمَا</a:t>
            </a:r>
            <a:r>
              <a:rPr lang="ur-PK" dirty="0"/>
              <a:t> </a:t>
            </a:r>
            <a:r>
              <a:rPr lang="ur-PK" dirty="0" err="1"/>
              <a:t>تَقُوْلُ</a:t>
            </a:r>
            <a:r>
              <a:rPr lang="ur-PK" dirty="0"/>
              <a:t>:</a:t>
            </a:r>
          </a:p>
          <a:p>
            <a:pPr rtl="1"/>
            <a:r>
              <a:rPr lang="ur-PK" dirty="0" err="1">
                <a:solidFill>
                  <a:schemeClr val="accent3"/>
                </a:solidFill>
              </a:rPr>
              <a:t>حَسِبَنِي</a:t>
            </a:r>
            <a:r>
              <a:rPr lang="ur-PK" dirty="0">
                <a:solidFill>
                  <a:schemeClr val="accent3"/>
                </a:solidFill>
              </a:rPr>
              <a:t> </a:t>
            </a:r>
            <a:r>
              <a:rPr lang="ur-PK" dirty="0" err="1">
                <a:solidFill>
                  <a:schemeClr val="accent3"/>
                </a:solidFill>
              </a:rPr>
              <a:t>مُنْطَلِقًا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حَسِبْتُ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b="1" dirty="0" err="1">
                <a:solidFill>
                  <a:schemeClr val="accent1"/>
                </a:solidFill>
              </a:rPr>
              <a:t>زَيْدًا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مُنْطَلِقًا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5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إِذْ</a:t>
            </a:r>
            <a:r>
              <a:rPr lang="ur-PK" dirty="0"/>
              <a:t> </a:t>
            </a:r>
            <a:r>
              <a:rPr lang="ur-PK" dirty="0" err="1"/>
              <a:t>لَا</a:t>
            </a:r>
            <a:r>
              <a:rPr lang="ur-PK" dirty="0"/>
              <a:t> </a:t>
            </a:r>
            <a:r>
              <a:rPr lang="ur-PK" dirty="0" err="1"/>
              <a:t>يَجُوْزُ</a:t>
            </a:r>
            <a:r>
              <a:rPr lang="ur-PK" dirty="0"/>
              <a:t> </a:t>
            </a:r>
            <a:r>
              <a:rPr lang="ur-PK" dirty="0" err="1"/>
              <a:t>حَذْفُ</a:t>
            </a:r>
            <a:r>
              <a:rPr lang="ur-PK" dirty="0"/>
              <a:t> </a:t>
            </a:r>
            <a:r>
              <a:rPr lang="ur-PK" dirty="0" err="1"/>
              <a:t>الْمَفْعُوْلِ</a:t>
            </a:r>
            <a:r>
              <a:rPr lang="ur-PK" dirty="0"/>
              <a:t> </a:t>
            </a:r>
            <a:r>
              <a:rPr lang="ur-PK" dirty="0" err="1"/>
              <a:t>مِنْ</a:t>
            </a:r>
            <a:r>
              <a:rPr lang="ur-PK" dirty="0"/>
              <a:t> </a:t>
            </a:r>
            <a:r>
              <a:rPr lang="ur-PK" dirty="0" err="1"/>
              <a:t>أَفْعَالِ</a:t>
            </a:r>
            <a:r>
              <a:rPr lang="ur-PK" dirty="0"/>
              <a:t> </a:t>
            </a:r>
            <a:r>
              <a:rPr lang="ur-PK" dirty="0" err="1"/>
              <a:t>الْقُلُوْبِ</a:t>
            </a:r>
            <a:r>
              <a:rPr lang="ur-PK" dirty="0"/>
              <a:t> </a:t>
            </a:r>
            <a:r>
              <a:rPr lang="ur-PK" dirty="0" err="1"/>
              <a:t>وَإِضْمَارُ</a:t>
            </a:r>
            <a:r>
              <a:rPr lang="ur-PK" dirty="0"/>
              <a:t> </a:t>
            </a:r>
            <a:r>
              <a:rPr lang="ur-PK" dirty="0" err="1"/>
              <a:t>الْمَفْعُوْلِ</a:t>
            </a:r>
            <a:r>
              <a:rPr lang="ur-PK" dirty="0"/>
              <a:t> </a:t>
            </a:r>
            <a:r>
              <a:rPr lang="ur-PK" dirty="0" err="1"/>
              <a:t>قَبْلَ</a:t>
            </a:r>
            <a:r>
              <a:rPr lang="ur-PK" dirty="0"/>
              <a:t> </a:t>
            </a:r>
            <a:r>
              <a:rPr lang="ur-PK" dirty="0" err="1"/>
              <a:t>الذِّكْرِ</a:t>
            </a:r>
            <a:r>
              <a:rPr lang="ur-PK" dirty="0"/>
              <a:t>.</a:t>
            </a:r>
            <a:endParaRPr lang="en-GB" dirty="0"/>
          </a:p>
          <a:p>
            <a:pPr rtl="1"/>
            <a:r>
              <a:rPr lang="ur-PK" dirty="0" err="1"/>
              <a:t>هٰذَا</a:t>
            </a:r>
            <a:r>
              <a:rPr lang="ur-PK" dirty="0"/>
              <a:t> </a:t>
            </a:r>
            <a:r>
              <a:rPr lang="ur-PK" dirty="0" err="1"/>
              <a:t>هُوَ</a:t>
            </a:r>
            <a:r>
              <a:rPr lang="ur-PK" dirty="0"/>
              <a:t> </a:t>
            </a:r>
            <a:r>
              <a:rPr lang="ur-PK" dirty="0" err="1"/>
              <a:t>مَذْهَبُ</a:t>
            </a:r>
            <a:r>
              <a:rPr lang="ur-PK" dirty="0"/>
              <a:t> </a:t>
            </a:r>
            <a:r>
              <a:rPr lang="ur-PK" dirty="0" err="1"/>
              <a:t>الْبَصْرِيِّيْنَ</a:t>
            </a:r>
            <a:r>
              <a:rPr lang="ur-PK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568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b="1" dirty="0"/>
              <a:t>[مَذْهَبُ </a:t>
            </a:r>
            <a:r>
              <a:rPr lang="ur-PK" b="1" dirty="0" err="1"/>
              <a:t>الْكُوْفِيِّيْنَ</a:t>
            </a:r>
            <a:r>
              <a:rPr lang="ar-SA" b="1" dirty="0"/>
              <a:t>]</a:t>
            </a:r>
            <a:endParaRPr lang="en-GB" b="1" dirty="0"/>
          </a:p>
          <a:p>
            <a:pPr rtl="1"/>
            <a:r>
              <a:rPr lang="ur-PK" dirty="0" err="1"/>
              <a:t>وَأَمَّا</a:t>
            </a:r>
            <a:r>
              <a:rPr lang="ur-PK" dirty="0"/>
              <a:t> </a:t>
            </a:r>
            <a:r>
              <a:rPr lang="ur-PK" dirty="0" err="1"/>
              <a:t>إِنْ</a:t>
            </a:r>
            <a:r>
              <a:rPr lang="ur-PK" dirty="0"/>
              <a:t> </a:t>
            </a:r>
            <a:r>
              <a:rPr lang="ur-PK" dirty="0" err="1"/>
              <a:t>أَعْمَلْتَ</a:t>
            </a:r>
            <a:r>
              <a:rPr lang="ur-PK" dirty="0"/>
              <a:t> </a:t>
            </a:r>
            <a:r>
              <a:rPr lang="ur-PK" dirty="0" err="1"/>
              <a:t>الْفِعْلَ</a:t>
            </a:r>
            <a:r>
              <a:rPr lang="ur-PK" dirty="0"/>
              <a:t> </a:t>
            </a:r>
            <a:r>
              <a:rPr lang="ur-PK" dirty="0" err="1"/>
              <a:t>الْأَوَّلَ</a:t>
            </a:r>
            <a:r>
              <a:rPr lang="ur-PK" dirty="0"/>
              <a:t> </a:t>
            </a:r>
            <a:r>
              <a:rPr lang="ur-PK" dirty="0" err="1"/>
              <a:t>عَلَى</a:t>
            </a:r>
            <a:r>
              <a:rPr lang="ur-PK" dirty="0"/>
              <a:t> </a:t>
            </a:r>
            <a:r>
              <a:rPr lang="ur-PK" dirty="0" err="1"/>
              <a:t>مَذْهَبِ</a:t>
            </a:r>
            <a:r>
              <a:rPr lang="ur-PK" dirty="0"/>
              <a:t> </a:t>
            </a:r>
            <a:r>
              <a:rPr lang="ur-PK" dirty="0" err="1"/>
              <a:t>الْكُوْفِيِّيْنَ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فَانْظُرْ</a:t>
            </a:r>
            <a:r>
              <a:rPr lang="ur-PK" dirty="0"/>
              <a:t> </a:t>
            </a:r>
            <a:r>
              <a:rPr lang="ur-PK" dirty="0" err="1"/>
              <a:t>إِنْ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الْفِعْلُ</a:t>
            </a:r>
            <a:r>
              <a:rPr lang="ur-PK" dirty="0"/>
              <a:t> </a:t>
            </a:r>
            <a:r>
              <a:rPr lang="ur-PK" dirty="0" err="1"/>
              <a:t>الثَّانِيْ</a:t>
            </a:r>
            <a:r>
              <a:rPr lang="ur-PK" dirty="0"/>
              <a:t> </a:t>
            </a:r>
            <a:r>
              <a:rPr lang="ur-PK" dirty="0" err="1"/>
              <a:t>يَقْتَضِي</a:t>
            </a:r>
            <a:r>
              <a:rPr lang="ur-PK" dirty="0"/>
              <a:t> </a:t>
            </a:r>
            <a:r>
              <a:rPr lang="ur-PK" dirty="0" err="1"/>
              <a:t>الْفَاعِلَ</a:t>
            </a:r>
            <a:r>
              <a:rPr lang="ur-PK" dirty="0"/>
              <a:t>، </a:t>
            </a:r>
            <a:r>
              <a:rPr lang="ur-PK" dirty="0" err="1"/>
              <a:t>أَضْمَرْتَ</a:t>
            </a:r>
            <a:r>
              <a:rPr lang="ur-PK" dirty="0"/>
              <a:t> </a:t>
            </a:r>
            <a:r>
              <a:rPr lang="ur-PK" dirty="0" err="1"/>
              <a:t>الْفَاعِلَ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الْفِعْلِ</a:t>
            </a:r>
            <a:r>
              <a:rPr lang="ur-PK" dirty="0"/>
              <a:t> </a:t>
            </a:r>
            <a:r>
              <a:rPr lang="ur-PK" dirty="0" err="1"/>
              <a:t>الثَّانِيْ</a:t>
            </a:r>
            <a:r>
              <a:rPr lang="ur-PK" dirty="0"/>
              <a:t>....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577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[...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أَضْمَرْتَ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الْفَاعِلَ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فِي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الْفِعْلِ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الثَّانِيْ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ur-PK" dirty="0"/>
              <a:t> </a:t>
            </a:r>
            <a:r>
              <a:rPr lang="ur-PK" dirty="0" err="1"/>
              <a:t>أَضْمَرْتَ</a:t>
            </a:r>
            <a:r>
              <a:rPr lang="ur-PK" dirty="0"/>
              <a:t> </a:t>
            </a:r>
            <a:r>
              <a:rPr lang="ur-PK" dirty="0" err="1"/>
              <a:t>الْفَاعِلَ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الْفِعْلِ</a:t>
            </a:r>
            <a:r>
              <a:rPr lang="ur-PK" dirty="0"/>
              <a:t> </a:t>
            </a:r>
            <a:r>
              <a:rPr lang="ur-PK" dirty="0" err="1"/>
              <a:t>الثَّانِيْ</a:t>
            </a:r>
            <a:r>
              <a:rPr lang="ur-PK" dirty="0"/>
              <a:t>، </a:t>
            </a:r>
            <a:r>
              <a:rPr lang="ur-PK" dirty="0" err="1"/>
              <a:t>كَمَا</a:t>
            </a:r>
            <a:r>
              <a:rPr lang="ur-PK" dirty="0"/>
              <a:t> </a:t>
            </a:r>
            <a:r>
              <a:rPr lang="ur-PK" dirty="0" err="1"/>
              <a:t>تَقُوْلُ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الْمُتَوَافِقَيْنِ</a:t>
            </a:r>
            <a:r>
              <a:rPr lang="ur-PK" dirty="0"/>
              <a:t>: </a:t>
            </a:r>
          </a:p>
          <a:p>
            <a:pPr rtl="1"/>
            <a:r>
              <a:rPr lang="ur-PK" dirty="0"/>
              <a:t>	</a:t>
            </a:r>
            <a:r>
              <a:rPr lang="ur-PK" dirty="0" err="1">
                <a:solidFill>
                  <a:schemeClr val="accent3"/>
                </a:solidFill>
              </a:rPr>
              <a:t>ضَرَبَنِيْ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أَكْرَمَنِيْ</a:t>
            </a:r>
            <a:r>
              <a:rPr lang="ur-PK" dirty="0"/>
              <a:t> </a:t>
            </a:r>
            <a:r>
              <a:rPr lang="ur-PK" dirty="0" err="1">
                <a:solidFill>
                  <a:schemeClr val="accent3"/>
                </a:solidFill>
              </a:rPr>
              <a:t>زَيْدٌ</a:t>
            </a:r>
            <a:r>
              <a:rPr lang="ur-PK" dirty="0"/>
              <a:t>،</a:t>
            </a:r>
          </a:p>
          <a:p>
            <a:pPr rtl="1"/>
            <a:r>
              <a:rPr lang="ur-PK" dirty="0"/>
              <a:t>	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3"/>
                </a:solidFill>
              </a:rPr>
              <a:t>ضَرَبَنِيْ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أَكْرَمَانِي</a:t>
            </a:r>
            <a:r>
              <a:rPr lang="ur-PK" dirty="0"/>
              <a:t> </a:t>
            </a:r>
            <a:r>
              <a:rPr lang="ur-PK" dirty="0" err="1">
                <a:solidFill>
                  <a:schemeClr val="accent3"/>
                </a:solidFill>
              </a:rPr>
              <a:t>الزَّيْدَانِ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3"/>
                </a:solidFill>
              </a:rPr>
              <a:t>ضَرَبَنِي</a:t>
            </a:r>
            <a:r>
              <a:rPr lang="ur-PK" dirty="0" err="1"/>
              <a:t>ْ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أَكْرَمُوْنِي</a:t>
            </a:r>
            <a:r>
              <a:rPr lang="ur-PK" dirty="0"/>
              <a:t> </a:t>
            </a:r>
            <a:r>
              <a:rPr lang="ur-PK" dirty="0" err="1">
                <a:solidFill>
                  <a:schemeClr val="accent3"/>
                </a:solidFill>
              </a:rPr>
              <a:t>الزَّيْدُوْنَ</a:t>
            </a:r>
            <a:r>
              <a:rPr lang="ur-PK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87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[...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أَضْمَرْتَ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الْفَاعِلَ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فِي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الْفِعْلِ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الثَّانِيْ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ur-PK" dirty="0"/>
              <a:t> </a:t>
            </a:r>
            <a:r>
              <a:rPr lang="ur-PK" dirty="0" err="1"/>
              <a:t>وَفِي</a:t>
            </a:r>
            <a:r>
              <a:rPr lang="ur-PK" dirty="0"/>
              <a:t> </a:t>
            </a:r>
            <a:r>
              <a:rPr lang="ur-PK" dirty="0" err="1"/>
              <a:t>الْمُتَخَالِفَيْنِ</a:t>
            </a:r>
            <a:r>
              <a:rPr lang="ur-PK" dirty="0"/>
              <a:t>: </a:t>
            </a:r>
          </a:p>
          <a:p>
            <a:pPr rtl="1"/>
            <a:r>
              <a:rPr lang="ur-PK" dirty="0"/>
              <a:t>	</a:t>
            </a:r>
            <a:r>
              <a:rPr lang="ur-PK" dirty="0" err="1">
                <a:solidFill>
                  <a:schemeClr val="accent3"/>
                </a:solidFill>
              </a:rPr>
              <a:t>ضَرَبْتُ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أَكْرَمَنِيْ</a:t>
            </a:r>
            <a:r>
              <a:rPr lang="ur-PK" dirty="0"/>
              <a:t> </a:t>
            </a:r>
            <a:r>
              <a:rPr lang="ur-PK" dirty="0" err="1">
                <a:solidFill>
                  <a:schemeClr val="accent3"/>
                </a:solidFill>
              </a:rPr>
              <a:t>زَيْدًا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3"/>
                </a:solidFill>
              </a:rPr>
              <a:t>ضَرَبْتُ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أَكْرَمَانِي</a:t>
            </a:r>
            <a:r>
              <a:rPr lang="ur-PK" dirty="0"/>
              <a:t> </a:t>
            </a:r>
            <a:r>
              <a:rPr lang="ur-PK" dirty="0" err="1">
                <a:solidFill>
                  <a:schemeClr val="accent3"/>
                </a:solidFill>
              </a:rPr>
              <a:t>الزَّيْدَيْنِ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3"/>
                </a:solidFill>
              </a:rPr>
              <a:t>ضَرَبْتُ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أَكْرَمُوْنِي</a:t>
            </a:r>
            <a:r>
              <a:rPr lang="ur-PK" dirty="0"/>
              <a:t> </a:t>
            </a:r>
            <a:r>
              <a:rPr lang="ur-PK" dirty="0" err="1">
                <a:solidFill>
                  <a:schemeClr val="accent3"/>
                </a:solidFill>
              </a:rPr>
              <a:t>الزَّيْدِيْنَ</a:t>
            </a:r>
            <a:r>
              <a:rPr lang="ur-PK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21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92500"/>
          </a:bodyPr>
          <a:lstStyle/>
          <a:p>
            <a:pPr rtl="1"/>
            <a:r>
              <a:rPr lang="ur-PK" dirty="0" err="1"/>
              <a:t>وَإِنْ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الْفِعْلُ</a:t>
            </a:r>
            <a:r>
              <a:rPr lang="ur-PK" dirty="0"/>
              <a:t> </a:t>
            </a:r>
            <a:r>
              <a:rPr lang="ur-PK" dirty="0" err="1"/>
              <a:t>الثَّانِيْ</a:t>
            </a:r>
            <a:r>
              <a:rPr lang="ur-PK" dirty="0"/>
              <a:t> </a:t>
            </a:r>
            <a:r>
              <a:rPr lang="ur-PK" dirty="0" err="1"/>
              <a:t>يَقْتَضِي</a:t>
            </a:r>
            <a:r>
              <a:rPr lang="ur-PK" dirty="0"/>
              <a:t> </a:t>
            </a:r>
            <a:r>
              <a:rPr lang="ur-PK" dirty="0" err="1"/>
              <a:t>الْمَفْعُوْلَ</a:t>
            </a:r>
            <a:r>
              <a:rPr lang="ur-PK" dirty="0"/>
              <a:t> </a:t>
            </a:r>
            <a:r>
              <a:rPr lang="ur-PK" dirty="0" err="1"/>
              <a:t>وَلَمْ</a:t>
            </a:r>
            <a:r>
              <a:rPr lang="ur-PK" dirty="0"/>
              <a:t> </a:t>
            </a:r>
            <a:r>
              <a:rPr lang="ur-PK" dirty="0" err="1"/>
              <a:t>يَكُنِ</a:t>
            </a:r>
            <a:r>
              <a:rPr lang="ur-PK" dirty="0"/>
              <a:t> </a:t>
            </a:r>
            <a:r>
              <a:rPr lang="ur-PK" dirty="0" err="1"/>
              <a:t>الْفِعْلَانِ</a:t>
            </a:r>
            <a:r>
              <a:rPr lang="ur-PK" dirty="0"/>
              <a:t> </a:t>
            </a:r>
            <a:r>
              <a:rPr lang="ur-PK" dirty="0" err="1"/>
              <a:t>مِنْ</a:t>
            </a:r>
            <a:r>
              <a:rPr lang="ur-PK" dirty="0"/>
              <a:t> </a:t>
            </a:r>
            <a:r>
              <a:rPr lang="ur-PK" dirty="0" err="1"/>
              <a:t>أَفْعَالِ</a:t>
            </a:r>
            <a:r>
              <a:rPr lang="ur-PK" dirty="0"/>
              <a:t> </a:t>
            </a:r>
            <a:r>
              <a:rPr lang="ur-PK" dirty="0" err="1"/>
              <a:t>الْقُلُوْبِ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جَازَ</a:t>
            </a:r>
            <a:r>
              <a:rPr lang="ur-PK" dirty="0"/>
              <a:t> </a:t>
            </a:r>
            <a:r>
              <a:rPr lang="ur-PK" dirty="0" err="1"/>
              <a:t>فِيْهِ</a:t>
            </a:r>
            <a:r>
              <a:rPr lang="ur-PK" dirty="0"/>
              <a:t> </a:t>
            </a:r>
            <a:r>
              <a:rPr lang="ur-PK" dirty="0" err="1"/>
              <a:t>الْوَجْهَانِ</a:t>
            </a:r>
            <a:r>
              <a:rPr lang="ur-PK" dirty="0"/>
              <a:t>: </a:t>
            </a:r>
            <a:r>
              <a:rPr lang="ur-PK" dirty="0" err="1"/>
              <a:t>حَذْفُ</a:t>
            </a:r>
            <a:r>
              <a:rPr lang="ur-PK" dirty="0"/>
              <a:t> </a:t>
            </a:r>
            <a:r>
              <a:rPr lang="ur-PK" dirty="0" err="1"/>
              <a:t>الْمَفْعُوْلِ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الْإِضْمَارُ</a:t>
            </a:r>
            <a:r>
              <a:rPr lang="ur-PK" dirty="0"/>
              <a:t>،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الثَّانِيْ</a:t>
            </a:r>
            <a:r>
              <a:rPr lang="ur-PK" dirty="0"/>
              <a:t> </a:t>
            </a:r>
            <a:r>
              <a:rPr lang="ur-PK" dirty="0" err="1"/>
              <a:t>هُوَ</a:t>
            </a:r>
            <a:r>
              <a:rPr lang="ur-PK" dirty="0"/>
              <a:t> </a:t>
            </a:r>
            <a:r>
              <a:rPr lang="ur-PK" dirty="0" err="1"/>
              <a:t>الْمُخْتَارُ</a:t>
            </a:r>
            <a:r>
              <a:rPr lang="ur-PK" dirty="0"/>
              <a:t> </a:t>
            </a:r>
            <a:r>
              <a:rPr lang="ur-PK" dirty="0" err="1"/>
              <a:t>لِيَكُوْنَ</a:t>
            </a:r>
            <a:r>
              <a:rPr lang="ur-PK" dirty="0"/>
              <a:t> </a:t>
            </a:r>
            <a:r>
              <a:rPr lang="ur-PK" dirty="0" err="1"/>
              <a:t>الْمَلْفُوْظُ</a:t>
            </a:r>
            <a:r>
              <a:rPr lang="ur-PK" dirty="0"/>
              <a:t> </a:t>
            </a:r>
            <a:r>
              <a:rPr lang="ur-PK" dirty="0" err="1"/>
              <a:t>مُطَابِقًا</a:t>
            </a:r>
            <a:r>
              <a:rPr lang="ur-PK" dirty="0"/>
              <a:t> </a:t>
            </a:r>
            <a:r>
              <a:rPr lang="ur-PK" dirty="0" err="1"/>
              <a:t>لِلْمُرَادِ</a:t>
            </a:r>
            <a:r>
              <a:rPr lang="ur-PK" dirty="0"/>
              <a:t>.</a:t>
            </a:r>
          </a:p>
          <a:p>
            <a:pPr algn="ctr"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ضَرَبْتُ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(؟)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وَأَكْرَمْتُ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زَيْدًا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70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كُلُوا وَاشْرَبُوا مِنْ رِزْقِ اللَّهِ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﴾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5C2FEA-45CA-44EF-AD33-33629F58C974}"/>
              </a:ext>
            </a:extLst>
          </p:cNvPr>
          <p:cNvSpPr txBox="1"/>
          <p:nvPr/>
        </p:nvSpPr>
        <p:spPr>
          <a:xfrm>
            <a:off x="7864775" y="218241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/>
              <a:t>المُتَنَازِعُ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6D4EC4-E2AF-47DD-90B0-0A1F77BEE7C8}"/>
              </a:ext>
            </a:extLst>
          </p:cNvPr>
          <p:cNvSpPr txBox="1"/>
          <p:nvPr/>
        </p:nvSpPr>
        <p:spPr>
          <a:xfrm>
            <a:off x="6962932" y="21861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/>
              <a:t>المُتَنَازِعُ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8438C1-65CC-4D96-8480-C9CC4F84D094}"/>
              </a:ext>
            </a:extLst>
          </p:cNvPr>
          <p:cNvSpPr txBox="1"/>
          <p:nvPr/>
        </p:nvSpPr>
        <p:spPr>
          <a:xfrm>
            <a:off x="7262292" y="1249911"/>
            <a:ext cx="101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/>
              <a:t>المُتَنَازِعَانِ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229B0-896E-4EB3-B069-49776E106068}"/>
              </a:ext>
            </a:extLst>
          </p:cNvPr>
          <p:cNvSpPr txBox="1"/>
          <p:nvPr/>
        </p:nvSpPr>
        <p:spPr>
          <a:xfrm>
            <a:off x="5664680" y="2189504"/>
            <a:ext cx="111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/>
              <a:t>المُتَنَازَعُ</a:t>
            </a:r>
            <a:r>
              <a:rPr lang="ur-PK" dirty="0"/>
              <a:t> </a:t>
            </a:r>
            <a:r>
              <a:rPr lang="ur-PK" dirty="0" err="1"/>
              <a:t>فِيْهِ</a:t>
            </a:r>
            <a:endParaRPr lang="en-GB" dirty="0"/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89484208-94C0-46C2-A335-00EB73DEFA56}"/>
              </a:ext>
            </a:extLst>
          </p:cNvPr>
          <p:cNvSpPr/>
          <p:nvPr/>
        </p:nvSpPr>
        <p:spPr>
          <a:xfrm rot="16200000">
            <a:off x="7936783" y="2600898"/>
            <a:ext cx="648072" cy="58977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C91D5E86-5B3A-46F6-B902-2111A875158B}"/>
              </a:ext>
            </a:extLst>
          </p:cNvPr>
          <p:cNvSpPr/>
          <p:nvPr/>
        </p:nvSpPr>
        <p:spPr>
          <a:xfrm rot="16200000">
            <a:off x="7034940" y="2465069"/>
            <a:ext cx="648072" cy="82142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E3E5A058-A4F2-4FFD-B4B3-AAEC00211196}"/>
              </a:ext>
            </a:extLst>
          </p:cNvPr>
          <p:cNvSpPr/>
          <p:nvPr/>
        </p:nvSpPr>
        <p:spPr>
          <a:xfrm rot="16200000">
            <a:off x="6954365" y="1598475"/>
            <a:ext cx="1580573" cy="162211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704DD479-5D28-4EA1-88AB-50760E943280}"/>
              </a:ext>
            </a:extLst>
          </p:cNvPr>
          <p:cNvSpPr/>
          <p:nvPr/>
        </p:nvSpPr>
        <p:spPr>
          <a:xfrm rot="16200000">
            <a:off x="5898643" y="2161206"/>
            <a:ext cx="648072" cy="14291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38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3" grpId="0"/>
      <p:bldP spid="9" grpId="0"/>
      <p:bldP spid="13" grpId="0"/>
      <p:bldP spid="14" grpId="0"/>
      <p:bldP spid="4" grpId="0" animBg="1"/>
      <p:bldP spid="15" grpId="0" animBg="1"/>
      <p:bldP spid="16" grpId="0" animBg="1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وأَمَّا</a:t>
            </a:r>
            <a:r>
              <a:rPr lang="ur-PK" dirty="0"/>
              <a:t> </a:t>
            </a:r>
            <a:r>
              <a:rPr lang="ur-PK" dirty="0" err="1"/>
              <a:t>الْحَذْفُ</a:t>
            </a:r>
            <a:r>
              <a:rPr lang="ur-PK" dirty="0"/>
              <a:t> </a:t>
            </a:r>
            <a:r>
              <a:rPr lang="ur-PK" dirty="0" err="1"/>
              <a:t>فَكَمَا</a:t>
            </a:r>
            <a:r>
              <a:rPr lang="ur-PK" dirty="0"/>
              <a:t> </a:t>
            </a:r>
            <a:r>
              <a:rPr lang="ur-PK" dirty="0" err="1"/>
              <a:t>تَقُوْلُ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الْمُتَوَافِقَيْنِ</a:t>
            </a:r>
            <a:r>
              <a:rPr lang="ur-PK" dirty="0"/>
              <a:t>: </a:t>
            </a:r>
          </a:p>
          <a:p>
            <a:pPr rtl="1"/>
            <a:r>
              <a:rPr lang="ur-PK" dirty="0"/>
              <a:t>	</a:t>
            </a:r>
            <a:r>
              <a:rPr lang="ur-PK" dirty="0" err="1">
                <a:solidFill>
                  <a:schemeClr val="accent3"/>
                </a:solidFill>
              </a:rPr>
              <a:t>ضَرَبْتُ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أَكْرَمْتُ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3"/>
                </a:solidFill>
              </a:rPr>
              <a:t>زَيْدًا</a:t>
            </a:r>
            <a:r>
              <a:rPr lang="ur-PK" dirty="0">
                <a:solidFill>
                  <a:schemeClr val="accent1"/>
                </a:solidFill>
              </a:rPr>
              <a:t>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3"/>
                </a:solidFill>
              </a:rPr>
              <a:t>ضَرَبْتُ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أَكْرَمْتُ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3"/>
                </a:solidFill>
              </a:rPr>
              <a:t>الزَّيْدَيْنِ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3"/>
                </a:solidFill>
              </a:rPr>
              <a:t>ضَرَبْتُ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أَكْرَمْتُ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3"/>
                </a:solidFill>
              </a:rPr>
              <a:t>الزَّيْدِيْنَ</a:t>
            </a:r>
            <a:r>
              <a:rPr lang="ur-PK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125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وأَمَّا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الْحَذْفُ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فَكَمَا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تَقُوْلُ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...]</a:t>
            </a:r>
            <a:r>
              <a:rPr lang="ur-PK" dirty="0"/>
              <a:t> </a:t>
            </a:r>
            <a:r>
              <a:rPr lang="ur-PK" dirty="0" err="1"/>
              <a:t>وَفِي</a:t>
            </a:r>
            <a:r>
              <a:rPr lang="ur-PK" dirty="0"/>
              <a:t> </a:t>
            </a:r>
            <a:r>
              <a:rPr lang="ur-PK" dirty="0" err="1"/>
              <a:t>الْمُتَخَالِفَيْنِ</a:t>
            </a:r>
            <a:r>
              <a:rPr lang="ur-PK" dirty="0"/>
              <a:t>: </a:t>
            </a:r>
          </a:p>
          <a:p>
            <a:pPr rtl="1"/>
            <a:r>
              <a:rPr lang="ur-PK" dirty="0"/>
              <a:t>	</a:t>
            </a:r>
            <a:r>
              <a:rPr lang="ur-PK" dirty="0" err="1">
                <a:solidFill>
                  <a:schemeClr val="accent3"/>
                </a:solidFill>
              </a:rPr>
              <a:t>ضَرَبَنِيْ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أَكْرَمْتُ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3"/>
                </a:solidFill>
              </a:rPr>
              <a:t>زَيْدٌ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3"/>
                </a:solidFill>
              </a:rPr>
              <a:t>ضَرَبَنِيْ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أَكْرَمْتُ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3"/>
                </a:solidFill>
              </a:rPr>
              <a:t>الزَّيْدَانِ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3"/>
                </a:solidFill>
              </a:rPr>
              <a:t>ضَرَبَنِي</a:t>
            </a:r>
            <a:r>
              <a:rPr lang="ur-PK" dirty="0" err="1"/>
              <a:t>ْ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أَكْرَمْتُ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3"/>
                </a:solidFill>
              </a:rPr>
              <a:t>الزَّيْدُوْنَ</a:t>
            </a:r>
            <a:r>
              <a:rPr lang="ur-PK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14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وَأَمَّا</a:t>
            </a:r>
            <a:r>
              <a:rPr lang="ur-PK" dirty="0"/>
              <a:t> </a:t>
            </a:r>
            <a:r>
              <a:rPr lang="ur-PK" dirty="0" err="1"/>
              <a:t>الْإِضْمَارُ</a:t>
            </a:r>
            <a:r>
              <a:rPr lang="ur-PK" dirty="0"/>
              <a:t>، </a:t>
            </a:r>
            <a:r>
              <a:rPr lang="ur-PK" dirty="0" err="1"/>
              <a:t>فَكَمَا</a:t>
            </a:r>
            <a:r>
              <a:rPr lang="ur-PK" dirty="0"/>
              <a:t> </a:t>
            </a:r>
            <a:r>
              <a:rPr lang="ur-PK" dirty="0" err="1"/>
              <a:t>تَقُوْلُ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الْمُتَوَافِقَيْن</a:t>
            </a:r>
            <a:r>
              <a:rPr lang="ur-PK" dirty="0"/>
              <a:t>: </a:t>
            </a:r>
          </a:p>
          <a:p>
            <a:pPr rtl="1"/>
            <a:r>
              <a:rPr lang="ur-PK" dirty="0"/>
              <a:t>	</a:t>
            </a:r>
            <a:r>
              <a:rPr lang="ur-PK" dirty="0" err="1">
                <a:solidFill>
                  <a:schemeClr val="accent3"/>
                </a:solidFill>
              </a:rPr>
              <a:t>ضَرَبْتُ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أَكْرَمْتُهُ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3"/>
                </a:solidFill>
              </a:rPr>
              <a:t>زَيْدًا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3"/>
                </a:solidFill>
              </a:rPr>
              <a:t>ضَرَبْتُ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أَكْرَمْتُهُمَا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3"/>
                </a:solidFill>
              </a:rPr>
              <a:t>الزَّيْدَيْنِ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3"/>
                </a:solidFill>
              </a:rPr>
              <a:t>ضَرَبْتُ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أَكْرَمْتهُمُ</a:t>
            </a:r>
            <a:r>
              <a:rPr lang="ur-PK" dirty="0"/>
              <a:t> </a:t>
            </a:r>
            <a:r>
              <a:rPr lang="ur-PK" dirty="0" err="1">
                <a:solidFill>
                  <a:schemeClr val="accent3"/>
                </a:solidFill>
              </a:rPr>
              <a:t>الزَّيْدِيْنَ</a:t>
            </a:r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65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وَأَمَّا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الْإِضْمَارُ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فَكَمَا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تَقُوْلُ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...] </a:t>
            </a:r>
            <a:r>
              <a:rPr lang="ur-PK" dirty="0" err="1"/>
              <a:t>وَفِي</a:t>
            </a:r>
            <a:r>
              <a:rPr lang="ur-PK" dirty="0"/>
              <a:t> </a:t>
            </a:r>
            <a:r>
              <a:rPr lang="ur-PK" dirty="0" err="1"/>
              <a:t>الْمُتَخَالِفَيْنِ</a:t>
            </a:r>
            <a:r>
              <a:rPr lang="ur-PK" dirty="0"/>
              <a:t>: </a:t>
            </a:r>
          </a:p>
          <a:p>
            <a:pPr rtl="1"/>
            <a:r>
              <a:rPr lang="ur-PK" dirty="0"/>
              <a:t>	</a:t>
            </a:r>
            <a:r>
              <a:rPr lang="ur-PK" dirty="0" err="1">
                <a:solidFill>
                  <a:schemeClr val="accent3"/>
                </a:solidFill>
              </a:rPr>
              <a:t>ضَرَبَنِيْ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أَكْرَمْتُهُ</a:t>
            </a:r>
            <a:r>
              <a:rPr lang="ur-PK" dirty="0"/>
              <a:t> </a:t>
            </a:r>
            <a:r>
              <a:rPr lang="ur-PK" dirty="0" err="1">
                <a:solidFill>
                  <a:schemeClr val="accent3"/>
                </a:solidFill>
              </a:rPr>
              <a:t>زَيْدٌ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3"/>
                </a:solidFill>
              </a:rPr>
              <a:t>ضَرَبَنِيْ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أَكْرَمْتُهُمَا</a:t>
            </a:r>
            <a:r>
              <a:rPr lang="ur-PK" dirty="0"/>
              <a:t> </a:t>
            </a:r>
            <a:r>
              <a:rPr lang="ur-PK" dirty="0" err="1">
                <a:solidFill>
                  <a:schemeClr val="accent3"/>
                </a:solidFill>
              </a:rPr>
              <a:t>الزَّيْدَانِ</a:t>
            </a:r>
            <a:r>
              <a:rPr lang="ur-PK" dirty="0"/>
              <a:t>، 	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3"/>
                </a:solidFill>
              </a:rPr>
              <a:t>ضَرَبَنِيْ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أَكْرَمْتُهُمُ</a:t>
            </a:r>
            <a:r>
              <a:rPr lang="ur-PK" dirty="0"/>
              <a:t> </a:t>
            </a:r>
            <a:r>
              <a:rPr lang="ur-PK" dirty="0" err="1">
                <a:solidFill>
                  <a:schemeClr val="accent3"/>
                </a:solidFill>
              </a:rPr>
              <a:t>الزَّيْدُوْنَ</a:t>
            </a:r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28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وَأَمَّا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الْإِضْمَارُ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فَكَمَا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تَقُوْلُ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...] </a:t>
            </a:r>
            <a:r>
              <a:rPr lang="ur-PK" dirty="0" err="1"/>
              <a:t>وَفِي</a:t>
            </a:r>
            <a:r>
              <a:rPr lang="ur-PK" dirty="0"/>
              <a:t> </a:t>
            </a:r>
            <a:r>
              <a:rPr lang="ur-PK" dirty="0" err="1"/>
              <a:t>الْمُتَخَالِفَيْنِ</a:t>
            </a:r>
            <a:r>
              <a:rPr lang="ur-PK" dirty="0"/>
              <a:t>: </a:t>
            </a:r>
          </a:p>
          <a:p>
            <a:pPr rtl="1"/>
            <a:r>
              <a:rPr lang="ur-PK" dirty="0"/>
              <a:t>	</a:t>
            </a:r>
            <a:r>
              <a:rPr lang="ur-PK" dirty="0" err="1">
                <a:solidFill>
                  <a:schemeClr val="accent3"/>
                </a:solidFill>
              </a:rPr>
              <a:t>ضَرَبَنِيْ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أَكْرَمْتُهُ</a:t>
            </a:r>
            <a:r>
              <a:rPr lang="ur-PK" dirty="0"/>
              <a:t> </a:t>
            </a:r>
            <a:r>
              <a:rPr lang="ur-PK" dirty="0" err="1">
                <a:solidFill>
                  <a:schemeClr val="accent3"/>
                </a:solidFill>
              </a:rPr>
              <a:t>زَيْدٌ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3"/>
                </a:solidFill>
              </a:rPr>
              <a:t>ضَرَبَنِيْ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أَكْرَمْتُهُمَا</a:t>
            </a:r>
            <a:r>
              <a:rPr lang="ur-PK" dirty="0"/>
              <a:t> </a:t>
            </a:r>
            <a:r>
              <a:rPr lang="ur-PK" dirty="0" err="1">
                <a:solidFill>
                  <a:schemeClr val="accent3"/>
                </a:solidFill>
              </a:rPr>
              <a:t>الزَّيْدَانِ</a:t>
            </a:r>
            <a:r>
              <a:rPr lang="ur-PK" dirty="0"/>
              <a:t>، 	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3"/>
                </a:solidFill>
              </a:rPr>
              <a:t>ضَرَبَنِيْ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أَكْرَمْتُهُمُ</a:t>
            </a:r>
            <a:r>
              <a:rPr lang="ur-PK" dirty="0"/>
              <a:t> </a:t>
            </a:r>
            <a:r>
              <a:rPr lang="ur-PK" dirty="0" err="1">
                <a:solidFill>
                  <a:schemeClr val="accent3"/>
                </a:solidFill>
              </a:rPr>
              <a:t>الزَّيْدُوْنَ</a:t>
            </a:r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45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وَأَمَّا</a:t>
            </a:r>
            <a:r>
              <a:rPr lang="ur-PK" dirty="0"/>
              <a:t> </a:t>
            </a:r>
            <a:r>
              <a:rPr lang="ur-PK" dirty="0" err="1"/>
              <a:t>إِذَا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الْفِعْلَانِ</a:t>
            </a:r>
            <a:r>
              <a:rPr lang="ur-PK" dirty="0"/>
              <a:t> </a:t>
            </a:r>
            <a:r>
              <a:rPr lang="ur-PK" dirty="0" err="1"/>
              <a:t>مِنْ</a:t>
            </a:r>
            <a:r>
              <a:rPr lang="ur-PK" dirty="0"/>
              <a:t> </a:t>
            </a:r>
            <a:r>
              <a:rPr lang="ur-PK" dirty="0" err="1"/>
              <a:t>أَفْعَالِ</a:t>
            </a:r>
            <a:r>
              <a:rPr lang="ur-PK" dirty="0"/>
              <a:t> </a:t>
            </a:r>
            <a:r>
              <a:rPr lang="ur-PK" dirty="0" err="1"/>
              <a:t>الْقُلُوْبِ</a:t>
            </a:r>
            <a:r>
              <a:rPr lang="ur-PK" dirty="0"/>
              <a:t>، </a:t>
            </a:r>
            <a:r>
              <a:rPr lang="ur-PK" dirty="0" err="1"/>
              <a:t>فَلَا</a:t>
            </a:r>
            <a:r>
              <a:rPr lang="ur-PK" dirty="0"/>
              <a:t> </a:t>
            </a:r>
            <a:r>
              <a:rPr lang="ur-PK" dirty="0" err="1"/>
              <a:t>بُدَّ</a:t>
            </a:r>
            <a:r>
              <a:rPr lang="ur-PK" dirty="0"/>
              <a:t> </a:t>
            </a:r>
            <a:r>
              <a:rPr lang="ur-PK" dirty="0" err="1"/>
              <a:t>مِنْ</a:t>
            </a:r>
            <a:r>
              <a:rPr lang="ur-PK" dirty="0"/>
              <a:t> </a:t>
            </a:r>
            <a:r>
              <a:rPr lang="ur-PK" dirty="0" err="1"/>
              <a:t>إِظْهَارِ</a:t>
            </a:r>
            <a:r>
              <a:rPr lang="ur-PK" dirty="0"/>
              <a:t> </a:t>
            </a:r>
            <a:r>
              <a:rPr lang="ur-PK" dirty="0" err="1"/>
              <a:t>الْمَفْعُوْلِ</a:t>
            </a:r>
            <a:r>
              <a:rPr lang="ur-PK" dirty="0"/>
              <a:t> </a:t>
            </a:r>
            <a:r>
              <a:rPr lang="ur-PK" dirty="0" err="1"/>
              <a:t>كَمَا</a:t>
            </a:r>
            <a:r>
              <a:rPr lang="ur-PK" dirty="0"/>
              <a:t> </a:t>
            </a:r>
            <a:r>
              <a:rPr lang="ur-PK" dirty="0" err="1"/>
              <a:t>تَقُوْلُ</a:t>
            </a:r>
            <a:r>
              <a:rPr lang="ur-PK" dirty="0"/>
              <a:t>: </a:t>
            </a:r>
            <a:r>
              <a:rPr lang="ur-PK" dirty="0" err="1">
                <a:solidFill>
                  <a:schemeClr val="accent3"/>
                </a:solidFill>
              </a:rPr>
              <a:t>حَسِبَنِي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حَسِبَتُهُمَا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مُنْطَلِقَيْنِ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3"/>
                </a:solidFill>
              </a:rPr>
              <a:t>الزَّيْدَانِ</a:t>
            </a:r>
            <a:r>
              <a:rPr lang="ur-PK" dirty="0">
                <a:solidFill>
                  <a:schemeClr val="accent3"/>
                </a:solidFill>
              </a:rPr>
              <a:t> </a:t>
            </a:r>
            <a:r>
              <a:rPr lang="ur-PK" dirty="0" err="1">
                <a:solidFill>
                  <a:schemeClr val="accent3"/>
                </a:solidFill>
              </a:rPr>
              <a:t>مُنْطَلِقًا</a:t>
            </a:r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70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92500" lnSpcReduction="20000"/>
          </a:bodyPr>
          <a:lstStyle/>
          <a:p>
            <a:pPr algn="ctr" rtl="1"/>
            <a:r>
              <a:rPr lang="ur-PK" dirty="0">
                <a:solidFill>
                  <a:schemeClr val="accent3"/>
                </a:solidFill>
              </a:rPr>
              <a:t>[</a:t>
            </a:r>
            <a:r>
              <a:rPr lang="ur-PK" dirty="0" err="1">
                <a:solidFill>
                  <a:schemeClr val="accent3"/>
                </a:solidFill>
              </a:rPr>
              <a:t>حَسِبَنِي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حَسِبَتُهُمَا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مُنْطَلِقَيْنِ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3"/>
                </a:solidFill>
              </a:rPr>
              <a:t>الزَّيْدَانِ</a:t>
            </a:r>
            <a:r>
              <a:rPr lang="ur-PK" dirty="0">
                <a:solidFill>
                  <a:schemeClr val="accent3"/>
                </a:solidFill>
              </a:rPr>
              <a:t> </a:t>
            </a:r>
            <a:r>
              <a:rPr lang="ur-PK" dirty="0" err="1">
                <a:solidFill>
                  <a:schemeClr val="accent3"/>
                </a:solidFill>
              </a:rPr>
              <a:t>مُنْطَلِقًا</a:t>
            </a:r>
            <a:r>
              <a:rPr lang="ur-PK" dirty="0">
                <a:solidFill>
                  <a:schemeClr val="accent3"/>
                </a:solidFill>
              </a:rPr>
              <a:t>]</a:t>
            </a:r>
            <a:endParaRPr lang="ur-PK" dirty="0"/>
          </a:p>
          <a:p>
            <a:pPr rtl="1"/>
            <a:r>
              <a:rPr lang="ur-PK" dirty="0" err="1"/>
              <a:t>وَذٰلِكَ</a:t>
            </a:r>
            <a:r>
              <a:rPr lang="ur-PK" dirty="0"/>
              <a:t> </a:t>
            </a:r>
            <a:r>
              <a:rPr lang="ur-PK" dirty="0" err="1"/>
              <a:t>لِأَنَّ</a:t>
            </a:r>
            <a:r>
              <a:rPr lang="ur-PK" dirty="0"/>
              <a:t> </a:t>
            </a:r>
            <a:r>
              <a:rPr lang="ur-PK" dirty="0" err="1"/>
              <a:t>حَسِبَنِيْ</a:t>
            </a:r>
            <a:r>
              <a:rPr lang="ur-PK" dirty="0"/>
              <a:t> </a:t>
            </a:r>
            <a:r>
              <a:rPr lang="ur-PK" dirty="0" err="1"/>
              <a:t>وَحَسِبْتُهُمَا</a:t>
            </a:r>
            <a:r>
              <a:rPr lang="ur-PK" dirty="0"/>
              <a:t> </a:t>
            </a:r>
            <a:r>
              <a:rPr lang="ur-PK" dirty="0" err="1"/>
              <a:t>تَنَازَعَا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مُنْطَلِقًا</a:t>
            </a:r>
            <a:r>
              <a:rPr lang="ur-PK" dirty="0"/>
              <a:t>، </a:t>
            </a:r>
            <a:r>
              <a:rPr lang="ur-PK" dirty="0" err="1"/>
              <a:t>وَأَعْمَلْتَ</a:t>
            </a:r>
            <a:r>
              <a:rPr lang="ur-PK" dirty="0"/>
              <a:t> </a:t>
            </a:r>
            <a:r>
              <a:rPr lang="ur-PK" dirty="0" err="1"/>
              <a:t>الْأَوَّلَ</a:t>
            </a:r>
            <a:r>
              <a:rPr lang="ur-PK" dirty="0"/>
              <a:t> </a:t>
            </a:r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حَسِبَنِيْ</a:t>
            </a:r>
            <a:r>
              <a:rPr lang="ur-PK" dirty="0"/>
              <a:t>، </a:t>
            </a:r>
            <a:r>
              <a:rPr lang="ur-PK" dirty="0" err="1"/>
              <a:t>وَأَظْهَرْتَ</a:t>
            </a:r>
            <a:r>
              <a:rPr lang="ur-PK" dirty="0"/>
              <a:t> </a:t>
            </a:r>
            <a:r>
              <a:rPr lang="ur-PK" dirty="0" err="1"/>
              <a:t>الْمَفْعُوْلَ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الثَّانِيْ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فَإِنْ</a:t>
            </a:r>
            <a:r>
              <a:rPr lang="ur-PK" dirty="0"/>
              <a:t> </a:t>
            </a:r>
            <a:r>
              <a:rPr lang="ur-PK" dirty="0" err="1"/>
              <a:t>حَذَفْتَ</a:t>
            </a:r>
            <a:r>
              <a:rPr lang="ur-PK" dirty="0"/>
              <a:t> </a:t>
            </a:r>
            <a:r>
              <a:rPr lang="ur-PK" dirty="0" err="1"/>
              <a:t>مُنْطَلِقَيْنِ</a:t>
            </a:r>
            <a:r>
              <a:rPr lang="ur-PK" dirty="0"/>
              <a:t>، </a:t>
            </a:r>
            <a:r>
              <a:rPr lang="ur-PK" dirty="0" err="1"/>
              <a:t>وَقُلْتُ</a:t>
            </a:r>
            <a:r>
              <a:rPr lang="ur-PK" dirty="0"/>
              <a:t>: </a:t>
            </a:r>
            <a:r>
              <a:rPr lang="ur-PK" dirty="0" err="1"/>
              <a:t>حَسِبَنِيْ</a:t>
            </a:r>
            <a:r>
              <a:rPr lang="ur-PK" dirty="0"/>
              <a:t> </a:t>
            </a:r>
            <a:r>
              <a:rPr lang="ur-PK" dirty="0" err="1"/>
              <a:t>وَحَسِبْتُهُمَا</a:t>
            </a:r>
            <a:r>
              <a:rPr lang="ur-PK" dirty="0"/>
              <a:t> </a:t>
            </a:r>
            <a:r>
              <a:rPr lang="ur-PK" dirty="0" err="1"/>
              <a:t>الزَّيْدَانِ</a:t>
            </a:r>
            <a:r>
              <a:rPr lang="ur-PK" dirty="0"/>
              <a:t> </a:t>
            </a:r>
            <a:r>
              <a:rPr lang="ur-PK" dirty="0" err="1"/>
              <a:t>مُنْطَلِقًا</a:t>
            </a:r>
            <a:r>
              <a:rPr lang="ur-PK" dirty="0"/>
              <a:t>، </a:t>
            </a:r>
            <a:r>
              <a:rPr lang="ur-PK" dirty="0" err="1"/>
              <a:t>يَلْزَمُ</a:t>
            </a:r>
            <a:r>
              <a:rPr lang="ur-PK" dirty="0"/>
              <a:t> </a:t>
            </a:r>
            <a:r>
              <a:rPr lang="ur-PK" dirty="0" err="1"/>
              <a:t>الاقْتِصَارُ</a:t>
            </a:r>
            <a:r>
              <a:rPr lang="ur-PK" dirty="0"/>
              <a:t> </a:t>
            </a:r>
            <a:r>
              <a:rPr lang="ur-PK" dirty="0" err="1"/>
              <a:t>عَلى</a:t>
            </a:r>
            <a:r>
              <a:rPr lang="ur-PK" dirty="0"/>
              <a:t> </a:t>
            </a:r>
            <a:r>
              <a:rPr lang="ur-PK" dirty="0" err="1"/>
              <a:t>أَحَدِ</a:t>
            </a:r>
            <a:r>
              <a:rPr lang="ur-PK" dirty="0"/>
              <a:t> </a:t>
            </a:r>
            <a:r>
              <a:rPr lang="ur-PK" dirty="0" err="1"/>
              <a:t>الْمَفْعُوْلَيْنِ</a:t>
            </a:r>
            <a:r>
              <a:rPr lang="ur-PK" dirty="0"/>
              <a:t> </a:t>
            </a:r>
            <a:r>
              <a:rPr lang="ur-PK" dirty="0" err="1"/>
              <a:t>فِيْ</a:t>
            </a:r>
            <a:r>
              <a:rPr lang="ur-PK" dirty="0"/>
              <a:t> </a:t>
            </a:r>
            <a:r>
              <a:rPr lang="ur-PK" dirty="0" err="1"/>
              <a:t>أَفْعَالِ</a:t>
            </a:r>
            <a:r>
              <a:rPr lang="ur-PK" dirty="0"/>
              <a:t> </a:t>
            </a:r>
            <a:r>
              <a:rPr lang="ur-PK" dirty="0" err="1"/>
              <a:t>الْقُلُوْبِ</a:t>
            </a:r>
            <a:r>
              <a:rPr lang="ur-PK" dirty="0"/>
              <a:t> </a:t>
            </a:r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غَيْرُ</a:t>
            </a:r>
            <a:r>
              <a:rPr lang="ur-PK" dirty="0"/>
              <a:t> </a:t>
            </a:r>
            <a:r>
              <a:rPr lang="ur-PK" dirty="0" err="1"/>
              <a:t>جَائِزٍ</a:t>
            </a:r>
            <a:r>
              <a:rPr lang="ur-PK" dirty="0"/>
              <a:t>، </a:t>
            </a:r>
          </a:p>
        </p:txBody>
      </p:sp>
    </p:spTree>
    <p:extLst>
      <p:ext uri="{BB962C8B-B14F-4D97-AF65-F5344CB8AC3E}">
        <p14:creationId xmlns:p14="http://schemas.microsoft.com/office/powerpoint/2010/main" val="243706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92500" lnSpcReduction="20000"/>
          </a:bodyPr>
          <a:lstStyle/>
          <a:p>
            <a:pPr algn="ctr" rtl="1"/>
            <a:r>
              <a:rPr lang="ur-PK" dirty="0">
                <a:solidFill>
                  <a:schemeClr val="accent3"/>
                </a:solidFill>
              </a:rPr>
              <a:t>[</a:t>
            </a:r>
            <a:r>
              <a:rPr lang="ur-PK" dirty="0" err="1">
                <a:solidFill>
                  <a:schemeClr val="accent3"/>
                </a:solidFill>
              </a:rPr>
              <a:t>حَسِبَنِي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حَسِبَتُهُمَا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مُنْطَلِقَيْنِ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3"/>
                </a:solidFill>
              </a:rPr>
              <a:t>الزَّيْدَانِ</a:t>
            </a:r>
            <a:r>
              <a:rPr lang="ur-PK" dirty="0">
                <a:solidFill>
                  <a:schemeClr val="accent3"/>
                </a:solidFill>
              </a:rPr>
              <a:t> </a:t>
            </a:r>
            <a:r>
              <a:rPr lang="ur-PK" dirty="0" err="1">
                <a:solidFill>
                  <a:schemeClr val="accent3"/>
                </a:solidFill>
              </a:rPr>
              <a:t>مُنْطَلِقًا</a:t>
            </a:r>
            <a:r>
              <a:rPr lang="ur-PK" dirty="0">
                <a:solidFill>
                  <a:schemeClr val="accent3"/>
                </a:solidFill>
              </a:rPr>
              <a:t>]</a:t>
            </a:r>
            <a:endParaRPr lang="ur-PK" dirty="0"/>
          </a:p>
          <a:p>
            <a:pPr rtl="1"/>
            <a:r>
              <a:rPr lang="ur-PK" dirty="0" err="1"/>
              <a:t>وَإِنْ</a:t>
            </a:r>
            <a:r>
              <a:rPr lang="ur-PK" dirty="0"/>
              <a:t> </a:t>
            </a:r>
            <a:r>
              <a:rPr lang="ur-PK" dirty="0" err="1"/>
              <a:t>أَضْمَرْتَ</a:t>
            </a:r>
            <a:r>
              <a:rPr lang="ur-PK" dirty="0"/>
              <a:t>، </a:t>
            </a:r>
            <a:r>
              <a:rPr lang="ur-PK" dirty="0" err="1"/>
              <a:t>فَلَا</a:t>
            </a:r>
            <a:r>
              <a:rPr lang="ur-PK" dirty="0"/>
              <a:t> </a:t>
            </a:r>
            <a:r>
              <a:rPr lang="ur-PK" dirty="0" err="1"/>
              <a:t>يَخْلُوْ</a:t>
            </a:r>
            <a:r>
              <a:rPr lang="ur-PK" dirty="0"/>
              <a:t> </a:t>
            </a:r>
            <a:r>
              <a:rPr lang="ur-PK" dirty="0" err="1"/>
              <a:t>مِنْ</a:t>
            </a:r>
            <a:r>
              <a:rPr lang="ur-PK" dirty="0"/>
              <a:t>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أَنْ</a:t>
            </a:r>
            <a:r>
              <a:rPr lang="ur-PK" dirty="0"/>
              <a:t> </a:t>
            </a:r>
            <a:r>
              <a:rPr lang="ur-PK" dirty="0" err="1"/>
              <a:t>تُضْمِرَ</a:t>
            </a:r>
            <a:r>
              <a:rPr lang="ur-PK" dirty="0"/>
              <a:t> </a:t>
            </a:r>
            <a:r>
              <a:rPr lang="ur-PK" dirty="0" err="1"/>
              <a:t>مُفْرَدًا</a:t>
            </a:r>
            <a:r>
              <a:rPr lang="ur-PK" dirty="0"/>
              <a:t>، </a:t>
            </a:r>
            <a:r>
              <a:rPr lang="ur-PK" dirty="0" err="1"/>
              <a:t>وَتَقُوْلُ</a:t>
            </a:r>
            <a:r>
              <a:rPr lang="ur-PK" dirty="0"/>
              <a:t>: </a:t>
            </a:r>
            <a:r>
              <a:rPr lang="ur-PK" dirty="0" err="1">
                <a:solidFill>
                  <a:schemeClr val="accent3"/>
                </a:solidFill>
              </a:rPr>
              <a:t>حَسِبَنِيْ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حَسِبْتُهُمَا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إِيَّاهُ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3"/>
                </a:solidFill>
              </a:rPr>
              <a:t>الزَّيْدَانِ</a:t>
            </a:r>
            <a:r>
              <a:rPr lang="ur-PK" dirty="0">
                <a:solidFill>
                  <a:schemeClr val="accent3"/>
                </a:solidFill>
              </a:rPr>
              <a:t> </a:t>
            </a:r>
            <a:r>
              <a:rPr lang="ur-PK" dirty="0" err="1">
                <a:solidFill>
                  <a:schemeClr val="accent3"/>
                </a:solidFill>
              </a:rPr>
              <a:t>مُنْطَلِقًا</a:t>
            </a:r>
            <a:r>
              <a:rPr lang="ur-PK" dirty="0"/>
              <a:t>، 	</a:t>
            </a:r>
            <a:r>
              <a:rPr lang="ur-PK" dirty="0" err="1"/>
              <a:t>وَحِيْنَئِذٍ</a:t>
            </a:r>
            <a:r>
              <a:rPr lang="ur-PK" dirty="0"/>
              <a:t> </a:t>
            </a:r>
            <a:r>
              <a:rPr lang="ur-PK" dirty="0" err="1"/>
              <a:t>وَلَا</a:t>
            </a:r>
            <a:r>
              <a:rPr lang="ur-PK" dirty="0"/>
              <a:t> </a:t>
            </a:r>
            <a:r>
              <a:rPr lang="ur-PK" dirty="0" err="1"/>
              <a:t>يَكُوْنُ</a:t>
            </a:r>
            <a:r>
              <a:rPr lang="ur-PK" dirty="0"/>
              <a:t> </a:t>
            </a:r>
            <a:r>
              <a:rPr lang="ur-PK" dirty="0" err="1"/>
              <a:t>الْمَفْعُوْلُ</a:t>
            </a:r>
            <a:r>
              <a:rPr lang="ur-PK" dirty="0"/>
              <a:t> </a:t>
            </a:r>
            <a:r>
              <a:rPr lang="ur-PK" dirty="0" err="1"/>
              <a:t>الثَّانِيْ</a:t>
            </a:r>
            <a:r>
              <a:rPr lang="ur-PK" dirty="0"/>
              <a:t> </a:t>
            </a:r>
            <a:r>
              <a:rPr lang="ur-PK" dirty="0" err="1"/>
              <a:t>مُطَابِقًا</a:t>
            </a:r>
            <a:r>
              <a:rPr lang="ur-PK" dirty="0"/>
              <a:t> </a:t>
            </a:r>
            <a:r>
              <a:rPr lang="ur-PK" dirty="0" err="1"/>
              <a:t>لِلْمَفْعُوْلِ</a:t>
            </a:r>
            <a:r>
              <a:rPr lang="ur-PK" dirty="0"/>
              <a:t> </a:t>
            </a:r>
            <a:r>
              <a:rPr lang="ur-PK" dirty="0" err="1"/>
              <a:t>الْأَوَّلِ</a:t>
            </a:r>
            <a:r>
              <a:rPr lang="ur-PK" dirty="0"/>
              <a:t> </a:t>
            </a:r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هُمَا</a:t>
            </a:r>
            <a:r>
              <a:rPr lang="ur-PK" dirty="0"/>
              <a:t> </a:t>
            </a:r>
            <a:r>
              <a:rPr lang="ur-PK" dirty="0" err="1"/>
              <a:t>فِيْ</a:t>
            </a:r>
            <a:r>
              <a:rPr lang="ur-PK" dirty="0"/>
              <a:t> 	</a:t>
            </a:r>
            <a:r>
              <a:rPr lang="ur-PK" dirty="0" err="1"/>
              <a:t>قَوْلِكَ</a:t>
            </a:r>
            <a:r>
              <a:rPr lang="ur-PK" dirty="0"/>
              <a:t>: </a:t>
            </a:r>
            <a:r>
              <a:rPr lang="ur-PK" dirty="0" err="1"/>
              <a:t>حَسِبْتُهُمَا</a:t>
            </a:r>
            <a:r>
              <a:rPr lang="ur-PK" dirty="0"/>
              <a:t>، </a:t>
            </a:r>
            <a:r>
              <a:rPr lang="ur-PK" dirty="0" err="1"/>
              <a:t>وَلَا</a:t>
            </a:r>
            <a:r>
              <a:rPr lang="ur-PK" dirty="0"/>
              <a:t> </a:t>
            </a:r>
            <a:r>
              <a:rPr lang="ur-PK" dirty="0" err="1"/>
              <a:t>يَجُوْزُ</a:t>
            </a:r>
            <a:r>
              <a:rPr lang="ur-PK" dirty="0"/>
              <a:t> </a:t>
            </a:r>
            <a:r>
              <a:rPr lang="ur-PK" dirty="0" err="1"/>
              <a:t>ذٰلِكَ</a:t>
            </a:r>
            <a:r>
              <a:rPr lang="ur-PK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07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92500" lnSpcReduction="20000"/>
          </a:bodyPr>
          <a:lstStyle/>
          <a:p>
            <a:pPr algn="ctr" rtl="1"/>
            <a:r>
              <a:rPr lang="ur-PK" dirty="0">
                <a:solidFill>
                  <a:schemeClr val="accent3"/>
                </a:solidFill>
              </a:rPr>
              <a:t>[</a:t>
            </a:r>
            <a:r>
              <a:rPr lang="ur-PK" dirty="0" err="1">
                <a:solidFill>
                  <a:schemeClr val="accent3"/>
                </a:solidFill>
              </a:rPr>
              <a:t>حَسِبَنِي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حَسِبَتُهُمَا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مُنْطَلِقَيْنِ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3"/>
                </a:solidFill>
              </a:rPr>
              <a:t>الزَّيْدَانِ</a:t>
            </a:r>
            <a:r>
              <a:rPr lang="ur-PK" dirty="0">
                <a:solidFill>
                  <a:schemeClr val="accent3"/>
                </a:solidFill>
              </a:rPr>
              <a:t> </a:t>
            </a:r>
            <a:r>
              <a:rPr lang="ur-PK" dirty="0" err="1">
                <a:solidFill>
                  <a:schemeClr val="accent3"/>
                </a:solidFill>
              </a:rPr>
              <a:t>مُنْطَلِقًا</a:t>
            </a:r>
            <a:r>
              <a:rPr lang="ur-PK" dirty="0">
                <a:solidFill>
                  <a:schemeClr val="accent3"/>
                </a:solidFill>
              </a:rPr>
              <a:t>]</a:t>
            </a:r>
            <a:endParaRPr lang="ur-PK" dirty="0"/>
          </a:p>
          <a:p>
            <a:pPr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وَإِنْ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أَضْمَرْتَ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،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فَلَا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يَخْلُوْ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مِنْ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ur-PK" dirty="0"/>
              <a:t>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أُنْ</a:t>
            </a:r>
            <a:r>
              <a:rPr lang="ur-PK" dirty="0"/>
              <a:t> </a:t>
            </a:r>
            <a:r>
              <a:rPr lang="ur-PK" dirty="0" err="1"/>
              <a:t>تُضْمِرَ</a:t>
            </a:r>
            <a:r>
              <a:rPr lang="ur-PK" dirty="0"/>
              <a:t> </a:t>
            </a:r>
            <a:r>
              <a:rPr lang="ur-PK" dirty="0" err="1"/>
              <a:t>مُثَنًی</a:t>
            </a:r>
            <a:r>
              <a:rPr lang="ur-PK" dirty="0"/>
              <a:t>، </a:t>
            </a:r>
            <a:r>
              <a:rPr lang="ur-PK" dirty="0" err="1"/>
              <a:t>وَتَقُوْلُ</a:t>
            </a:r>
            <a:r>
              <a:rPr lang="ur-PK" dirty="0"/>
              <a:t>: </a:t>
            </a:r>
            <a:r>
              <a:rPr lang="ur-PK" dirty="0" err="1">
                <a:solidFill>
                  <a:schemeClr val="accent3"/>
                </a:solidFill>
              </a:rPr>
              <a:t>حَسِبَنِيْ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حَسِبْتُهُمَا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b="1" dirty="0" err="1">
                <a:solidFill>
                  <a:schemeClr val="accent1"/>
                </a:solidFill>
              </a:rPr>
              <a:t>إِيَّاهُمَا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3"/>
                </a:solidFill>
              </a:rPr>
              <a:t>الزَّيْدَانِ</a:t>
            </a:r>
            <a:r>
              <a:rPr lang="ur-PK" dirty="0">
                <a:solidFill>
                  <a:schemeClr val="accent3"/>
                </a:solidFill>
              </a:rPr>
              <a:t> </a:t>
            </a:r>
            <a:r>
              <a:rPr lang="ur-PK" b="1" dirty="0" err="1">
                <a:solidFill>
                  <a:schemeClr val="accent3"/>
                </a:solidFill>
              </a:rPr>
              <a:t>مُنْطَلِقًا</a:t>
            </a:r>
            <a:r>
              <a:rPr lang="ur-PK" dirty="0"/>
              <a:t>، 	</a:t>
            </a:r>
            <a:r>
              <a:rPr lang="ur-PK" dirty="0" err="1"/>
              <a:t>وَحِيْنَئِذٍ</a:t>
            </a:r>
            <a:r>
              <a:rPr lang="ur-PK" dirty="0"/>
              <a:t> </a:t>
            </a:r>
            <a:r>
              <a:rPr lang="ur-PK" dirty="0" err="1"/>
              <a:t>يَلْزَمُ</a:t>
            </a:r>
            <a:r>
              <a:rPr lang="ur-PK" dirty="0"/>
              <a:t> </a:t>
            </a:r>
            <a:r>
              <a:rPr lang="ur-PK" dirty="0" err="1"/>
              <a:t>عَوْدُ</a:t>
            </a:r>
            <a:r>
              <a:rPr lang="ur-PK" dirty="0"/>
              <a:t> </a:t>
            </a:r>
            <a:r>
              <a:rPr lang="ur-PK" dirty="0" err="1"/>
              <a:t>الضَّمِيْرِ</a:t>
            </a:r>
            <a:r>
              <a:rPr lang="ur-PK" dirty="0"/>
              <a:t> </a:t>
            </a:r>
            <a:r>
              <a:rPr lang="ur-PK" dirty="0" err="1"/>
              <a:t>الْمُثَنَّى</a:t>
            </a:r>
            <a:r>
              <a:rPr lang="ur-PK" dirty="0"/>
              <a:t> </a:t>
            </a:r>
            <a:r>
              <a:rPr lang="ur-PK" dirty="0" err="1"/>
              <a:t>إِلَى</a:t>
            </a:r>
            <a:r>
              <a:rPr lang="ur-PK" dirty="0"/>
              <a:t> </a:t>
            </a:r>
            <a:r>
              <a:rPr lang="ur-PK" dirty="0" err="1"/>
              <a:t>اللَّفْظِ</a:t>
            </a:r>
            <a:r>
              <a:rPr lang="ur-PK" dirty="0"/>
              <a:t> </a:t>
            </a:r>
            <a:r>
              <a:rPr lang="ur-PK" dirty="0" err="1"/>
              <a:t>الْمُفْرَدِ</a:t>
            </a:r>
            <a:r>
              <a:rPr lang="ur-PK" dirty="0"/>
              <a:t>، </a:t>
            </a:r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مُنْطَلِقًا</a:t>
            </a:r>
            <a:r>
              <a:rPr lang="ur-PK" dirty="0"/>
              <a:t> </a:t>
            </a:r>
            <a:r>
              <a:rPr lang="ur-PK" dirty="0" err="1"/>
              <a:t>الَّذِيْ</a:t>
            </a:r>
            <a:r>
              <a:rPr lang="ur-PK" dirty="0"/>
              <a:t> 	</a:t>
            </a:r>
            <a:r>
              <a:rPr lang="ur-PK" dirty="0" err="1"/>
              <a:t>وَقَعِ</a:t>
            </a:r>
            <a:r>
              <a:rPr lang="ur-PK" dirty="0"/>
              <a:t> </a:t>
            </a:r>
            <a:r>
              <a:rPr lang="ur-PK" dirty="0" err="1"/>
              <a:t>فِيْهِ</a:t>
            </a:r>
            <a:r>
              <a:rPr lang="ur-PK" dirty="0"/>
              <a:t> </a:t>
            </a:r>
            <a:r>
              <a:rPr lang="ur-PK" dirty="0" err="1"/>
              <a:t>التَّنَازُعُ</a:t>
            </a:r>
            <a:r>
              <a:rPr lang="ur-PK" dirty="0"/>
              <a:t>، </a:t>
            </a:r>
            <a:r>
              <a:rPr lang="ur-PK" dirty="0" err="1"/>
              <a:t>وَهٰذَا</a:t>
            </a:r>
            <a:r>
              <a:rPr lang="ur-PK" dirty="0"/>
              <a:t> </a:t>
            </a:r>
            <a:r>
              <a:rPr lang="ur-PK" dirty="0" err="1"/>
              <a:t>أَيْضًا</a:t>
            </a:r>
            <a:r>
              <a:rPr lang="ur-PK" dirty="0"/>
              <a:t> </a:t>
            </a:r>
            <a:r>
              <a:rPr lang="ur-PK" dirty="0" err="1"/>
              <a:t>لَا</a:t>
            </a:r>
            <a:r>
              <a:rPr lang="ur-PK" dirty="0"/>
              <a:t> </a:t>
            </a:r>
            <a:r>
              <a:rPr lang="ur-PK" dirty="0" err="1"/>
              <a:t>يَجُوْزُ</a:t>
            </a:r>
            <a:r>
              <a:rPr lang="ur-PK" dirty="0"/>
              <a:t>، </a:t>
            </a:r>
          </a:p>
        </p:txBody>
      </p:sp>
    </p:spTree>
    <p:extLst>
      <p:ext uri="{BB962C8B-B14F-4D97-AF65-F5344CB8AC3E}">
        <p14:creationId xmlns:p14="http://schemas.microsoft.com/office/powerpoint/2010/main" val="221615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algn="ctr" rtl="1"/>
            <a:r>
              <a:rPr lang="ur-PK" dirty="0">
                <a:solidFill>
                  <a:schemeClr val="accent3"/>
                </a:solidFill>
              </a:rPr>
              <a:t>[</a:t>
            </a:r>
            <a:r>
              <a:rPr lang="ur-PK" dirty="0" err="1">
                <a:solidFill>
                  <a:schemeClr val="accent3"/>
                </a:solidFill>
              </a:rPr>
              <a:t>حَسِبَنِي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 err="1">
                <a:solidFill>
                  <a:schemeClr val="accent1"/>
                </a:solidFill>
              </a:rPr>
              <a:t>حَسِبَتُهُمَا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مُنْطَلِقَيْنِ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3"/>
                </a:solidFill>
              </a:rPr>
              <a:t>الزَّيْدَانِ</a:t>
            </a:r>
            <a:r>
              <a:rPr lang="ur-PK" dirty="0">
                <a:solidFill>
                  <a:schemeClr val="accent3"/>
                </a:solidFill>
              </a:rPr>
              <a:t> </a:t>
            </a:r>
            <a:r>
              <a:rPr lang="ur-PK" dirty="0" err="1">
                <a:solidFill>
                  <a:schemeClr val="accent3"/>
                </a:solidFill>
              </a:rPr>
              <a:t>مُنْطَلِقًا</a:t>
            </a:r>
            <a:r>
              <a:rPr lang="ur-PK" dirty="0">
                <a:solidFill>
                  <a:schemeClr val="accent3"/>
                </a:solidFill>
              </a:rPr>
              <a:t>]</a:t>
            </a:r>
            <a:endParaRPr lang="ur-PK" dirty="0"/>
          </a:p>
          <a:p>
            <a:pPr rtl="1"/>
            <a:r>
              <a:rPr lang="ur-PK" dirty="0" err="1"/>
              <a:t>وَإِذَا</a:t>
            </a:r>
            <a:r>
              <a:rPr lang="ur-PK" dirty="0"/>
              <a:t> </a:t>
            </a:r>
            <a:r>
              <a:rPr lang="ur-PK" dirty="0" err="1"/>
              <a:t>لَمْ</a:t>
            </a:r>
            <a:r>
              <a:rPr lang="ur-PK" dirty="0"/>
              <a:t> </a:t>
            </a:r>
            <a:r>
              <a:rPr lang="ur-PK" dirty="0" err="1"/>
              <a:t>يَجُزِ</a:t>
            </a:r>
            <a:r>
              <a:rPr lang="ur-PK" dirty="0"/>
              <a:t> </a:t>
            </a:r>
            <a:r>
              <a:rPr lang="ur-PK" dirty="0" err="1"/>
              <a:t>الْحَذْفُ</a:t>
            </a:r>
            <a:r>
              <a:rPr lang="ur-PK" dirty="0"/>
              <a:t> </a:t>
            </a:r>
            <a:r>
              <a:rPr lang="ur-PK" dirty="0" err="1"/>
              <a:t>وَلَا</a:t>
            </a:r>
            <a:r>
              <a:rPr lang="ur-PK" dirty="0"/>
              <a:t> </a:t>
            </a:r>
            <a:r>
              <a:rPr lang="ur-PK" dirty="0" err="1"/>
              <a:t>الْإِضْمَارُ</a:t>
            </a:r>
            <a:r>
              <a:rPr lang="ur-PK" dirty="0"/>
              <a:t> </a:t>
            </a:r>
            <a:r>
              <a:rPr lang="ur-PK" dirty="0" err="1"/>
              <a:t>كَمَا</a:t>
            </a:r>
            <a:r>
              <a:rPr lang="ur-PK" dirty="0"/>
              <a:t> </a:t>
            </a:r>
            <a:r>
              <a:rPr lang="ur-PK" dirty="0" err="1"/>
              <a:t>عَرَفْتَ</a:t>
            </a:r>
            <a:r>
              <a:rPr lang="ur-PK" dirty="0"/>
              <a:t> </a:t>
            </a:r>
            <a:r>
              <a:rPr lang="ur-PK" dirty="0" err="1"/>
              <a:t>وَجَبَ</a:t>
            </a:r>
            <a:r>
              <a:rPr lang="ur-PK" dirty="0"/>
              <a:t> </a:t>
            </a:r>
            <a:r>
              <a:rPr lang="ur-PK" dirty="0" err="1"/>
              <a:t>الْإِظْهَارُ</a:t>
            </a:r>
            <a:r>
              <a:rPr lang="ur-PK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74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المتنازعان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فعلان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كُلُوا وَاشْرَبُوا مِنْ رِزْقِ اللَّهِ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﴾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38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</a:t>
            </a: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المؤنث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بالألف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: تقوی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حوراء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الجمع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أنبياء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،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علماء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، مدارس،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قراطيس</a:t>
            </a:r>
            <a:endParaRPr lang="ur-PK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dirty="0" err="1">
                <a:solidFill>
                  <a:schemeClr val="accent3"/>
                </a:solidFill>
              </a:rPr>
              <a:t>العلم</a:t>
            </a:r>
            <a:r>
              <a:rPr lang="ur-PK" dirty="0">
                <a:solidFill>
                  <a:schemeClr val="accent3"/>
                </a:solidFill>
              </a:rPr>
              <a:t>: </a:t>
            </a:r>
            <a:r>
              <a:rPr lang="ur-PK" dirty="0" err="1">
                <a:solidFill>
                  <a:schemeClr val="accent3"/>
                </a:solidFill>
              </a:rPr>
              <a:t>إبراهيم</a:t>
            </a:r>
            <a:r>
              <a:rPr lang="ur-PK" dirty="0">
                <a:solidFill>
                  <a:schemeClr val="accent3"/>
                </a:solidFill>
              </a:rPr>
              <a:t>، </a:t>
            </a:r>
            <a:r>
              <a:rPr lang="ur-PK" dirty="0" err="1">
                <a:solidFill>
                  <a:schemeClr val="accent3"/>
                </a:solidFill>
              </a:rPr>
              <a:t>آمنة</a:t>
            </a:r>
            <a:r>
              <a:rPr lang="ur-PK" dirty="0">
                <a:solidFill>
                  <a:schemeClr val="accent3"/>
                </a:solidFill>
              </a:rPr>
              <a:t>، </a:t>
            </a:r>
            <a:r>
              <a:rPr lang="ur-PK" dirty="0" err="1">
                <a:solidFill>
                  <a:schemeClr val="accent3"/>
                </a:solidFill>
              </a:rPr>
              <a:t>أحمد</a:t>
            </a:r>
            <a:r>
              <a:rPr lang="ur-PK" dirty="0">
                <a:solidFill>
                  <a:schemeClr val="accent3"/>
                </a:solidFill>
              </a:rPr>
              <a:t>، عمر، عثمان، </a:t>
            </a:r>
            <a:r>
              <a:rPr lang="ur-PK" dirty="0" err="1">
                <a:solidFill>
                  <a:schemeClr val="accent3"/>
                </a:solidFill>
              </a:rPr>
              <a:t>معديكرب</a:t>
            </a:r>
            <a:endParaRPr lang="ur-PK" dirty="0">
              <a:solidFill>
                <a:schemeClr val="accent3"/>
              </a:solidFill>
            </a:endParaRPr>
          </a:p>
          <a:p>
            <a:pPr rtl="1"/>
            <a:r>
              <a:rPr lang="ur-PK" dirty="0" err="1">
                <a:solidFill>
                  <a:schemeClr val="accent3"/>
                </a:solidFill>
              </a:rPr>
              <a:t>الوصف</a:t>
            </a:r>
            <a:r>
              <a:rPr lang="ur-PK" dirty="0">
                <a:solidFill>
                  <a:schemeClr val="accent3"/>
                </a:solidFill>
              </a:rPr>
              <a:t>: </a:t>
            </a:r>
            <a:r>
              <a:rPr lang="ur-PK" dirty="0" err="1">
                <a:solidFill>
                  <a:schemeClr val="accent3"/>
                </a:solidFill>
              </a:rPr>
              <a:t>أحمر</a:t>
            </a:r>
            <a:r>
              <a:rPr lang="ur-PK" dirty="0">
                <a:solidFill>
                  <a:schemeClr val="accent3"/>
                </a:solidFill>
              </a:rPr>
              <a:t>، </a:t>
            </a:r>
            <a:r>
              <a:rPr lang="ur-PK" dirty="0" err="1">
                <a:solidFill>
                  <a:schemeClr val="accent3"/>
                </a:solidFill>
              </a:rPr>
              <a:t>غضبان</a:t>
            </a:r>
            <a:r>
              <a:rPr lang="ur-PK" dirty="0">
                <a:solidFill>
                  <a:schemeClr val="accent3"/>
                </a:solidFill>
              </a:rPr>
              <a:t>، مثنی ثلاث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6628B-3D8E-4EB0-AE4E-CB4E1637D834}"/>
              </a:ext>
            </a:extLst>
          </p:cNvPr>
          <p:cNvSpPr txBox="1"/>
          <p:nvPr/>
        </p:nvSpPr>
        <p:spPr>
          <a:xfrm>
            <a:off x="7164288" y="29224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1"/>
                </a:solidFill>
              </a:rPr>
              <a:t>عجمة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4814D-CA36-4427-AAF2-7F22C18E7808}"/>
              </a:ext>
            </a:extLst>
          </p:cNvPr>
          <p:cNvSpPr txBox="1"/>
          <p:nvPr/>
        </p:nvSpPr>
        <p:spPr>
          <a:xfrm>
            <a:off x="6158431" y="3642578"/>
            <a:ext cx="91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1"/>
                </a:solidFill>
              </a:rPr>
              <a:t>تأنيث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C03A12-1A32-4C63-9817-9E79D56165CA}"/>
              </a:ext>
            </a:extLst>
          </p:cNvPr>
          <p:cNvSpPr txBox="1"/>
          <p:nvPr/>
        </p:nvSpPr>
        <p:spPr>
          <a:xfrm>
            <a:off x="5448167" y="2922498"/>
            <a:ext cx="91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وزن </a:t>
            </a:r>
            <a:r>
              <a:rPr lang="ur-PK" dirty="0" err="1">
                <a:solidFill>
                  <a:schemeClr val="accent1"/>
                </a:solidFill>
              </a:rPr>
              <a:t>الفعل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33EF5-DEAF-4945-8C61-2DC6491D4249}"/>
              </a:ext>
            </a:extLst>
          </p:cNvPr>
          <p:cNvSpPr txBox="1"/>
          <p:nvPr/>
        </p:nvSpPr>
        <p:spPr>
          <a:xfrm>
            <a:off x="4880585" y="3642578"/>
            <a:ext cx="57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عدل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8E3902-52CA-4CCA-BD9A-ADC7E0C25B10}"/>
              </a:ext>
            </a:extLst>
          </p:cNvPr>
          <p:cNvSpPr txBox="1"/>
          <p:nvPr/>
        </p:nvSpPr>
        <p:spPr>
          <a:xfrm>
            <a:off x="3573717" y="2922498"/>
            <a:ext cx="148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1"/>
                </a:solidFill>
              </a:rPr>
              <a:t>ألف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ونون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زائدتان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1B29B0-170A-434A-AEDA-E101E7EF0B64}"/>
              </a:ext>
            </a:extLst>
          </p:cNvPr>
          <p:cNvSpPr txBox="1"/>
          <p:nvPr/>
        </p:nvSpPr>
        <p:spPr>
          <a:xfrm>
            <a:off x="2627784" y="3642578"/>
            <a:ext cx="79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1"/>
                </a:solidFill>
              </a:rPr>
              <a:t>تركيب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CE889A-0148-4961-9ED4-CB09F5142820}"/>
              </a:ext>
            </a:extLst>
          </p:cNvPr>
          <p:cNvSpPr txBox="1"/>
          <p:nvPr/>
        </p:nvSpPr>
        <p:spPr>
          <a:xfrm>
            <a:off x="6804248" y="4056378"/>
            <a:ext cx="91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وزن </a:t>
            </a:r>
            <a:r>
              <a:rPr lang="ur-PK" dirty="0" err="1">
                <a:solidFill>
                  <a:schemeClr val="accent1"/>
                </a:solidFill>
              </a:rPr>
              <a:t>الفعل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94219C-79EA-48E7-A31D-727FD739C56F}"/>
              </a:ext>
            </a:extLst>
          </p:cNvPr>
          <p:cNvSpPr txBox="1"/>
          <p:nvPr/>
        </p:nvSpPr>
        <p:spPr>
          <a:xfrm>
            <a:off x="5519217" y="4776458"/>
            <a:ext cx="174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1"/>
                </a:solidFill>
              </a:rPr>
              <a:t>ألف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ونون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زائدتان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5E2B9A-3596-4B51-8B8F-80F1DAAD0B9B}"/>
              </a:ext>
            </a:extLst>
          </p:cNvPr>
          <p:cNvSpPr txBox="1"/>
          <p:nvPr/>
        </p:nvSpPr>
        <p:spPr>
          <a:xfrm>
            <a:off x="4504922" y="4056378"/>
            <a:ext cx="91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عدل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  <p:bldP spid="8" grpId="0"/>
      <p:bldP spid="12" grpId="0"/>
      <p:bldP spid="13" grpId="0"/>
      <p:bldP spid="14" grpId="0"/>
      <p:bldP spid="15" grpId="0"/>
      <p:bldP spid="16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المتنازعان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صفتان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﴿ وَإِنْ أَدْرِي أَقَرِيبٌ أَمْ بَعِيدٌ ما تُوعَدُونَ﴾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69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المتنازعان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فعل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ووصف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﴿فَنَادَتْهُ الْمَلَائِكَةُ وَهُوَ قَائِمٌ يُصَلِّي فِي الْمِحْرَابِ﴾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9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المتنازعان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مصدران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﴿هَذَا بَيَانٌ لِلنَّاسِ وَهُدًى وَمَوْعِظَةٌ لِلْمُتَّقِينَ﴾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27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الثَّانِيْ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التَّنَازُعِ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المتنازعان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فعل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ومصدر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﴿سُبْحَانَهُ وَتَعَالَى عَمَّا يَصِفُونَ﴾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42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10294</TotalTime>
  <Words>2087</Words>
  <Application>Microsoft Office PowerPoint</Application>
  <PresentationFormat>On-screen Show (16:9)</PresentationFormat>
  <Paragraphs>450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Adobe Arabic</vt:lpstr>
      <vt:lpstr>adwa-assalaf</vt:lpstr>
      <vt:lpstr>Arial</vt:lpstr>
      <vt:lpstr>BlackChancery</vt:lpstr>
      <vt:lpstr>Calibri</vt:lpstr>
      <vt:lpstr>Cambria</vt:lpstr>
      <vt:lpstr>Wingdings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1400</cp:revision>
  <cp:lastPrinted>2018-11-30T18:58:39Z</cp:lastPrinted>
  <dcterms:created xsi:type="dcterms:W3CDTF">2017-07-04T20:08:42Z</dcterms:created>
  <dcterms:modified xsi:type="dcterms:W3CDTF">2020-01-10T15:58:57Z</dcterms:modified>
</cp:coreProperties>
</file>