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7" r:id="rId2"/>
    <p:sldId id="404" r:id="rId3"/>
    <p:sldId id="487" r:id="rId4"/>
    <p:sldId id="488" r:id="rId5"/>
    <p:sldId id="490" r:id="rId6"/>
    <p:sldId id="491" r:id="rId7"/>
    <p:sldId id="489" r:id="rId8"/>
    <p:sldId id="492" r:id="rId9"/>
    <p:sldId id="493" r:id="rId10"/>
    <p:sldId id="497" r:id="rId11"/>
    <p:sldId id="498" r:id="rId12"/>
    <p:sldId id="355" r:id="rId13"/>
    <p:sldId id="482" r:id="rId1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88"/>
            <p14:sldId id="490"/>
            <p14:sldId id="491"/>
            <p14:sldId id="489"/>
            <p14:sldId id="492"/>
            <p14:sldId id="493"/>
            <p14:sldId id="497"/>
            <p14:sldId id="498"/>
            <p14:sldId id="355"/>
            <p14:sldId id="4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=""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١٦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=""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الثَّالِثُ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مَفْعُوْلِ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مَا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لَمْ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يُسَمَّ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فَاعِلُهُ</a:t>
            </a:r>
            <a:endParaRPr lang="ur-PK" sz="20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وَلَقَدِ اسْتُهْزِئَ بِرُسُلٍ مِنْ قَبْلِكَ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يُنْفَخُ فِي الصُّورِ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يُعْرَفُ الْمُجْرِمُونَ بِسِيمَاهُمْ فَيُؤْخَذُ بِالنَّوَاصِي وَالْأَقْدَامِ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وَلَقَدْ آتَيْنَا مُوسَى الْكِتَابَ فَاخْتُلِفَ فِيهِ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وَمَا قَتَلُوهُ وَمَا صَلَبُوهُ وَلَكِنْ شُبِّهَ لَهُمْ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وَطُبِعَ عَلَى قُلُوبِهِمْ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=""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297407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اَلْفَصْلُ</a:t>
            </a:r>
            <a:r>
              <a:rPr lang="ur-PK" sz="2800" b="1" dirty="0"/>
              <a:t> </a:t>
            </a:r>
            <a:r>
              <a:rPr lang="ur-PK" sz="2800" b="1" dirty="0" err="1"/>
              <a:t>الرَّابِعِ</a:t>
            </a:r>
            <a:endParaRPr lang="ur-PK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=""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79711" y="0"/>
            <a:ext cx="1296140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المؤنث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بالألف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تقوی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حوراء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الجمع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أنبياء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علماء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، مدارس،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قراطيس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العلم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إبراهيم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آمنة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أحمد</a:t>
            </a:r>
            <a:r>
              <a:rPr lang="ur-PK" dirty="0">
                <a:solidFill>
                  <a:schemeClr val="accent3"/>
                </a:solidFill>
              </a:rPr>
              <a:t>، عمر، عثمان، </a:t>
            </a:r>
            <a:r>
              <a:rPr lang="ur-PK" dirty="0" err="1">
                <a:solidFill>
                  <a:schemeClr val="accent3"/>
                </a:solidFill>
              </a:rPr>
              <a:t>معديكرب</a:t>
            </a:r>
            <a:endParaRPr lang="ur-PK" dirty="0">
              <a:solidFill>
                <a:schemeClr val="accent3"/>
              </a:solidFill>
            </a:endParaRPr>
          </a:p>
          <a:p>
            <a:pPr rtl="1"/>
            <a:r>
              <a:rPr lang="ur-PK" dirty="0" err="1">
                <a:solidFill>
                  <a:schemeClr val="accent3"/>
                </a:solidFill>
              </a:rPr>
              <a:t>الوصف</a:t>
            </a:r>
            <a:r>
              <a:rPr lang="ur-PK" dirty="0">
                <a:solidFill>
                  <a:schemeClr val="accent3"/>
                </a:solidFill>
              </a:rPr>
              <a:t>: </a:t>
            </a:r>
            <a:r>
              <a:rPr lang="ur-PK" dirty="0" err="1">
                <a:solidFill>
                  <a:schemeClr val="accent3"/>
                </a:solidFill>
              </a:rPr>
              <a:t>أحمر</a:t>
            </a:r>
            <a:r>
              <a:rPr lang="ur-PK" dirty="0">
                <a:solidFill>
                  <a:schemeClr val="accent3"/>
                </a:solidFill>
              </a:rPr>
              <a:t>، </a:t>
            </a:r>
            <a:r>
              <a:rPr lang="ur-PK" dirty="0" err="1">
                <a:solidFill>
                  <a:schemeClr val="accent3"/>
                </a:solidFill>
              </a:rPr>
              <a:t>غضبان</a:t>
            </a:r>
            <a:r>
              <a:rPr lang="ur-PK" dirty="0">
                <a:solidFill>
                  <a:schemeClr val="accent3"/>
                </a:solidFill>
              </a:rPr>
              <a:t>، مثنی ثلاث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7E6628B-3D8E-4EB0-AE4E-CB4E1637D834}"/>
              </a:ext>
            </a:extLst>
          </p:cNvPr>
          <p:cNvSpPr txBox="1"/>
          <p:nvPr/>
        </p:nvSpPr>
        <p:spPr>
          <a:xfrm>
            <a:off x="7164288" y="29224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عجمة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44814D-CA36-4427-AAF2-7F22C18E7808}"/>
              </a:ext>
            </a:extLst>
          </p:cNvPr>
          <p:cNvSpPr txBox="1"/>
          <p:nvPr/>
        </p:nvSpPr>
        <p:spPr>
          <a:xfrm>
            <a:off x="6158431" y="36425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تأنيث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6C03A12-1A32-4C63-9817-9E79D56165CA}"/>
              </a:ext>
            </a:extLst>
          </p:cNvPr>
          <p:cNvSpPr txBox="1"/>
          <p:nvPr/>
        </p:nvSpPr>
        <p:spPr>
          <a:xfrm>
            <a:off x="5448167" y="292249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633EF5-DEAF-4945-8C61-2DC6491D4249}"/>
              </a:ext>
            </a:extLst>
          </p:cNvPr>
          <p:cNvSpPr txBox="1"/>
          <p:nvPr/>
        </p:nvSpPr>
        <p:spPr>
          <a:xfrm>
            <a:off x="4880585" y="3642578"/>
            <a:ext cx="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98E3902-52CA-4CCA-BD9A-ADC7E0C25B10}"/>
              </a:ext>
            </a:extLst>
          </p:cNvPr>
          <p:cNvSpPr txBox="1"/>
          <p:nvPr/>
        </p:nvSpPr>
        <p:spPr>
          <a:xfrm>
            <a:off x="3573717" y="2922498"/>
            <a:ext cx="14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01B29B0-170A-434A-AEDA-E101E7EF0B64}"/>
              </a:ext>
            </a:extLst>
          </p:cNvPr>
          <p:cNvSpPr txBox="1"/>
          <p:nvPr/>
        </p:nvSpPr>
        <p:spPr>
          <a:xfrm>
            <a:off x="2627784" y="3642578"/>
            <a:ext cx="79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تركيب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7CE889A-0148-4961-9ED4-CB09F5142820}"/>
              </a:ext>
            </a:extLst>
          </p:cNvPr>
          <p:cNvSpPr txBox="1"/>
          <p:nvPr/>
        </p:nvSpPr>
        <p:spPr>
          <a:xfrm>
            <a:off x="6804248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وزن </a:t>
            </a:r>
            <a:r>
              <a:rPr lang="ur-PK" dirty="0" err="1">
                <a:solidFill>
                  <a:schemeClr val="accent1"/>
                </a:solidFill>
              </a:rPr>
              <a:t>الفعل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B94219C-79EA-48E7-A31D-727FD739C56F}"/>
              </a:ext>
            </a:extLst>
          </p:cNvPr>
          <p:cNvSpPr txBox="1"/>
          <p:nvPr/>
        </p:nvSpPr>
        <p:spPr>
          <a:xfrm>
            <a:off x="5519217" y="4776458"/>
            <a:ext cx="174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1"/>
                </a:solidFill>
              </a:rPr>
              <a:t>ألف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ونون</a:t>
            </a:r>
            <a:r>
              <a:rPr lang="ur-PK" dirty="0">
                <a:solidFill>
                  <a:schemeClr val="accent1"/>
                </a:solidFill>
              </a:rPr>
              <a:t> </a:t>
            </a:r>
            <a:r>
              <a:rPr lang="ur-PK" dirty="0" err="1">
                <a:solidFill>
                  <a:schemeClr val="accent1"/>
                </a:solidFill>
              </a:rPr>
              <a:t>زائدتان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5E2B9A-3596-4B51-8B8F-80F1DAAD0B9B}"/>
              </a:ext>
            </a:extLst>
          </p:cNvPr>
          <p:cNvSpPr txBox="1"/>
          <p:nvPr/>
        </p:nvSpPr>
        <p:spPr>
          <a:xfrm>
            <a:off x="4504922" y="4056378"/>
            <a:ext cx="91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1"/>
                </a:solidFill>
              </a:rPr>
              <a:t>عدل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=""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: </a:t>
            </a:r>
            <a:r>
              <a:rPr lang="ur-PK" b="1" dirty="0" err="1"/>
              <a:t>مَفْعُولُ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فَاعِلُـهُ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 مَفْعُوْلُ مَا لَمْ يُسَمَّ فَاعِلُهُ: وَهُوَ كُلُّ مَفْعُولٍ حُذِفَ فَاعِلُهُ، وَأُقِيمَ </a:t>
            </a:r>
            <a:r>
              <a:rPr lang="ur-PK" dirty="0" err="1"/>
              <a:t>هُوَ</a:t>
            </a:r>
            <a:r>
              <a:rPr lang="ar-SA" dirty="0"/>
              <a:t> مَقَامَهُ، ، نَحْوُ: ضُرِبَ زَيْدٌ.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DDF7609-F805-4383-93D9-C79B7F8336D8}"/>
              </a:ext>
            </a:extLst>
          </p:cNvPr>
          <p:cNvSpPr txBox="1"/>
          <p:nvPr/>
        </p:nvSpPr>
        <p:spPr>
          <a:xfrm>
            <a:off x="5439701" y="23870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mentioned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F65DA7-4D2A-46C3-9CC3-300936433004}"/>
              </a:ext>
            </a:extLst>
          </p:cNvPr>
          <p:cNvSpPr txBox="1"/>
          <p:nvPr/>
        </p:nvSpPr>
        <p:spPr>
          <a:xfrm>
            <a:off x="6588224" y="30758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الفعل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08F9892-5E42-4C5B-B556-8A2DD92DDF82}"/>
              </a:ext>
            </a:extLst>
          </p:cNvPr>
          <p:cNvSpPr/>
          <p:nvPr/>
        </p:nvSpPr>
        <p:spPr>
          <a:xfrm>
            <a:off x="1899123" y="3855389"/>
            <a:ext cx="2799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ur-PK" sz="3200" dirty="0" err="1">
                <a:solidFill>
                  <a:schemeClr val="accent6">
                    <a:lumMod val="75000"/>
                  </a:schemeClr>
                </a:solidFill>
              </a:rPr>
              <a:t>ضَرَبَ</a:t>
            </a:r>
            <a:r>
              <a:rPr lang="ur-PK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3200" dirty="0" err="1">
                <a:solidFill>
                  <a:schemeClr val="accent6">
                    <a:lumMod val="75000"/>
                  </a:schemeClr>
                </a:solidFill>
              </a:rPr>
              <a:t>زَيْدٌ</a:t>
            </a:r>
            <a:r>
              <a:rPr lang="ur-PK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3200" dirty="0" err="1">
                <a:solidFill>
                  <a:schemeClr val="accent6">
                    <a:lumMod val="75000"/>
                  </a:schemeClr>
                </a:solidFill>
              </a:rPr>
              <a:t>عَمْرًا</a:t>
            </a:r>
            <a:r>
              <a:rPr lang="ur-PK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sz="3200" dirty="0" err="1">
                <a:solidFill>
                  <a:schemeClr val="accent6">
                    <a:lumMod val="75000"/>
                  </a:schemeClr>
                </a:solidFill>
              </a:rPr>
              <a:t>تَأدِيْبًا</a:t>
            </a:r>
            <a:endParaRPr lang="en-GB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22663FB-B593-4DA0-BB66-E2AF36B8E470}"/>
              </a:ext>
            </a:extLst>
          </p:cNvPr>
          <p:cNvSpPr/>
          <p:nvPr/>
        </p:nvSpPr>
        <p:spPr>
          <a:xfrm>
            <a:off x="7344848" y="4147777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وَيُسَمَّى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نَائِبَ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الفَاعِلِ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5262FF-7C14-4B0C-90CC-EC7C43970568}"/>
              </a:ext>
            </a:extLst>
          </p:cNvPr>
          <p:cNvSpPr txBox="1"/>
          <p:nvPr/>
        </p:nvSpPr>
        <p:spPr>
          <a:xfrm>
            <a:off x="3203848" y="351142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 err="1">
                <a:solidFill>
                  <a:schemeClr val="accent1"/>
                </a:solidFill>
              </a:rPr>
              <a:t>الفاعل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018886C-0FB9-4E2D-BE02-B287B9B27884}"/>
              </a:ext>
            </a:extLst>
          </p:cNvPr>
          <p:cNvSpPr txBox="1"/>
          <p:nvPr/>
        </p:nvSpPr>
        <p:spPr>
          <a:xfrm>
            <a:off x="2402973" y="3507854"/>
            <a:ext cx="8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1"/>
                </a:solidFill>
              </a:rPr>
              <a:t>مفعول </a:t>
            </a:r>
            <a:r>
              <a:rPr lang="ur-PK" dirty="0" err="1">
                <a:solidFill>
                  <a:schemeClr val="accent1"/>
                </a:solidFill>
              </a:rPr>
              <a:t>به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  <p:bldP spid="3" grpId="0"/>
      <p:bldP spid="13" grpId="0"/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وحُكْمُهُ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تَوْحيدِ</a:t>
            </a:r>
            <a:r>
              <a:rPr lang="ur-PK" dirty="0"/>
              <a:t> </a:t>
            </a:r>
            <a:r>
              <a:rPr lang="ur-PK" dirty="0" err="1"/>
              <a:t>فِعْلِهِ</a:t>
            </a:r>
            <a:r>
              <a:rPr lang="ur-PK" dirty="0"/>
              <a:t>، </a:t>
            </a:r>
            <a:r>
              <a:rPr lang="ur-PK" dirty="0" err="1"/>
              <a:t>وَتَثْنِيَتِه</a:t>
            </a:r>
            <a:r>
              <a:rPr lang="ur-PK" dirty="0"/>
              <a:t>، </a:t>
            </a:r>
            <a:r>
              <a:rPr lang="ur-PK" dirty="0" err="1"/>
              <a:t>وَجَمْعِهِ</a:t>
            </a:r>
            <a:r>
              <a:rPr lang="ur-PK" dirty="0"/>
              <a:t>، </a:t>
            </a:r>
            <a:r>
              <a:rPr lang="ur-PK" dirty="0" err="1"/>
              <a:t>وَتَذْكِيرِهِ</a:t>
            </a:r>
            <a:r>
              <a:rPr lang="ur-PK" dirty="0"/>
              <a:t>، </a:t>
            </a:r>
            <a:r>
              <a:rPr lang="ur-PK" dirty="0" err="1"/>
              <a:t>وَتَأْنِيثِهِ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قِياسِ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عَرَفْتَ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الفَاعِلِ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3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الْمَاضِي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الْمَجْهُوْلُ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ما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يُكْسَرُ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قَبْلَ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آخِرِهِ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وُيُضَمُّ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كُلُّ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مُتَحَرِّكٍ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قَبْلَهُ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8FFD7D-D9B0-4ED0-BA88-3D6838824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4" r="5445" b="20833"/>
          <a:stretch/>
        </p:blipFill>
        <p:spPr>
          <a:xfrm>
            <a:off x="129765" y="3147814"/>
            <a:ext cx="8884470" cy="14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Autofit/>
          </a:bodyPr>
          <a:lstStyle/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الْمَاضِي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الْمَجْهُوْلُ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ما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كان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أَوَّلُهُ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مَضْمُوْمًا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وَمَا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قَبْلَ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آخِرِهِ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مَفْتُوْحًا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نَحْوُ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يُنْصَرُ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ويُدَحْرَجُ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rtl="1"/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C1A0D6-C865-4461-AC46-602DAE2B0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r="4256" b="20435"/>
          <a:stretch/>
        </p:blipFill>
        <p:spPr>
          <a:xfrm>
            <a:off x="287524" y="3130283"/>
            <a:ext cx="8568952" cy="13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وَلَك فِي نَحْو قَالَ وَبَاعَ 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الْكسر مخلصا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قِيْلَ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بِيْعَ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ومشما ضما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قِيْلَ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بِيْعُ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وَالضَّم مخلصا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قُوْلَ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، </a:t>
            </a:r>
            <a:r>
              <a:rPr lang="ur-PK" b="1" dirty="0" err="1">
                <a:solidFill>
                  <a:schemeClr val="accent6">
                    <a:lumMod val="75000"/>
                  </a:schemeClr>
                </a:solidFill>
              </a:rPr>
              <a:t>بُوْعَ</a:t>
            </a:r>
            <a:endParaRPr lang="ur-PK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ابْتُلِيَ الْمُؤْمِنُونَ وَزُلْزِلُوا زِلْزَالًا شَدِيدًا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وَلَا يُقْبَلُ مِنْهَا شَفَاعَةٌ وَلَا يُؤْخَذُ مِنْهَا عَدْلٌ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ar-SA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﴿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إِنَّمَا يُوَفَّى الصَّابِرُونَ أَجْرَهُمْ بِغَيْرِ حِسَابٍ</a:t>
            </a:r>
            <a:r>
              <a:rPr lang="ur-PK" b="1" dirty="0">
                <a:solidFill>
                  <a:schemeClr val="accent6">
                    <a:lumMod val="75000"/>
                  </a:schemeClr>
                </a:solidFill>
              </a:rPr>
              <a:t>﴾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0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=""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414" y="-4"/>
            <a:ext cx="324144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الثَّالِثُ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مَفْعُوْلِ</a:t>
            </a:r>
            <a:r>
              <a:rPr lang="ur-PK" b="1" dirty="0"/>
              <a:t> </a:t>
            </a:r>
            <a:r>
              <a:rPr lang="ur-PK" b="1" dirty="0" err="1"/>
              <a:t>مَا</a:t>
            </a:r>
            <a:r>
              <a:rPr lang="ur-PK" b="1" dirty="0"/>
              <a:t> </a:t>
            </a:r>
            <a:r>
              <a:rPr lang="ur-PK" b="1" dirty="0" err="1"/>
              <a:t>لَمْ</a:t>
            </a:r>
            <a:r>
              <a:rPr lang="ur-PK" b="1" dirty="0"/>
              <a:t> </a:t>
            </a:r>
            <a:r>
              <a:rPr lang="ur-PK" b="1" dirty="0" err="1"/>
              <a:t>يُسَمَّ</a:t>
            </a:r>
            <a:r>
              <a:rPr lang="ur-PK" b="1" dirty="0"/>
              <a:t> </a:t>
            </a:r>
            <a:r>
              <a:rPr lang="ur-PK" b="1" dirty="0" err="1"/>
              <a:t>فَاعِلُهُ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=""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=""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مفعول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غير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صريح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أو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مفعول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بواسطة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جَاءَ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بِقَلَمٍ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endParaRPr lang="ur-PK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10438</TotalTime>
  <Words>471</Words>
  <Application>Microsoft Office PowerPoint</Application>
  <PresentationFormat>On-screen Show (16:9)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1412</cp:revision>
  <cp:lastPrinted>2018-11-30T18:58:39Z</cp:lastPrinted>
  <dcterms:created xsi:type="dcterms:W3CDTF">2017-07-04T20:08:42Z</dcterms:created>
  <dcterms:modified xsi:type="dcterms:W3CDTF">2020-01-14T10:54:46Z</dcterms:modified>
</cp:coreProperties>
</file>