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7" r:id="rId2"/>
    <p:sldId id="404" r:id="rId3"/>
    <p:sldId id="487" r:id="rId4"/>
    <p:sldId id="488" r:id="rId5"/>
    <p:sldId id="489" r:id="rId6"/>
    <p:sldId id="490" r:id="rId7"/>
    <p:sldId id="494" r:id="rId8"/>
    <p:sldId id="493" r:id="rId9"/>
    <p:sldId id="498" r:id="rId10"/>
    <p:sldId id="492" r:id="rId11"/>
    <p:sldId id="491" r:id="rId12"/>
    <p:sldId id="496" r:id="rId13"/>
    <p:sldId id="495" r:id="rId14"/>
    <p:sldId id="500" r:id="rId15"/>
    <p:sldId id="497" r:id="rId16"/>
    <p:sldId id="499" r:id="rId17"/>
    <p:sldId id="501" r:id="rId18"/>
    <p:sldId id="502" r:id="rId19"/>
    <p:sldId id="355" r:id="rId20"/>
    <p:sldId id="482" r:id="rId2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88"/>
            <p14:sldId id="489"/>
            <p14:sldId id="490"/>
            <p14:sldId id="494"/>
            <p14:sldId id="493"/>
            <p14:sldId id="498"/>
            <p14:sldId id="492"/>
            <p14:sldId id="491"/>
            <p14:sldId id="496"/>
            <p14:sldId id="495"/>
            <p14:sldId id="500"/>
            <p14:sldId id="497"/>
            <p14:sldId id="499"/>
            <p14:sldId id="501"/>
            <p14:sldId id="502"/>
            <p14:sldId id="355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>
                <a:latin typeface="adwa-assalaf" panose="02000000000000000000" pitchFamily="2" charset="-78"/>
                <a:cs typeface="adwa-assalaf" panose="02000000000000000000" pitchFamily="2" charset="-78"/>
              </a:rPr>
              <a:t>١٧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الرَّابِعُ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الْمُبْتَدَأُ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والْخَبَرُ</a:t>
            </a:r>
            <a:endParaRPr lang="ur-PK" sz="20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أَحَدُ</a:t>
            </a:r>
            <a:r>
              <a:rPr lang="ur-PK" dirty="0"/>
              <a:t> </a:t>
            </a:r>
            <a:r>
              <a:rPr lang="ur-PK" dirty="0" err="1"/>
              <a:t>الاسْمَيْنِ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، </a:t>
            </a:r>
            <a:r>
              <a:rPr lang="ur-PK" dirty="0" err="1"/>
              <a:t>وَالآخَرُ</a:t>
            </a:r>
            <a:r>
              <a:rPr lang="ur-PK" dirty="0"/>
              <a:t> 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فَاجْعَلِ</a:t>
            </a:r>
            <a:r>
              <a:rPr lang="ur-PK" dirty="0"/>
              <a:t> </a:t>
            </a:r>
            <a:r>
              <a:rPr lang="ur-PK" dirty="0" err="1"/>
              <a:t>المَعْرِفَةَ</a:t>
            </a:r>
            <a:r>
              <a:rPr lang="ur-PK" dirty="0"/>
              <a:t> </a:t>
            </a:r>
            <a:r>
              <a:rPr lang="ur-PK" dirty="0" err="1"/>
              <a:t>مُبتَدَأً</a:t>
            </a:r>
            <a:r>
              <a:rPr lang="ur-PK" dirty="0"/>
              <a:t>، </a:t>
            </a:r>
            <a:r>
              <a:rPr lang="ur-PK" dirty="0" err="1"/>
              <a:t>وَالنَّكِرَةَ</a:t>
            </a:r>
            <a:r>
              <a:rPr lang="ur-PK" dirty="0"/>
              <a:t> </a:t>
            </a:r>
            <a:r>
              <a:rPr lang="ur-PK" dirty="0" err="1"/>
              <a:t>خَبَرًا</a:t>
            </a:r>
            <a:r>
              <a:rPr lang="ur-PK" dirty="0"/>
              <a:t> </a:t>
            </a:r>
            <a:r>
              <a:rPr lang="ur-PK" dirty="0" err="1"/>
              <a:t>الْبَتَّةَ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مَرَّ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وإنْ</a:t>
            </a:r>
            <a:r>
              <a:rPr lang="ur-PK" dirty="0"/>
              <a:t> </a:t>
            </a:r>
            <a:r>
              <a:rPr lang="ur-PK" dirty="0" err="1"/>
              <a:t>كَانَا</a:t>
            </a:r>
            <a:r>
              <a:rPr lang="ur-PK" dirty="0"/>
              <a:t> </a:t>
            </a:r>
            <a:r>
              <a:rPr lang="ur-PK" dirty="0" err="1"/>
              <a:t>مَعْرِفَتَيْنِ</a:t>
            </a:r>
            <a:r>
              <a:rPr lang="ur-PK" dirty="0"/>
              <a:t> </a:t>
            </a:r>
            <a:r>
              <a:rPr lang="ur-PK" dirty="0" err="1"/>
              <a:t>فَاجْعَل</a:t>
            </a:r>
            <a:r>
              <a:rPr lang="ur-PK" dirty="0"/>
              <a:t> </a:t>
            </a:r>
            <a:r>
              <a:rPr lang="ur-PK" dirty="0" err="1"/>
              <a:t>أَيَّهُما</a:t>
            </a:r>
            <a:r>
              <a:rPr lang="ur-PK" dirty="0"/>
              <a:t> </a:t>
            </a:r>
            <a:r>
              <a:rPr lang="ur-PK" dirty="0" err="1"/>
              <a:t>شِئْتَ</a:t>
            </a:r>
            <a:r>
              <a:rPr lang="ur-PK" dirty="0"/>
              <a:t> </a:t>
            </a:r>
            <a:r>
              <a:rPr lang="ur-PK" dirty="0" err="1"/>
              <a:t>مُبْتَدَأً</a:t>
            </a:r>
            <a:r>
              <a:rPr lang="ur-PK" dirty="0"/>
              <a:t> </a:t>
            </a:r>
            <a:r>
              <a:rPr lang="ur-PK" dirty="0" err="1"/>
              <a:t>والآخَرَ</a:t>
            </a:r>
            <a:r>
              <a:rPr lang="ur-PK" dirty="0"/>
              <a:t> </a:t>
            </a:r>
            <a:r>
              <a:rPr lang="ur-PK" dirty="0" err="1"/>
              <a:t>خَبَرًا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إلهنا</a:t>
            </a:r>
            <a:r>
              <a:rPr lang="ur-PK" dirty="0"/>
              <a:t>، </a:t>
            </a:r>
            <a:r>
              <a:rPr lang="ur-PK" dirty="0" err="1"/>
              <a:t>وآدمُ</a:t>
            </a:r>
            <a:r>
              <a:rPr lang="ur-PK" dirty="0"/>
              <a:t> </a:t>
            </a:r>
            <a:r>
              <a:rPr lang="ur-PK" dirty="0" err="1"/>
              <a:t>أَبُونَا</a:t>
            </a:r>
            <a:r>
              <a:rPr lang="ur-PK" dirty="0"/>
              <a:t>، </a:t>
            </a:r>
            <a:r>
              <a:rPr lang="ur-PK" dirty="0" err="1"/>
              <a:t>وَمُحَمّدٌ</a:t>
            </a:r>
            <a:r>
              <a:rPr lang="ur-PK" dirty="0"/>
              <a:t> ﷺ </a:t>
            </a:r>
            <a:r>
              <a:rPr lang="ur-PK" dirty="0" err="1"/>
              <a:t>نَبِيُّنَا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وُقُوْعُ</a:t>
            </a:r>
            <a:r>
              <a:rPr lang="ur-PK" b="1" dirty="0"/>
              <a:t> </a:t>
            </a:r>
            <a:r>
              <a:rPr lang="ur-PK" b="1" dirty="0" err="1"/>
              <a:t>الْخَبَرِ</a:t>
            </a:r>
            <a:r>
              <a:rPr lang="ur-PK" b="1" dirty="0"/>
              <a:t> </a:t>
            </a:r>
            <a:r>
              <a:rPr lang="ur-PK" b="1" dirty="0" err="1"/>
              <a:t>جُمْلةً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الخَبَرُ</a:t>
            </a:r>
            <a:r>
              <a:rPr lang="ur-PK" dirty="0"/>
              <a:t>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 err="1"/>
              <a:t>جُمْلَةً</a:t>
            </a:r>
            <a:r>
              <a:rPr lang="ur-PK" dirty="0"/>
              <a:t> </a:t>
            </a:r>
            <a:r>
              <a:rPr lang="ur-PK" dirty="0" err="1"/>
              <a:t>اسْمِيَّةً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أبُوهُ</a:t>
            </a:r>
            <a:r>
              <a:rPr lang="ur-PK" dirty="0"/>
              <a:t> </a:t>
            </a:r>
            <a:r>
              <a:rPr lang="ur-PK" dirty="0" err="1"/>
              <a:t>صَائِمٌ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فِعْلِيَّةً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أَبُوهُ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شَرْطِيّةً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فَأَكْرَمْتُهُ</a:t>
            </a:r>
            <a:r>
              <a:rPr lang="ur-PK" dirty="0"/>
              <a:t>،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717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يَكُونُ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الخَبَرُ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... )</a:t>
            </a: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/>
              <a:t>	</a:t>
            </a:r>
            <a:r>
              <a:rPr lang="ur-PK" dirty="0" err="1"/>
              <a:t>أَو</a:t>
            </a:r>
            <a:r>
              <a:rPr lang="ur-PK" dirty="0"/>
              <a:t> </a:t>
            </a:r>
            <a:r>
              <a:rPr lang="ur-PK" dirty="0" err="1"/>
              <a:t>ظَرْفِيَّةً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خَلْفَكَ</a:t>
            </a:r>
            <a:r>
              <a:rPr lang="ur-PK" dirty="0"/>
              <a:t>، </a:t>
            </a:r>
            <a:r>
              <a:rPr lang="ur-PK" dirty="0" err="1"/>
              <a:t>وَعَمْرٌو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الدّارِ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وَالظّرْفُ</a:t>
            </a:r>
            <a:r>
              <a:rPr lang="ur-PK" dirty="0"/>
              <a:t> </a:t>
            </a:r>
            <a:r>
              <a:rPr lang="ur-PK" dirty="0" err="1"/>
              <a:t>مُتَعَلّقٌ</a:t>
            </a:r>
            <a:r>
              <a:rPr lang="ur-PK" dirty="0"/>
              <a:t> </a:t>
            </a:r>
            <a:r>
              <a:rPr lang="ur-PK" dirty="0" err="1"/>
              <a:t>بِجُمْلَةٍ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الأكْثَرِ</a:t>
            </a:r>
            <a:r>
              <a:rPr lang="ur-PK" dirty="0"/>
              <a:t>، </a:t>
            </a:r>
            <a:r>
              <a:rPr lang="ur-PK" dirty="0" err="1"/>
              <a:t>وَهِي</a:t>
            </a:r>
            <a:r>
              <a:rPr lang="ur-PK" dirty="0"/>
              <a:t>: </a:t>
            </a:r>
            <a:r>
              <a:rPr lang="ur-PK" dirty="0" err="1"/>
              <a:t>اِسْتَقَرَّ</a:t>
            </a:r>
            <a:r>
              <a:rPr lang="ur-PK" dirty="0"/>
              <a:t> </a:t>
            </a:r>
            <a:r>
              <a:rPr lang="ur-PK" dirty="0" err="1"/>
              <a:t>مَثَلًا</a:t>
            </a:r>
            <a:r>
              <a:rPr lang="ur-PK" dirty="0"/>
              <a:t>،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ar-SA" dirty="0"/>
              <a:t>	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 </a:t>
            </a:r>
            <a:r>
              <a:rPr lang="ur-PK" dirty="0" err="1"/>
              <a:t>تَقْدِيرُهُ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استَقَرَّ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الدّارِ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4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وُقُوْعُ</a:t>
            </a:r>
            <a:r>
              <a:rPr lang="ur-PK" b="1" dirty="0"/>
              <a:t> </a:t>
            </a:r>
            <a:r>
              <a:rPr lang="ur-PK" b="1" dirty="0" err="1"/>
              <a:t>الْخَبَرِ</a:t>
            </a:r>
            <a:r>
              <a:rPr lang="ur-PK" b="1" dirty="0"/>
              <a:t> </a:t>
            </a:r>
            <a:r>
              <a:rPr lang="ur-PK" b="1" dirty="0" err="1"/>
              <a:t>جُمْلةً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وَلا</a:t>
            </a:r>
            <a:r>
              <a:rPr lang="ur-PK" dirty="0"/>
              <a:t> </a:t>
            </a:r>
            <a:r>
              <a:rPr lang="ur-PK" dirty="0" err="1"/>
              <a:t>بُدَّ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الجُمْلَةِ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ضَمِيرٍ</a:t>
            </a:r>
            <a:r>
              <a:rPr lang="ur-PK" dirty="0"/>
              <a:t> </a:t>
            </a:r>
            <a:r>
              <a:rPr lang="ur-PK" dirty="0" err="1"/>
              <a:t>يَعُودُ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المُبْتَدَأِ</a:t>
            </a:r>
            <a:r>
              <a:rPr lang="ur-PK" dirty="0"/>
              <a:t>، </a:t>
            </a:r>
            <a:r>
              <a:rPr lang="ur-PK" dirty="0" err="1"/>
              <a:t>كـالْهَاءِ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مَرَّ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حَذْفُهُ</a:t>
            </a:r>
            <a:r>
              <a:rPr lang="ur-PK" dirty="0"/>
              <a:t> </a:t>
            </a:r>
            <a:r>
              <a:rPr lang="ur-PK" dirty="0" err="1"/>
              <a:t>عِنْدَ</a:t>
            </a:r>
            <a:r>
              <a:rPr lang="ur-PK" dirty="0"/>
              <a:t> </a:t>
            </a:r>
            <a:r>
              <a:rPr lang="ur-PK" dirty="0" err="1"/>
              <a:t>وُجُودِ</a:t>
            </a:r>
            <a:r>
              <a:rPr lang="ur-PK" dirty="0"/>
              <a:t> </a:t>
            </a:r>
            <a:r>
              <a:rPr lang="ur-PK" dirty="0" err="1"/>
              <a:t>قَرِيْنَةٍ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السَّمَنُ</a:t>
            </a:r>
            <a:r>
              <a:rPr lang="ur-PK" dirty="0"/>
              <a:t> </a:t>
            </a:r>
            <a:r>
              <a:rPr lang="ur-PK" dirty="0" err="1"/>
              <a:t>مَنْوَانِ</a:t>
            </a:r>
            <a:r>
              <a:rPr lang="ur-PK" dirty="0"/>
              <a:t> </a:t>
            </a:r>
            <a:r>
              <a:rPr lang="ur-PK" dirty="0" err="1"/>
              <a:t>بِدِرْهَمٍ</a:t>
            </a:r>
            <a:r>
              <a:rPr lang="ur-PK" dirty="0"/>
              <a:t>، </a:t>
            </a:r>
            <a:r>
              <a:rPr lang="ur-PK" dirty="0" err="1"/>
              <a:t>والبُرُّ</a:t>
            </a:r>
            <a:r>
              <a:rPr lang="ur-PK" dirty="0"/>
              <a:t> </a:t>
            </a:r>
            <a:r>
              <a:rPr lang="ur-PK" dirty="0" err="1"/>
              <a:t>الْكُرُّ</a:t>
            </a:r>
            <a:r>
              <a:rPr lang="ur-PK" dirty="0"/>
              <a:t> </a:t>
            </a:r>
            <a:r>
              <a:rPr lang="ur-PK" dirty="0" err="1"/>
              <a:t>بِسِتِّيْنَ</a:t>
            </a:r>
            <a:r>
              <a:rPr lang="ur-PK" dirty="0"/>
              <a:t> </a:t>
            </a:r>
            <a:r>
              <a:rPr lang="ur-PK" dirty="0" err="1"/>
              <a:t>دِرْهَمًا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يَتَقَدَّمُ</a:t>
            </a:r>
            <a:r>
              <a:rPr lang="ur-PK" dirty="0"/>
              <a:t> </a:t>
            </a:r>
            <a:r>
              <a:rPr lang="ur-PK" dirty="0" err="1"/>
              <a:t>الخَبَرُ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المُبتَدأِ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لِلمُبْتَدأِ</a:t>
            </a:r>
            <a:r>
              <a:rPr lang="ur-PK" dirty="0"/>
              <a:t> </a:t>
            </a:r>
            <a:r>
              <a:rPr lang="ur-PK" dirty="0" err="1"/>
              <a:t>أَخْبَارٌ</a:t>
            </a:r>
            <a:r>
              <a:rPr lang="ur-PK" dirty="0"/>
              <a:t> </a:t>
            </a:r>
            <a:r>
              <a:rPr lang="ur-PK" dirty="0" err="1"/>
              <a:t>كَثِيرَةٌ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عَالِمٌ</a:t>
            </a:r>
            <a:r>
              <a:rPr lang="ur-PK" dirty="0"/>
              <a:t> </a:t>
            </a:r>
            <a:r>
              <a:rPr lang="ur-PK" dirty="0" err="1"/>
              <a:t>فَاضِلٌ</a:t>
            </a:r>
            <a:r>
              <a:rPr lang="ur-PK" dirty="0"/>
              <a:t> </a:t>
            </a:r>
            <a:r>
              <a:rPr lang="ur-PK" dirty="0" err="1"/>
              <a:t>عَاقِلٌ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7F7D2-09C0-41F9-AB96-0D58F1CCD15A}"/>
              </a:ext>
            </a:extLst>
          </p:cNvPr>
          <p:cNvSpPr txBox="1"/>
          <p:nvPr/>
        </p:nvSpPr>
        <p:spPr>
          <a:xfrm>
            <a:off x="2249804" y="1297290"/>
            <a:ext cx="1332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أبُوهُ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صَائِمٌ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A54E8-2F53-4FDA-B059-F420DBCC5B06}"/>
              </a:ext>
            </a:extLst>
          </p:cNvPr>
          <p:cNvSpPr txBox="1"/>
          <p:nvPr/>
        </p:nvSpPr>
        <p:spPr>
          <a:xfrm>
            <a:off x="2383687" y="2113713"/>
            <a:ext cx="8640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wheat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35504-B8A6-49D6-8D64-822975AC1EEE}"/>
              </a:ext>
            </a:extLst>
          </p:cNvPr>
          <p:cNvSpPr txBox="1"/>
          <p:nvPr/>
        </p:nvSpPr>
        <p:spPr>
          <a:xfrm>
            <a:off x="1763688" y="2930136"/>
            <a:ext cx="8640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60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قفيز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  <p:bldP spid="9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حَذفُ الْمُبْتَدَأِ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يَجِبُ حَذْفُ الْمُبْتَدَأِ فِيْ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ثَلَاثَةِ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مَوَاضِعَ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مِنْهَا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: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lvl="0" rt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إِنْ كَانَ الْخَبَرُ مَصْدَرًا نَابَ عَنْ فِعْلِهِ نَحْوُ  ﴿فَصَبْرٌ جَمِيْلٌ﴾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حَذفُ الْمُبْتَدَأِ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يوَيَكْثُرُ حَذْفُ الْمُبْتَدَأِ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 بَعْدَ الْقَوْلِ نَحْوُ ﴿وَلَا تَقُولُوا ثَلَاثَةٌ﴾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وَبَعْدَ فَاءِ الْجَزَاءِ نَحْوُ ﴿وَإِنْ تُخَالِطُوهُمْ فَإِخْوَانُكُمْ﴾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حَذْفُ الْخَبَرِ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وَيَجِبُ حَذْفُ الْخَبَرِ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فِي لَوْلَا نَحْوُ ﴿وَلَوْلَا رَهْطُكَ لَرَجَمْنَاكَ﴾ أَيْ مَوْجُوْدٌ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وفي نحو ﴿لَعَمْرُكَ إِنَّهُمْ لَفِي سَكْرَتِهِمْ يَعْمَهُونَ﴾  أَيْ لَعَمْرُكَ قَسَمِيْ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تَضَمُّنِ الْخَبَرِ الْفَاءَ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وَقَدْ يَتَضَمَّنُ مَعْنَی الشَّرْطِ فَيَصِحُّ دُخُوْلُ الْفَاءِ فِي الْخَبَرِ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نَحْو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الَّذِينَ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خَسِرُوا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أَنْفُسَهُمْ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فَهُمْ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يُؤْمِنُونَ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قِسْمٌ</a:t>
            </a:r>
            <a:r>
              <a:rPr lang="ur-PK" b="1" dirty="0"/>
              <a:t> </a:t>
            </a:r>
            <a:r>
              <a:rPr lang="ur-PK" b="1" dirty="0" err="1"/>
              <a:t>آخَرُ</a:t>
            </a:r>
            <a:r>
              <a:rPr lang="ur-PK" b="1" dirty="0"/>
              <a:t> </a:t>
            </a:r>
            <a:r>
              <a:rPr lang="ur-PK" b="1" dirty="0" err="1"/>
              <a:t>لِلْمُبْتَدَأِ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لَهُمْ</a:t>
            </a:r>
            <a:r>
              <a:rPr lang="ur-PK" dirty="0"/>
              <a:t> </a:t>
            </a:r>
            <a:r>
              <a:rPr lang="ur-PK" dirty="0" err="1"/>
              <a:t>قِسْمًا</a:t>
            </a:r>
            <a:r>
              <a:rPr lang="ur-PK" dirty="0"/>
              <a:t> </a:t>
            </a:r>
            <a:r>
              <a:rPr lang="ur-PK" dirty="0" err="1"/>
              <a:t>آخَرَ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المُبْتَدَأِ</a:t>
            </a:r>
            <a:r>
              <a:rPr lang="ur-PK" dirty="0"/>
              <a:t>، </a:t>
            </a:r>
            <a:r>
              <a:rPr lang="ur-PK" dirty="0" err="1"/>
              <a:t>لَيْسَ</a:t>
            </a:r>
            <a:r>
              <a:rPr lang="ur-PK" dirty="0"/>
              <a:t> </a:t>
            </a:r>
            <a:r>
              <a:rPr lang="ur-PK" dirty="0" err="1"/>
              <a:t>مُسْنَدًا</a:t>
            </a:r>
            <a:r>
              <a:rPr lang="ur-PK" dirty="0"/>
              <a:t> </a:t>
            </a:r>
            <a:r>
              <a:rPr lang="ur-PK" dirty="0" err="1"/>
              <a:t>إلَيِه</a:t>
            </a:r>
            <a:endParaRPr lang="ur-PK" dirty="0"/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صِفَةٌ</a:t>
            </a:r>
            <a:r>
              <a:rPr lang="ur-PK" dirty="0"/>
              <a:t> </a:t>
            </a:r>
            <a:r>
              <a:rPr lang="ur-PK" dirty="0" err="1"/>
              <a:t>وَقَعَتْ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حَرْفِ</a:t>
            </a:r>
            <a:r>
              <a:rPr lang="ur-PK" dirty="0"/>
              <a:t> </a:t>
            </a:r>
            <a:r>
              <a:rPr lang="ur-PK" dirty="0" err="1"/>
              <a:t>النفي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حَرْفِ</a:t>
            </a:r>
            <a:r>
              <a:rPr lang="ur-PK" dirty="0"/>
              <a:t> </a:t>
            </a:r>
            <a:r>
              <a:rPr lang="ur-PK" dirty="0" err="1"/>
              <a:t>الاسْتِفْهَامِ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أقَائِمٌ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؟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بِشَرْطِ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تَرْفَعَ</a:t>
            </a:r>
            <a:r>
              <a:rPr lang="ur-PK" dirty="0"/>
              <a:t> </a:t>
            </a:r>
            <a:r>
              <a:rPr lang="ur-PK" dirty="0" err="1"/>
              <a:t>تِلْكَ</a:t>
            </a:r>
            <a:r>
              <a:rPr lang="ur-PK" dirty="0"/>
              <a:t> </a:t>
            </a:r>
            <a:r>
              <a:rPr lang="ur-PK" dirty="0" err="1"/>
              <a:t>الصِّفَةُ</a:t>
            </a:r>
            <a:r>
              <a:rPr lang="ur-PK" dirty="0"/>
              <a:t> </a:t>
            </a:r>
            <a:r>
              <a:rPr lang="ur-PK" dirty="0" err="1"/>
              <a:t>اسْمًا</a:t>
            </a:r>
            <a:r>
              <a:rPr lang="ur-PK" dirty="0"/>
              <a:t> </a:t>
            </a:r>
            <a:r>
              <a:rPr lang="ur-PK" dirty="0" err="1"/>
              <a:t>ظَاهِرًا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الزَّيْدَانِ</a:t>
            </a:r>
            <a:r>
              <a:rPr lang="ur-PK" dirty="0"/>
              <a:t>، </a:t>
            </a:r>
            <a:r>
              <a:rPr lang="ur-PK" dirty="0" err="1"/>
              <a:t>وَقَائِمٌ</a:t>
            </a:r>
            <a:r>
              <a:rPr lang="ur-PK" dirty="0"/>
              <a:t> </a:t>
            </a:r>
            <a:r>
              <a:rPr lang="ur-PK" dirty="0" err="1"/>
              <a:t>الزَّيْدَانِ</a:t>
            </a:r>
            <a:r>
              <a:rPr lang="ur-PK" dirty="0"/>
              <a:t> </a:t>
            </a:r>
            <a:r>
              <a:rPr lang="ur-PK" dirty="0" err="1"/>
              <a:t>بِخِلافِ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قَائِمَانِ</a:t>
            </a:r>
            <a:r>
              <a:rPr lang="ur-PK" dirty="0"/>
              <a:t> </a:t>
            </a:r>
            <a:r>
              <a:rPr lang="ur-PK" dirty="0" err="1"/>
              <a:t>الزَّيْدَانِ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65D5F-6ABD-4B7A-8D90-263C8468EF87}"/>
              </a:ext>
            </a:extLst>
          </p:cNvPr>
          <p:cNvSpPr txBox="1"/>
          <p:nvPr/>
        </p:nvSpPr>
        <p:spPr>
          <a:xfrm>
            <a:off x="7020812" y="15636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النحاة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6BA8B-5583-4A3E-977B-1CAF5042FB15}"/>
              </a:ext>
            </a:extLst>
          </p:cNvPr>
          <p:cNvSpPr/>
          <p:nvPr/>
        </p:nvSpPr>
        <p:spPr>
          <a:xfrm>
            <a:off x="3059832" y="357986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﴿أَرَاغِبٌ أَنتَ عَنْ آلِهَتِي﴾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الرَّابِع</a:t>
            </a:r>
            <a:r>
              <a:rPr lang="ur-PK" b="1" dirty="0"/>
              <a:t> </a:t>
            </a:r>
            <a:r>
              <a:rPr lang="ur-PK" b="1" dirty="0" err="1"/>
              <a:t>المبْتَدَأُ</a:t>
            </a:r>
            <a:r>
              <a:rPr lang="ur-PK" b="1" dirty="0"/>
              <a:t> </a:t>
            </a:r>
            <a:r>
              <a:rPr lang="ur-PK" b="1" dirty="0" err="1"/>
              <a:t>وَالخَبَرُ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المبْتَدَأُ وَالخَبَرُ وهُما اسْمَانِ مُجَرَّدانِ عَنِ العَوَامِلِ اللَفْظِيَّةِ،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1DE65-4470-40B4-AC32-FF1CFC7A0D39}"/>
              </a:ext>
            </a:extLst>
          </p:cNvPr>
          <p:cNvSpPr txBox="1"/>
          <p:nvPr/>
        </p:nvSpPr>
        <p:spPr>
          <a:xfrm>
            <a:off x="1349704" y="1923678"/>
            <a:ext cx="133202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إنَّ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قَائِمٌ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>
              <a:lnSpc>
                <a:spcPct val="20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كَانَ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قَائِمًا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أَحَدُهُمَا مُسْنَدٌ إلَيْهِ وَيُسَمَّى المبتَدأَ، والثَّانِي مَسْنَدٌ بِهِ، وَيُسَمَّى الخَبَرَ، </a:t>
            </a:r>
            <a:endParaRPr lang="ur-PK" dirty="0"/>
          </a:p>
          <a:p>
            <a:pPr rtl="1"/>
            <a:r>
              <a:rPr lang="ar-SA" dirty="0"/>
              <a:t>نَحْوُ زَيْدٌ قَائِمٌ، </a:t>
            </a:r>
            <a:endParaRPr lang="ur-PK" dirty="0"/>
          </a:p>
          <a:p>
            <a:pPr rtl="1"/>
            <a:r>
              <a:rPr lang="ar-SA" dirty="0"/>
              <a:t>وَالْعَامِلُ فِيْهِمَا فيِهِمَا مَعْنَويٌّ، وَهُوَ الابْتِداءُ.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7F7D2-09C0-41F9-AB96-0D58F1CCD15A}"/>
              </a:ext>
            </a:extLst>
          </p:cNvPr>
          <p:cNvSpPr txBox="1"/>
          <p:nvPr/>
        </p:nvSpPr>
        <p:spPr>
          <a:xfrm>
            <a:off x="2249804" y="3651870"/>
            <a:ext cx="1332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قَائِمٌ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[تَعْرِيْفِ الْمُبْتَدَأِ وَالْخَبَرِ وَتَنْكِيْرِهِمَا]</a:t>
            </a:r>
            <a:endParaRPr lang="en-GB" b="1" dirty="0"/>
          </a:p>
          <a:p>
            <a:pPr rtl="1"/>
            <a:r>
              <a:rPr lang="ur-PK" dirty="0" err="1"/>
              <a:t>وأَصْلُ</a:t>
            </a:r>
            <a:r>
              <a:rPr lang="ur-PK" dirty="0"/>
              <a:t> </a:t>
            </a:r>
            <a:r>
              <a:rPr lang="ur-PK" dirty="0" err="1"/>
              <a:t>المُبْتَدَأِ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، </a:t>
            </a:r>
            <a:r>
              <a:rPr lang="ur-PK" dirty="0" err="1"/>
              <a:t>وَأَصْلُ</a:t>
            </a:r>
            <a:r>
              <a:rPr lang="ur-PK" dirty="0"/>
              <a:t> </a:t>
            </a:r>
            <a:r>
              <a:rPr lang="ur-PK" dirty="0" err="1"/>
              <a:t>الخَبَرِ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نَكِرَةً</a:t>
            </a:r>
            <a:r>
              <a:rPr lang="ur-PK" dirty="0"/>
              <a:t>، </a:t>
            </a:r>
          </a:p>
        </p:txBody>
      </p:sp>
    </p:spTree>
    <p:extLst>
      <p:ext uri="{BB962C8B-B14F-4D97-AF65-F5344CB8AC3E}">
        <p14:creationId xmlns:p14="http://schemas.microsoft.com/office/powerpoint/2010/main" val="33325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[تَعْرِيْفِ الْمُبْتَدَأِ وَالْخَبَرِ وَتَنْكِيْرِهِمَا]</a:t>
            </a:r>
            <a:endParaRPr lang="en-GB" b="1" dirty="0"/>
          </a:p>
          <a:p>
            <a:pPr rtl="1"/>
            <a:r>
              <a:rPr lang="ur-PK" dirty="0" err="1"/>
              <a:t>وَالنَّكِرَةُ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وُصِفَتْ</a:t>
            </a:r>
            <a:r>
              <a:rPr lang="en-GB" dirty="0"/>
              <a:t>  </a:t>
            </a:r>
            <a:r>
              <a:rPr lang="ur-PK" dirty="0"/>
              <a:t> ...</a:t>
            </a:r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44431C-C31E-4D8E-98D6-26D417E876E5}"/>
              </a:ext>
            </a:extLst>
          </p:cNvPr>
          <p:cNvSpPr/>
          <p:nvPr/>
        </p:nvSpPr>
        <p:spPr>
          <a:xfrm>
            <a:off x="612835" y="2356046"/>
            <a:ext cx="3453832" cy="535840"/>
          </a:xfrm>
          <a:custGeom>
            <a:avLst/>
            <a:gdLst>
              <a:gd name="connsiteX0" fmla="*/ 0 w 3453832"/>
              <a:gd name="connsiteY0" fmla="*/ 53584 h 535840"/>
              <a:gd name="connsiteX1" fmla="*/ 53584 w 3453832"/>
              <a:gd name="connsiteY1" fmla="*/ 0 h 535840"/>
              <a:gd name="connsiteX2" fmla="*/ 3400248 w 3453832"/>
              <a:gd name="connsiteY2" fmla="*/ 0 h 535840"/>
              <a:gd name="connsiteX3" fmla="*/ 3453832 w 3453832"/>
              <a:gd name="connsiteY3" fmla="*/ 53584 h 535840"/>
              <a:gd name="connsiteX4" fmla="*/ 3453832 w 3453832"/>
              <a:gd name="connsiteY4" fmla="*/ 482256 h 535840"/>
              <a:gd name="connsiteX5" fmla="*/ 3400248 w 3453832"/>
              <a:gd name="connsiteY5" fmla="*/ 535840 h 535840"/>
              <a:gd name="connsiteX6" fmla="*/ 53584 w 3453832"/>
              <a:gd name="connsiteY6" fmla="*/ 535840 h 535840"/>
              <a:gd name="connsiteX7" fmla="*/ 0 w 3453832"/>
              <a:gd name="connsiteY7" fmla="*/ 482256 h 535840"/>
              <a:gd name="connsiteX8" fmla="*/ 0 w 3453832"/>
              <a:gd name="connsiteY8" fmla="*/ 53584 h 5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3832" h="535840">
                <a:moveTo>
                  <a:pt x="0" y="53584"/>
                </a:moveTo>
                <a:cubicBezTo>
                  <a:pt x="0" y="23990"/>
                  <a:pt x="23990" y="0"/>
                  <a:pt x="53584" y="0"/>
                </a:cubicBezTo>
                <a:lnTo>
                  <a:pt x="3400248" y="0"/>
                </a:lnTo>
                <a:cubicBezTo>
                  <a:pt x="3429842" y="0"/>
                  <a:pt x="3453832" y="23990"/>
                  <a:pt x="3453832" y="53584"/>
                </a:cubicBezTo>
                <a:lnTo>
                  <a:pt x="3453832" y="482256"/>
                </a:lnTo>
                <a:cubicBezTo>
                  <a:pt x="3453832" y="511850"/>
                  <a:pt x="3429842" y="535840"/>
                  <a:pt x="3400248" y="535840"/>
                </a:cubicBezTo>
                <a:lnTo>
                  <a:pt x="53584" y="535840"/>
                </a:lnTo>
                <a:cubicBezTo>
                  <a:pt x="23990" y="535840"/>
                  <a:pt x="0" y="511850"/>
                  <a:pt x="0" y="482256"/>
                </a:cubicBezTo>
                <a:lnTo>
                  <a:pt x="0" y="535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74" tIns="84274" rIns="84274" bIns="84274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معرفة</a:t>
            </a:r>
            <a:endParaRPr lang="en-GB" sz="18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685851-BAAF-4ED1-9E89-BC865E426B96}"/>
              </a:ext>
            </a:extLst>
          </p:cNvPr>
          <p:cNvSpPr/>
          <p:nvPr/>
        </p:nvSpPr>
        <p:spPr>
          <a:xfrm>
            <a:off x="612835" y="2951901"/>
            <a:ext cx="1657309" cy="535840"/>
          </a:xfrm>
          <a:custGeom>
            <a:avLst/>
            <a:gdLst>
              <a:gd name="connsiteX0" fmla="*/ 0 w 1657309"/>
              <a:gd name="connsiteY0" fmla="*/ 53584 h 535840"/>
              <a:gd name="connsiteX1" fmla="*/ 53584 w 1657309"/>
              <a:gd name="connsiteY1" fmla="*/ 0 h 535840"/>
              <a:gd name="connsiteX2" fmla="*/ 1603725 w 1657309"/>
              <a:gd name="connsiteY2" fmla="*/ 0 h 535840"/>
              <a:gd name="connsiteX3" fmla="*/ 1657309 w 1657309"/>
              <a:gd name="connsiteY3" fmla="*/ 53584 h 535840"/>
              <a:gd name="connsiteX4" fmla="*/ 1657309 w 1657309"/>
              <a:gd name="connsiteY4" fmla="*/ 482256 h 535840"/>
              <a:gd name="connsiteX5" fmla="*/ 1603725 w 1657309"/>
              <a:gd name="connsiteY5" fmla="*/ 535840 h 535840"/>
              <a:gd name="connsiteX6" fmla="*/ 53584 w 1657309"/>
              <a:gd name="connsiteY6" fmla="*/ 535840 h 535840"/>
              <a:gd name="connsiteX7" fmla="*/ 0 w 1657309"/>
              <a:gd name="connsiteY7" fmla="*/ 482256 h 535840"/>
              <a:gd name="connsiteX8" fmla="*/ 0 w 1657309"/>
              <a:gd name="connsiteY8" fmla="*/ 53584 h 5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7309" h="535840">
                <a:moveTo>
                  <a:pt x="0" y="53584"/>
                </a:moveTo>
                <a:cubicBezTo>
                  <a:pt x="0" y="23990"/>
                  <a:pt x="23990" y="0"/>
                  <a:pt x="53584" y="0"/>
                </a:cubicBezTo>
                <a:lnTo>
                  <a:pt x="1603725" y="0"/>
                </a:lnTo>
                <a:cubicBezTo>
                  <a:pt x="1633319" y="0"/>
                  <a:pt x="1657309" y="23990"/>
                  <a:pt x="1657309" y="53584"/>
                </a:cubicBezTo>
                <a:lnTo>
                  <a:pt x="1657309" y="482256"/>
                </a:lnTo>
                <a:cubicBezTo>
                  <a:pt x="1657309" y="511850"/>
                  <a:pt x="1633319" y="535840"/>
                  <a:pt x="1603725" y="535840"/>
                </a:cubicBezTo>
                <a:lnTo>
                  <a:pt x="53584" y="535840"/>
                </a:lnTo>
                <a:cubicBezTo>
                  <a:pt x="23990" y="535840"/>
                  <a:pt x="0" y="511850"/>
                  <a:pt x="0" y="482256"/>
                </a:cubicBezTo>
                <a:lnTo>
                  <a:pt x="0" y="535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74" tIns="84274" rIns="84274" bIns="84274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معرفة</a:t>
            </a:r>
            <a:r>
              <a:rPr lang="ur-PK" sz="1800" kern="1200" dirty="0"/>
              <a:t> </a:t>
            </a:r>
            <a:r>
              <a:rPr lang="ur-PK" sz="1800" kern="1200" dirty="0" err="1"/>
              <a:t>غير</a:t>
            </a:r>
            <a:r>
              <a:rPr lang="ur-PK" sz="1800" kern="1200" dirty="0"/>
              <a:t> </a:t>
            </a:r>
            <a:r>
              <a:rPr lang="ur-PK" sz="1800" kern="1200" dirty="0" err="1"/>
              <a:t>محضة</a:t>
            </a:r>
            <a:endParaRPr lang="en-GB" sz="18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F1D86A-8789-40CF-B466-5460BCEED2D2}"/>
              </a:ext>
            </a:extLst>
          </p:cNvPr>
          <p:cNvSpPr/>
          <p:nvPr/>
        </p:nvSpPr>
        <p:spPr>
          <a:xfrm>
            <a:off x="2409358" y="2951901"/>
            <a:ext cx="1657309" cy="535840"/>
          </a:xfrm>
          <a:custGeom>
            <a:avLst/>
            <a:gdLst>
              <a:gd name="connsiteX0" fmla="*/ 0 w 1657309"/>
              <a:gd name="connsiteY0" fmla="*/ 53584 h 535840"/>
              <a:gd name="connsiteX1" fmla="*/ 53584 w 1657309"/>
              <a:gd name="connsiteY1" fmla="*/ 0 h 535840"/>
              <a:gd name="connsiteX2" fmla="*/ 1603725 w 1657309"/>
              <a:gd name="connsiteY2" fmla="*/ 0 h 535840"/>
              <a:gd name="connsiteX3" fmla="*/ 1657309 w 1657309"/>
              <a:gd name="connsiteY3" fmla="*/ 53584 h 535840"/>
              <a:gd name="connsiteX4" fmla="*/ 1657309 w 1657309"/>
              <a:gd name="connsiteY4" fmla="*/ 482256 h 535840"/>
              <a:gd name="connsiteX5" fmla="*/ 1603725 w 1657309"/>
              <a:gd name="connsiteY5" fmla="*/ 535840 h 535840"/>
              <a:gd name="connsiteX6" fmla="*/ 53584 w 1657309"/>
              <a:gd name="connsiteY6" fmla="*/ 535840 h 535840"/>
              <a:gd name="connsiteX7" fmla="*/ 0 w 1657309"/>
              <a:gd name="connsiteY7" fmla="*/ 482256 h 535840"/>
              <a:gd name="connsiteX8" fmla="*/ 0 w 1657309"/>
              <a:gd name="connsiteY8" fmla="*/ 53584 h 5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7309" h="535840">
                <a:moveTo>
                  <a:pt x="0" y="53584"/>
                </a:moveTo>
                <a:cubicBezTo>
                  <a:pt x="0" y="23990"/>
                  <a:pt x="23990" y="0"/>
                  <a:pt x="53584" y="0"/>
                </a:cubicBezTo>
                <a:lnTo>
                  <a:pt x="1603725" y="0"/>
                </a:lnTo>
                <a:cubicBezTo>
                  <a:pt x="1633319" y="0"/>
                  <a:pt x="1657309" y="23990"/>
                  <a:pt x="1657309" y="53584"/>
                </a:cubicBezTo>
                <a:lnTo>
                  <a:pt x="1657309" y="482256"/>
                </a:lnTo>
                <a:cubicBezTo>
                  <a:pt x="1657309" y="511850"/>
                  <a:pt x="1633319" y="535840"/>
                  <a:pt x="1603725" y="535840"/>
                </a:cubicBezTo>
                <a:lnTo>
                  <a:pt x="53584" y="535840"/>
                </a:lnTo>
                <a:cubicBezTo>
                  <a:pt x="23990" y="535840"/>
                  <a:pt x="0" y="511850"/>
                  <a:pt x="0" y="482256"/>
                </a:cubicBezTo>
                <a:lnTo>
                  <a:pt x="0" y="535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74" tIns="84274" rIns="84274" bIns="84274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نكرة</a:t>
            </a:r>
            <a:r>
              <a:rPr lang="ur-PK" sz="1800" kern="1200" dirty="0"/>
              <a:t> </a:t>
            </a:r>
            <a:r>
              <a:rPr lang="ur-PK" sz="1800" kern="1200" dirty="0" err="1"/>
              <a:t>غير</a:t>
            </a:r>
            <a:r>
              <a:rPr lang="ur-PK" sz="1800" kern="1200" dirty="0"/>
              <a:t> </a:t>
            </a:r>
            <a:r>
              <a:rPr lang="ur-PK" sz="1800" kern="1200" dirty="0" err="1"/>
              <a:t>محضة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AD81D-5400-425D-837E-946998EF9B68}"/>
              </a:ext>
            </a:extLst>
          </p:cNvPr>
          <p:cNvSpPr/>
          <p:nvPr/>
        </p:nvSpPr>
        <p:spPr>
          <a:xfrm>
            <a:off x="612836" y="3547756"/>
            <a:ext cx="3453832" cy="535840"/>
          </a:xfrm>
          <a:custGeom>
            <a:avLst/>
            <a:gdLst>
              <a:gd name="connsiteX0" fmla="*/ 0 w 1657309"/>
              <a:gd name="connsiteY0" fmla="*/ 53584 h 535840"/>
              <a:gd name="connsiteX1" fmla="*/ 53584 w 1657309"/>
              <a:gd name="connsiteY1" fmla="*/ 0 h 535840"/>
              <a:gd name="connsiteX2" fmla="*/ 1603725 w 1657309"/>
              <a:gd name="connsiteY2" fmla="*/ 0 h 535840"/>
              <a:gd name="connsiteX3" fmla="*/ 1657309 w 1657309"/>
              <a:gd name="connsiteY3" fmla="*/ 53584 h 535840"/>
              <a:gd name="connsiteX4" fmla="*/ 1657309 w 1657309"/>
              <a:gd name="connsiteY4" fmla="*/ 482256 h 535840"/>
              <a:gd name="connsiteX5" fmla="*/ 1603725 w 1657309"/>
              <a:gd name="connsiteY5" fmla="*/ 535840 h 535840"/>
              <a:gd name="connsiteX6" fmla="*/ 53584 w 1657309"/>
              <a:gd name="connsiteY6" fmla="*/ 535840 h 535840"/>
              <a:gd name="connsiteX7" fmla="*/ 0 w 1657309"/>
              <a:gd name="connsiteY7" fmla="*/ 482256 h 535840"/>
              <a:gd name="connsiteX8" fmla="*/ 0 w 1657309"/>
              <a:gd name="connsiteY8" fmla="*/ 53584 h 5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7309" h="535840">
                <a:moveTo>
                  <a:pt x="0" y="53584"/>
                </a:moveTo>
                <a:cubicBezTo>
                  <a:pt x="0" y="23990"/>
                  <a:pt x="23990" y="0"/>
                  <a:pt x="53584" y="0"/>
                </a:cubicBezTo>
                <a:lnTo>
                  <a:pt x="1603725" y="0"/>
                </a:lnTo>
                <a:cubicBezTo>
                  <a:pt x="1633319" y="0"/>
                  <a:pt x="1657309" y="23990"/>
                  <a:pt x="1657309" y="53584"/>
                </a:cubicBezTo>
                <a:lnTo>
                  <a:pt x="1657309" y="482256"/>
                </a:lnTo>
                <a:cubicBezTo>
                  <a:pt x="1657309" y="511850"/>
                  <a:pt x="1633319" y="535840"/>
                  <a:pt x="1603725" y="535840"/>
                </a:cubicBezTo>
                <a:lnTo>
                  <a:pt x="53584" y="535840"/>
                </a:lnTo>
                <a:cubicBezTo>
                  <a:pt x="23990" y="535840"/>
                  <a:pt x="0" y="511850"/>
                  <a:pt x="0" y="482256"/>
                </a:cubicBezTo>
                <a:lnTo>
                  <a:pt x="0" y="535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74" tIns="84274" rIns="84274" bIns="84274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نكرة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24154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[تَعْرِيْفِ الْمُبْتَدَأِ وَالْخَبَرِ وَتَنْكِيْرِهِمَا]</a:t>
            </a:r>
            <a:endParaRPr lang="en-GB" b="1" dirty="0"/>
          </a:p>
          <a:p>
            <a:pPr rtl="1"/>
            <a:r>
              <a:rPr lang="ur-PK" dirty="0" err="1"/>
              <a:t>وَالنَّكِرَةُ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وُصِفَتْ</a:t>
            </a:r>
            <a:r>
              <a:rPr lang="ur-PK" dirty="0"/>
              <a:t> </a:t>
            </a:r>
            <a:r>
              <a:rPr lang="ur-PK" dirty="0" err="1"/>
              <a:t>جَازُ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تَقَعَ</a:t>
            </a:r>
            <a:r>
              <a:rPr lang="ur-PK" dirty="0"/>
              <a:t> </a:t>
            </a:r>
            <a:r>
              <a:rPr lang="ur-PK" dirty="0" err="1"/>
              <a:t>مُبْتَدَأً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قَوْلِهِ</a:t>
            </a:r>
            <a:r>
              <a:rPr lang="ur-PK" dirty="0"/>
              <a:t> </a:t>
            </a:r>
            <a:r>
              <a:rPr lang="ur-PK" dirty="0" err="1"/>
              <a:t>تَعَالى﴿وَلَعَبْدٌ</a:t>
            </a:r>
            <a:r>
              <a:rPr lang="ur-PK" dirty="0"/>
              <a:t> </a:t>
            </a:r>
            <a:r>
              <a:rPr lang="ur-PK" dirty="0" err="1"/>
              <a:t>مُؤْمِنٌ</a:t>
            </a:r>
            <a:r>
              <a:rPr lang="ur-PK" dirty="0"/>
              <a:t> </a:t>
            </a:r>
            <a:r>
              <a:rPr lang="ur-PK" dirty="0" err="1"/>
              <a:t>خَيْرٌ</a:t>
            </a:r>
            <a:r>
              <a:rPr lang="ur-PK" dirty="0"/>
              <a:t> </a:t>
            </a:r>
            <a:r>
              <a:rPr lang="ur-PK" dirty="0" err="1"/>
              <a:t>مِـنْ</a:t>
            </a:r>
            <a:r>
              <a:rPr lang="ur-PK" dirty="0"/>
              <a:t> </a:t>
            </a:r>
            <a:r>
              <a:rPr lang="ur-PK" dirty="0" err="1"/>
              <a:t>مُشْـرِكٍ</a:t>
            </a:r>
            <a:r>
              <a:rPr lang="ur-PK" dirty="0"/>
              <a:t> ﴾،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3CC88-9EBF-4167-BE94-AEEDB7B3AEEF}"/>
              </a:ext>
            </a:extLst>
          </p:cNvPr>
          <p:cNvSpPr txBox="1"/>
          <p:nvPr/>
        </p:nvSpPr>
        <p:spPr>
          <a:xfrm>
            <a:off x="3779912" y="3507854"/>
            <a:ext cx="25561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خمسُ صَلواتٍ كتَبهنَّ اللهُ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>
              <a:lnSpc>
                <a:spcPct val="150000"/>
              </a:lnSpc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dirty="0" err="1"/>
              <a:t>وكَذا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تَخَصَّصَتْ</a:t>
            </a:r>
            <a:r>
              <a:rPr lang="ur-PK" dirty="0"/>
              <a:t> </a:t>
            </a:r>
            <a:r>
              <a:rPr lang="ur-PK" dirty="0" err="1"/>
              <a:t>بِوَجْهٍ</a:t>
            </a:r>
            <a:r>
              <a:rPr lang="ur-PK" dirty="0"/>
              <a:t> </a:t>
            </a:r>
            <a:r>
              <a:rPr lang="ur-PK" dirty="0" err="1"/>
              <a:t>آخَرَ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أَرَجُلٌ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 </a:t>
            </a:r>
            <a:r>
              <a:rPr lang="ur-PK" dirty="0" err="1"/>
              <a:t>أَمِ</a:t>
            </a:r>
            <a:r>
              <a:rPr lang="ur-PK" dirty="0"/>
              <a:t> </a:t>
            </a:r>
            <a:r>
              <a:rPr lang="ur-PK" dirty="0" err="1"/>
              <a:t>امْرَأَةٌ</a:t>
            </a:r>
            <a:r>
              <a:rPr lang="ur-PK" dirty="0"/>
              <a:t> ؟ </a:t>
            </a:r>
            <a:endParaRPr lang="en-GB" dirty="0"/>
          </a:p>
          <a:p>
            <a:pPr lvl="1" algn="r" rtl="1"/>
            <a:r>
              <a:rPr lang="ur-PK" dirty="0" err="1"/>
              <a:t>وَمَا</a:t>
            </a:r>
            <a:r>
              <a:rPr lang="ur-PK" dirty="0"/>
              <a:t> </a:t>
            </a:r>
            <a:r>
              <a:rPr lang="ur-PK" dirty="0" err="1"/>
              <a:t>أَحَدٌ</a:t>
            </a:r>
            <a:r>
              <a:rPr lang="ur-PK" dirty="0"/>
              <a:t> </a:t>
            </a:r>
            <a:r>
              <a:rPr lang="ur-PK" dirty="0" err="1"/>
              <a:t>خَيْرًا</a:t>
            </a:r>
            <a:r>
              <a:rPr lang="ur-PK" dirty="0"/>
              <a:t> </a:t>
            </a:r>
            <a:r>
              <a:rPr lang="ur-PK" dirty="0" err="1"/>
              <a:t>مِنك</a:t>
            </a:r>
            <a:r>
              <a:rPr lang="ur-PK" dirty="0"/>
              <a:t>، </a:t>
            </a:r>
            <a:endParaRPr lang="en-GB" dirty="0"/>
          </a:p>
          <a:p>
            <a:pPr lvl="1" algn="r" rtl="1"/>
            <a:r>
              <a:rPr lang="ur-PK" dirty="0" err="1"/>
              <a:t>وَشَرٌّ</a:t>
            </a:r>
            <a:r>
              <a:rPr lang="ur-PK" dirty="0"/>
              <a:t> </a:t>
            </a:r>
            <a:r>
              <a:rPr lang="ur-PK" dirty="0" err="1"/>
              <a:t>أَهَرَّ</a:t>
            </a:r>
            <a:r>
              <a:rPr lang="ur-PK" dirty="0"/>
              <a:t> </a:t>
            </a:r>
            <a:r>
              <a:rPr lang="ur-PK" dirty="0" err="1"/>
              <a:t>ذَا</a:t>
            </a:r>
            <a:r>
              <a:rPr lang="ur-PK" dirty="0"/>
              <a:t> </a:t>
            </a:r>
            <a:r>
              <a:rPr lang="ur-PK" dirty="0" err="1"/>
              <a:t>نَابٍ</a:t>
            </a:r>
            <a:r>
              <a:rPr lang="ur-PK" dirty="0"/>
              <a:t>، </a:t>
            </a:r>
            <a:endParaRPr lang="en-GB" dirty="0"/>
          </a:p>
          <a:p>
            <a:pPr lvl="1" algn="r" rtl="1"/>
            <a:r>
              <a:rPr lang="ur-PK" dirty="0" err="1"/>
              <a:t>وَفي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،</a:t>
            </a:r>
            <a:endParaRPr lang="en-GB" dirty="0"/>
          </a:p>
          <a:p>
            <a:pPr lvl="1" algn="r" rtl="1"/>
            <a:r>
              <a:rPr lang="ur-PK" dirty="0" err="1"/>
              <a:t>وَسَلامٌ</a:t>
            </a:r>
            <a:r>
              <a:rPr lang="ur-PK" dirty="0"/>
              <a:t> </a:t>
            </a:r>
            <a:r>
              <a:rPr lang="ur-PK" dirty="0" err="1"/>
              <a:t>عَلَيْكَ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7F7D2-09C0-41F9-AB96-0D58F1CCD15A}"/>
              </a:ext>
            </a:extLst>
          </p:cNvPr>
          <p:cNvSpPr txBox="1"/>
          <p:nvPr/>
        </p:nvSpPr>
        <p:spPr>
          <a:xfrm>
            <a:off x="4716016" y="1994669"/>
            <a:ext cx="1332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200000"/>
              </a:lnSpc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B9E70-C2FB-4C29-BA24-E2C55F6C28C3}"/>
              </a:ext>
            </a:extLst>
          </p:cNvPr>
          <p:cNvSpPr txBox="1"/>
          <p:nvPr/>
        </p:nvSpPr>
        <p:spPr>
          <a:xfrm>
            <a:off x="3851920" y="1635275"/>
            <a:ext cx="214217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بأن تقعَ بعد نفيٍ أو استفهام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أَإِلَهٌ مَعَ اللَّهِ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D89E92-41BF-4021-85A1-7F9E9ADB1110}"/>
              </a:ext>
            </a:extLst>
          </p:cNvPr>
          <p:cNvSpPr/>
          <p:nvPr/>
        </p:nvSpPr>
        <p:spPr>
          <a:xfrm>
            <a:off x="0" y="380959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ب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أن يكونَ ظرفاً أو جارّاً ومجروراً مُقدَّماً عليها، نحو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وفوقَ كل ذي علمٍ عليمٌ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ولكل أجلٍ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كِ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تاب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04672-90D7-4D0D-8791-56489526F614}"/>
              </a:ext>
            </a:extLst>
          </p:cNvPr>
          <p:cNvSpPr/>
          <p:nvPr/>
        </p:nvSpPr>
        <p:spPr>
          <a:xfrm>
            <a:off x="1475656" y="4428769"/>
            <a:ext cx="5735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بأن تكون مفيدةً للدُّعاءِ بخيرٍ مأو شرٍّ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وَيْلٌ لِلمطفّفين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 build="p"/>
      <p:bldP spid="9" grpId="0" build="p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755576" y="-4"/>
            <a:ext cx="252028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الْمُبْتَدَأُ</a:t>
            </a:r>
            <a:r>
              <a:rPr lang="ur-PK" b="1" dirty="0"/>
              <a:t> </a:t>
            </a:r>
            <a:r>
              <a:rPr lang="ur-PK" b="1" dirty="0" err="1"/>
              <a:t>والْخَبَرُ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بأن تكونَ عاملةً، نحو «أمرٌ بمعروفٍ صدقةٌ، ونهيٌ عن مُنكر صَدَقةٌ»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أَوْ بِوُقُوْعِهِ 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بَعْدَ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إِذَا الْفُجَائِيَّةِ نَحْوُ قَوْلِهِ ﷺ «عَلَوْنَا السَّمَاءَ الدُّنْيَا، فَإِذَا رَجُلٌ قَاعِدٌ» 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أَوْ لَوْ لَا نَحْو ﴿وَلَوْلَا كَلِمَةٌ سَبَقَتْ مِنْ رَبِّكَ لَقُضِيَ بَيْنَهُمْ﴾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963</Words>
  <Application>Microsoft Office PowerPoint</Application>
  <PresentationFormat>On-screen Show (16:9)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1430</cp:revision>
  <cp:lastPrinted>2018-11-30T18:58:39Z</cp:lastPrinted>
  <dcterms:created xsi:type="dcterms:W3CDTF">2017-07-04T20:08:42Z</dcterms:created>
  <dcterms:modified xsi:type="dcterms:W3CDTF">2020-01-17T07:31:57Z</dcterms:modified>
</cp:coreProperties>
</file>