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404" r:id="rId3"/>
    <p:sldId id="410" r:id="rId4"/>
    <p:sldId id="355" r:id="rId5"/>
    <p:sldId id="405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35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الاسم</a:t>
          </a:r>
          <a:endParaRPr lang="en-GB" dirty="0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484D60F8-90BA-4173-A787-09145E1807EF}">
      <dgm:prSet phldrT="[Text]"/>
      <dgm:spPr/>
      <dgm:t>
        <a:bodyPr/>
        <a:lstStyle/>
        <a:p>
          <a:endParaRPr lang="en-GB" dirty="0"/>
        </a:p>
      </dgm:t>
    </dgm:pt>
    <dgm:pt modelId="{10EA5784-181B-4A00-8791-4FFCC7874B69}" type="parTrans" cxnId="{158E96CC-4B8E-44BC-A992-61C432C2E86F}">
      <dgm:prSet/>
      <dgm:spPr/>
    </dgm:pt>
    <dgm:pt modelId="{BF139CAC-252E-41DB-93F8-70A0E75A583D}" type="sibTrans" cxnId="{158E96CC-4B8E-44BC-A992-61C432C2E86F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317AEA1F-2E90-476D-9907-D02762B6FB5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E3716DE2-4B10-4350-915A-AFD1F93E8B4B}" type="pres">
      <dgm:prSet presAssocID="{484D60F8-90BA-4173-A787-09145E1807EF}" presName="vertThree" presStyleCnt="0"/>
      <dgm:spPr/>
    </dgm:pt>
    <dgm:pt modelId="{BE8DD859-1FFB-4D51-8485-201DD67AC5A0}" type="pres">
      <dgm:prSet presAssocID="{484D60F8-90BA-4173-A787-09145E1807EF}" presName="txThree" presStyleLbl="node3" presStyleIdx="0" presStyleCnt="1">
        <dgm:presLayoutVars>
          <dgm:chPref val="3"/>
        </dgm:presLayoutVars>
      </dgm:prSet>
      <dgm:spPr/>
    </dgm:pt>
    <dgm:pt modelId="{0AAA4A90-A55A-422F-A27B-3FF97F647544}" type="pres">
      <dgm:prSet presAssocID="{484D60F8-90BA-4173-A787-09145E1807EF}" presName="horzThree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158E96CC-4B8E-44BC-A992-61C432C2E86F}" srcId="{DB2EE3AD-5635-4F31-8836-2D04EB279872}" destId="{484D60F8-90BA-4173-A787-09145E1807EF}" srcOrd="0" destOrd="0" parTransId="{10EA5784-181B-4A00-8791-4FFCC7874B69}" sibTransId="{BF139CAC-252E-41DB-93F8-70A0E75A583D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A0690BF9-D0A0-4968-AAB1-0EEB143F4EBF}" type="presOf" srcId="{484D60F8-90BA-4173-A787-09145E1807EF}" destId="{BE8DD859-1FFB-4D51-8485-201DD67AC5A0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5416D8AC-8C88-4CD5-94B1-58D5812BA511}" type="presParOf" srcId="{DD75BED0-5963-41A9-A2E6-A7CCC2259E97}" destId="{317AEA1F-2E90-476D-9907-D02762B6FB5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8AFD25D2-8EBB-4DEC-9A4B-A359E4A1184B}" type="presParOf" srcId="{F2F7E187-ACAB-4F94-BA5B-4500842231EA}" destId="{E3716DE2-4B10-4350-915A-AFD1F93E8B4B}" srcOrd="0" destOrd="0" presId="urn:microsoft.com/office/officeart/2005/8/layout/hierarchy4"/>
    <dgm:cxn modelId="{CAC20A6A-509C-427D-A941-EFBDCA8E3BF5}" type="presParOf" srcId="{E3716DE2-4B10-4350-915A-AFD1F93E8B4B}" destId="{BE8DD859-1FFB-4D51-8485-201DD67AC5A0}" srcOrd="0" destOrd="0" presId="urn:microsoft.com/office/officeart/2005/8/layout/hierarchy4"/>
    <dgm:cxn modelId="{90265F10-2BC9-4B57-A2B8-10128CD14FDB}" type="presParOf" srcId="{E3716DE2-4B10-4350-915A-AFD1F93E8B4B}" destId="{0AAA4A90-A55A-422F-A27B-3FF97F647544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2973"/>
          <a:ext cx="8854121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7763" y="39305"/>
        <a:ext cx="8781457" cy="1167786"/>
      </dsp:txXfrm>
    </dsp:sp>
    <dsp:sp modelId="{E2D2F36E-2862-42C3-AE6A-1B65EBC1C9F6}">
      <dsp:nvSpPr>
        <dsp:cNvPr id="0" name=""/>
        <dsp:cNvSpPr/>
      </dsp:nvSpPr>
      <dsp:spPr>
        <a:xfrm>
          <a:off x="6773209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9541" y="1432330"/>
        <a:ext cx="2009678" cy="1167786"/>
      </dsp:txXfrm>
    </dsp:sp>
    <dsp:sp modelId="{BE8DD859-1FFB-4D51-8485-201DD67AC5A0}">
      <dsp:nvSpPr>
        <dsp:cNvPr id="0" name=""/>
        <dsp:cNvSpPr/>
      </dsp:nvSpPr>
      <dsp:spPr>
        <a:xfrm>
          <a:off x="6773209" y="2789024"/>
          <a:ext cx="2082342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6809541" y="2825356"/>
        <a:ext cx="2009678" cy="1167786"/>
      </dsp:txXfrm>
    </dsp:sp>
    <dsp:sp modelId="{1D8B3386-1CC0-4010-9EAA-35B1511202B8}">
      <dsp:nvSpPr>
        <dsp:cNvPr id="0" name=""/>
        <dsp:cNvSpPr/>
      </dsp:nvSpPr>
      <dsp:spPr>
        <a:xfrm>
          <a:off x="451595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52282" y="1432330"/>
        <a:ext cx="2009678" cy="1167786"/>
      </dsp:txXfrm>
    </dsp:sp>
    <dsp:sp modelId="{41A61462-DF70-4D61-BD29-87F040FAB2B1}">
      <dsp:nvSpPr>
        <dsp:cNvPr id="0" name=""/>
        <dsp:cNvSpPr/>
      </dsp:nvSpPr>
      <dsp:spPr>
        <a:xfrm>
          <a:off x="225869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95022" y="1432330"/>
        <a:ext cx="2009678" cy="1167786"/>
      </dsp:txXfrm>
    </dsp:sp>
    <dsp:sp modelId="{68B9E2A3-04D7-4B42-8107-4CF33943BA82}">
      <dsp:nvSpPr>
        <dsp:cNvPr id="0" name=""/>
        <dsp:cNvSpPr/>
      </dsp:nvSpPr>
      <dsp:spPr>
        <a:xfrm>
          <a:off x="1431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7763" y="1432330"/>
        <a:ext cx="2009678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283968" y="2201766"/>
            <a:ext cx="4413077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مقدمة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الكتاب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149546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مُقَدِّمَةٌ</a:t>
            </a:r>
            <a:endParaRPr lang="en-GB" dirty="0"/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أمّا</a:t>
            </a:r>
            <a:r>
              <a:rPr lang="ur-PK" dirty="0"/>
              <a:t> </a:t>
            </a:r>
            <a:r>
              <a:rPr lang="ar-SA" dirty="0"/>
              <a:t>اَلْمُقَدِّمَةُ </a:t>
            </a:r>
            <a:r>
              <a:rPr lang="ar-SA" dirty="0">
                <a:solidFill>
                  <a:schemeClr val="accent6"/>
                </a:solidFill>
              </a:rPr>
              <a:t>ف</a:t>
            </a:r>
            <a:r>
              <a:rPr lang="ar-SA" dirty="0"/>
              <a:t>َفِي الْمَبَادِئِ التَّي يَجِبُ تَقْدِيمُهَا لِتَوَقُّفِ الْمَسَائِلِ عَلَيْها، </a:t>
            </a:r>
            <a:endParaRPr lang="en-GB" dirty="0"/>
          </a:p>
          <a:p>
            <a:pPr rtl="1"/>
            <a:r>
              <a:rPr lang="ar-SA" dirty="0"/>
              <a:t>وفيِهَا فُصُوْلٌ ثَلاثَة</a:t>
            </a:r>
            <a:r>
              <a:rPr lang="ar-SA" dirty="0">
                <a:solidFill>
                  <a:schemeClr val="accent6"/>
                </a:solidFill>
              </a:rPr>
              <a:t>ٌ</a:t>
            </a:r>
            <a:r>
              <a:rPr lang="ar-SA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A92A3-829B-440F-89B6-9F4E420EAC59}"/>
              </a:ext>
            </a:extLst>
          </p:cNvPr>
          <p:cNvSpPr txBox="1"/>
          <p:nvPr/>
        </p:nvSpPr>
        <p:spPr>
          <a:xfrm>
            <a:off x="7415808" y="12496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خبر لمبتدأ محذوف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A92A3-829B-440F-89B6-9F4E420EAC59}"/>
              </a:ext>
            </a:extLst>
          </p:cNvPr>
          <p:cNvSpPr txBox="1"/>
          <p:nvPr/>
        </p:nvSpPr>
        <p:spPr>
          <a:xfrm>
            <a:off x="7884368" y="2067694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حرف شرط وتفصيل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A92A3-829B-440F-89B6-9F4E420EAC59}"/>
              </a:ext>
            </a:extLst>
          </p:cNvPr>
          <p:cNvSpPr txBox="1"/>
          <p:nvPr/>
        </p:nvSpPr>
        <p:spPr>
          <a:xfrm>
            <a:off x="6499212" y="3147814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رابطة للجواب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3812" y="2053824"/>
            <a:ext cx="1412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Preliminaries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مَبْدَأُ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ج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مَبَادِئُ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84DBA6-E78C-4030-8F3B-A27DF33A21B6}"/>
              </a:ext>
            </a:extLst>
          </p:cNvPr>
          <p:cNvSpPr/>
          <p:nvPr/>
        </p:nvSpPr>
        <p:spPr>
          <a:xfrm>
            <a:off x="0" y="804645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ur-PK" sz="2000" dirty="0">
                <a:solidFill>
                  <a:srgbClr val="000000"/>
                </a:solidFill>
                <a:latin typeface="Traditional Arabic" panose="02020603050405020304" pitchFamily="18" charset="-78"/>
              </a:rPr>
              <a:t>﴿</a:t>
            </a:r>
            <a:r>
              <a:rPr lang="ar-SA" sz="2000" dirty="0">
                <a:solidFill>
                  <a:srgbClr val="000000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كَذَّبَتْ </a:t>
            </a:r>
            <a:r>
              <a:rPr lang="ar-SA" sz="2000" dirty="0">
                <a:solidFill>
                  <a:schemeClr val="accent6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ثَمُودُ</a:t>
            </a:r>
            <a:r>
              <a:rPr lang="ar-SA" sz="2000" dirty="0">
                <a:solidFill>
                  <a:srgbClr val="000000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 وَ</a:t>
            </a:r>
            <a:r>
              <a:rPr lang="ar-SA" sz="2000" dirty="0">
                <a:solidFill>
                  <a:schemeClr val="accent6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عَادٌ</a:t>
            </a:r>
            <a:r>
              <a:rPr lang="ar-SA" sz="2000" dirty="0">
                <a:solidFill>
                  <a:srgbClr val="000000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 بِالْقَارِعَةِ ۝ فَ</a:t>
            </a:r>
            <a:r>
              <a:rPr lang="ar-SA" sz="2000" dirty="0">
                <a:solidFill>
                  <a:schemeClr val="accent6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أَمَّا ثَمُودُ </a:t>
            </a:r>
            <a:r>
              <a:rPr lang="ar-SA" sz="2000" dirty="0">
                <a:solidFill>
                  <a:srgbClr val="000000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فَأُهْلِكُوا بِالطَّاغِيَةِ ۝ وَ</a:t>
            </a:r>
            <a:r>
              <a:rPr lang="ar-SA" sz="2000" dirty="0">
                <a:solidFill>
                  <a:schemeClr val="accent6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أَمَّا عَادٌ </a:t>
            </a:r>
            <a:r>
              <a:rPr lang="ar-SA" sz="2000" dirty="0">
                <a:solidFill>
                  <a:srgbClr val="000000"/>
                </a:solidFill>
                <a:latin typeface="Traditional Arabic" panose="02020603050405020304" pitchFamily="18" charset="-78"/>
                <a:cs typeface="KFGQPC Uthmanic Script HAFS" panose="02000000000000000000" pitchFamily="2" charset="-78"/>
              </a:rPr>
              <a:t>فَأُهْلِكُوا بِرِيحٍ صَرْصَرٍ عَاتِيَةٍ </a:t>
            </a:r>
            <a:r>
              <a:rPr lang="ur-PK" sz="2000" dirty="0">
                <a:solidFill>
                  <a:srgbClr val="000000"/>
                </a:solidFill>
                <a:latin typeface="Traditional Arabic" panose="02020603050405020304" pitchFamily="18" charset="-78"/>
              </a:rPr>
              <a:t>﴾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F0E06-9389-471A-9010-0906FBF51C29}"/>
              </a:ext>
            </a:extLst>
          </p:cNvPr>
          <p:cNvSpPr/>
          <p:nvPr/>
        </p:nvSpPr>
        <p:spPr>
          <a:xfrm>
            <a:off x="4314418" y="2053823"/>
            <a:ext cx="1121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be necessary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5E0AD-FE8A-4F05-9B40-398A69163EA2}"/>
              </a:ext>
            </a:extLst>
          </p:cNvPr>
          <p:cNvSpPr/>
          <p:nvPr/>
        </p:nvSpPr>
        <p:spPr>
          <a:xfrm>
            <a:off x="2373000" y="2053822"/>
            <a:ext cx="155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hinge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depend 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9F263-C548-420B-AECD-F96E50BA0A73}"/>
              </a:ext>
            </a:extLst>
          </p:cNvPr>
          <p:cNvSpPr/>
          <p:nvPr/>
        </p:nvSpPr>
        <p:spPr>
          <a:xfrm>
            <a:off x="3491880" y="3179553"/>
            <a:ext cx="1121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introduce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8" grpId="0"/>
      <p:bldP spid="9" grpId="0"/>
      <p:bldP spid="3" grpId="0"/>
      <p:bldP spid="2" grpId="0"/>
      <p:bldP spid="2" grpId="1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412512" y="363596"/>
            <a:ext cx="369333" cy="9166665"/>
          </a:xfrm>
          <a:prstGeom prst="rect">
            <a:avLst/>
          </a:prstGeom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29F09A-074B-45AB-B739-F49DEC44628B}"/>
              </a:ext>
            </a:extLst>
          </p:cNvPr>
          <p:cNvSpPr/>
          <p:nvPr/>
        </p:nvSpPr>
        <p:spPr>
          <a:xfrm>
            <a:off x="-142148" y="5097781"/>
            <a:ext cx="9538684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3823B-3BEB-4198-97DB-BBDE136F3915}"/>
              </a:ext>
            </a:extLst>
          </p:cNvPr>
          <p:cNvSpPr txBox="1"/>
          <p:nvPr/>
        </p:nvSpPr>
        <p:spPr>
          <a:xfrm>
            <a:off x="4416231" y="2218618"/>
            <a:ext cx="4142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الْبَابُ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فِيْمَا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يُقَالُ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عِنْدَ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ذِكْرِ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أَدَوَاتٍ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يَكْثُرُ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دَوْرُهَا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فِيْ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الْكَلاَمِ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7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</TotalTime>
  <Words>120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adwa-assalaf</vt:lpstr>
      <vt:lpstr>Arial</vt:lpstr>
      <vt:lpstr>BlackChancery</vt:lpstr>
      <vt:lpstr>Calibri</vt:lpstr>
      <vt:lpstr>Cambria</vt:lpstr>
      <vt:lpstr>Traditional Arabic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1147</cp:revision>
  <cp:lastPrinted>2018-11-30T18:58:39Z</cp:lastPrinted>
  <dcterms:created xsi:type="dcterms:W3CDTF">2017-07-04T20:08:42Z</dcterms:created>
  <dcterms:modified xsi:type="dcterms:W3CDTF">2019-10-29T15:36:56Z</dcterms:modified>
</cp:coreProperties>
</file>