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61" r:id="rId3"/>
    <p:sldId id="300" r:id="rId4"/>
    <p:sldId id="302" r:id="rId5"/>
    <p:sldId id="303" r:id="rId6"/>
    <p:sldId id="323" r:id="rId7"/>
    <p:sldId id="304" r:id="rId8"/>
    <p:sldId id="258" r:id="rId9"/>
    <p:sldId id="259" r:id="rId10"/>
    <p:sldId id="262" r:id="rId11"/>
    <p:sldId id="297" r:id="rId12"/>
    <p:sldId id="263" r:id="rId13"/>
    <p:sldId id="311" r:id="rId14"/>
    <p:sldId id="305" r:id="rId15"/>
    <p:sldId id="306" r:id="rId16"/>
    <p:sldId id="314" r:id="rId17"/>
    <p:sldId id="307" r:id="rId18"/>
    <p:sldId id="313" r:id="rId19"/>
    <p:sldId id="310" r:id="rId20"/>
    <p:sldId id="321" r:id="rId21"/>
    <p:sldId id="322" r:id="rId22"/>
    <p:sldId id="328" r:id="rId23"/>
    <p:sldId id="312" r:id="rId24"/>
    <p:sldId id="317" r:id="rId25"/>
    <p:sldId id="324" r:id="rId26"/>
    <p:sldId id="330" r:id="rId27"/>
    <p:sldId id="315" r:id="rId28"/>
    <p:sldId id="318" r:id="rId29"/>
    <p:sldId id="325" r:id="rId30"/>
    <p:sldId id="329" r:id="rId31"/>
    <p:sldId id="316" r:id="rId32"/>
    <p:sldId id="320" r:id="rId33"/>
    <p:sldId id="327" r:id="rId34"/>
    <p:sldId id="331" r:id="rId35"/>
    <p:sldId id="326" r:id="rId36"/>
    <p:sldId id="29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274984-B5DB-41A8-9CDF-869CF39DCE76}" v="2543" dt="2021-04-21T08:59:02.712"/>
    <p1510:client id="{B4CBC56C-8732-4D12-9B9E-6AFFFE297AA9}" v="53" dt="2021-04-21T08:05:04.811"/>
    <p1510:client id="{B97505F1-D307-4C93-B71F-5FEDD8EEE9AC}" v="1191" dt="2021-04-22T05:26:56.992"/>
    <p1510:client id="{EA743377-8910-4459-AD8C-E0459AFFA1F3}" v="435" dt="2021-04-21T10:51:58.818"/>
    <p1510:client id="{F1A064EA-8607-4BD6-9E68-6E62D80CCDD2}" v="6" dt="2021-04-22T05:08:40.761"/>
    <p1510:client id="{FE7D5559-F722-4F75-B9FB-B72892F7ABDD}" v="52" dt="2021-04-21T08:06:49.9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1" d="100"/>
          <a:sy n="81"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3C669-7BC3-4749-A4E3-5A537F9F18DB}" type="datetimeFigureOut">
              <a:rPr lang="en-US" smtClean="0"/>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CCB20-2F0F-4308-8E82-AFDA03404C4E}" type="slidenum">
              <a:rPr lang="en-US" smtClean="0"/>
              <a:t>‹#›</a:t>
            </a:fld>
            <a:endParaRPr lang="en-US"/>
          </a:p>
        </p:txBody>
      </p:sp>
    </p:spTree>
    <p:extLst>
      <p:ext uri="{BB962C8B-B14F-4D97-AF65-F5344CB8AC3E}">
        <p14:creationId xmlns:p14="http://schemas.microsoft.com/office/powerpoint/2010/main" val="25679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2C49F87-DB32-4E7E-B4F2-424234DD1D44}"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3808752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C49F87-DB32-4E7E-B4F2-424234DD1D44}"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180272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C49F87-DB32-4E7E-B4F2-424234DD1D44}"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671321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C49F87-DB32-4E7E-B4F2-424234DD1D44}"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1395315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49F87-DB32-4E7E-B4F2-424234DD1D44}" type="datetimeFigureOut">
              <a:rPr lang="en-ID" smtClean="0"/>
              <a:t>22/04/2021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2141119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C49F87-DB32-4E7E-B4F2-424234DD1D44}"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2759691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C49F87-DB32-4E7E-B4F2-424234DD1D44}" type="datetimeFigureOut">
              <a:rPr lang="en-ID" smtClean="0"/>
              <a:t>22/04/2021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3446349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C49F87-DB32-4E7E-B4F2-424234DD1D44}" type="datetimeFigureOut">
              <a:rPr lang="en-ID" smtClean="0"/>
              <a:t>22/04/2021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1441202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49F87-DB32-4E7E-B4F2-424234DD1D44}" type="datetimeFigureOut">
              <a:rPr lang="en-ID" smtClean="0"/>
              <a:t>22/04/2021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2566598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49F87-DB32-4E7E-B4F2-424234DD1D44}"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126273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49F87-DB32-4E7E-B4F2-424234DD1D44}" type="datetimeFigureOut">
              <a:rPr lang="en-ID" smtClean="0"/>
              <a:t>22/04/2021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A98E0192-21E0-4CE4-8C96-CE6CAD350142}" type="slidenum">
              <a:rPr lang="en-ID" smtClean="0"/>
              <a:t>‹#›</a:t>
            </a:fld>
            <a:endParaRPr lang="en-ID"/>
          </a:p>
        </p:txBody>
      </p:sp>
    </p:spTree>
    <p:extLst>
      <p:ext uri="{BB962C8B-B14F-4D97-AF65-F5344CB8AC3E}">
        <p14:creationId xmlns:p14="http://schemas.microsoft.com/office/powerpoint/2010/main" val="4027275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49F87-DB32-4E7E-B4F2-424234DD1D44}" type="datetimeFigureOut">
              <a:rPr lang="en-ID" smtClean="0"/>
              <a:t>22/04/2021</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E0192-21E0-4CE4-8C96-CE6CAD350142}" type="slidenum">
              <a:rPr lang="en-ID" smtClean="0"/>
              <a:t>‹#›</a:t>
            </a:fld>
            <a:endParaRPr lang="en-ID"/>
          </a:p>
        </p:txBody>
      </p:sp>
    </p:spTree>
    <p:extLst>
      <p:ext uri="{BB962C8B-B14F-4D97-AF65-F5344CB8AC3E}">
        <p14:creationId xmlns:p14="http://schemas.microsoft.com/office/powerpoint/2010/main" val="367873526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5EA7-54AE-4A4D-B2A8-26A6BAC48C0E}"/>
              </a:ext>
            </a:extLst>
          </p:cNvPr>
          <p:cNvSpPr>
            <a:spLocks noGrp="1"/>
          </p:cNvSpPr>
          <p:nvPr>
            <p:ph type="ctrTitle"/>
          </p:nvPr>
        </p:nvSpPr>
        <p:spPr>
          <a:xfrm>
            <a:off x="1524000" y="1600200"/>
            <a:ext cx="9144000" cy="1828800"/>
          </a:xfrm>
          <a:ln w="38100">
            <a:solidFill>
              <a:schemeClr val="tx1"/>
            </a:solidFill>
            <a:prstDash val="solid"/>
          </a:ln>
        </p:spPr>
        <p:txBody>
          <a:bodyPr>
            <a:noAutofit/>
          </a:bodyPr>
          <a:lstStyle/>
          <a:p>
            <a:r>
              <a:rPr lang="en-US" sz="3600" dirty="0">
                <a:latin typeface="Abadi" panose="020B0604020104020204" pitchFamily="34" charset="0"/>
              </a:rPr>
              <a:t>LAPORAN PROYEK JARINGAN SYARAF TIRUAN MENGGUNAKAN ALGORITMA PROPAGASI BELAKANG </a:t>
            </a:r>
            <a:endParaRPr lang="en-ID" sz="3600" dirty="0">
              <a:latin typeface="Abadi" panose="020B0604020104020204" pitchFamily="34" charset="0"/>
            </a:endParaRPr>
          </a:p>
        </p:txBody>
      </p:sp>
      <p:sp>
        <p:nvSpPr>
          <p:cNvPr id="3" name="Subtitle 2">
            <a:extLst>
              <a:ext uri="{FF2B5EF4-FFF2-40B4-BE49-F238E27FC236}">
                <a16:creationId xmlns:a16="http://schemas.microsoft.com/office/drawing/2014/main" id="{68918634-E256-4C1C-8BB5-B1E40801DDDD}"/>
              </a:ext>
            </a:extLst>
          </p:cNvPr>
          <p:cNvSpPr>
            <a:spLocks noGrp="1"/>
          </p:cNvSpPr>
          <p:nvPr>
            <p:ph type="subTitle" idx="1"/>
          </p:nvPr>
        </p:nvSpPr>
        <p:spPr>
          <a:xfrm>
            <a:off x="1524000" y="3602038"/>
            <a:ext cx="9144000" cy="1828800"/>
          </a:xfrm>
        </p:spPr>
        <p:txBody>
          <a:bodyPr vert="horz" lIns="91440" tIns="45720" rIns="91440" bIns="45720" rtlCol="0" anchor="t">
            <a:normAutofit fontScale="92500" lnSpcReduction="20000"/>
          </a:bodyPr>
          <a:lstStyle/>
          <a:p>
            <a:pPr algn="just"/>
            <a:r>
              <a:rPr lang="en-US" b="1" dirty="0" err="1"/>
              <a:t>Kelompok</a:t>
            </a:r>
            <a:r>
              <a:rPr lang="en-US" b="1" dirty="0"/>
              <a:t> 1</a:t>
            </a:r>
          </a:p>
          <a:p>
            <a:pPr algn="just"/>
            <a:r>
              <a:rPr lang="en-US" dirty="0"/>
              <a:t>Ahmad Akbar </a:t>
            </a:r>
            <a:r>
              <a:rPr lang="en-US" dirty="0" err="1"/>
              <a:t>Habibillah</a:t>
            </a:r>
            <a:r>
              <a:rPr lang="en-US" dirty="0"/>
              <a:t>			(1806147804)</a:t>
            </a:r>
            <a:endParaRPr lang="en-US" dirty="0">
              <a:cs typeface="Calibri"/>
            </a:endParaRPr>
          </a:p>
          <a:p>
            <a:pPr algn="just"/>
            <a:r>
              <a:rPr lang="en-US" dirty="0"/>
              <a:t>George					(1806194883)</a:t>
            </a:r>
            <a:endParaRPr lang="en-US" dirty="0">
              <a:cs typeface="Calibri"/>
            </a:endParaRPr>
          </a:p>
          <a:p>
            <a:pPr algn="just"/>
            <a:r>
              <a:rPr lang="en-US" dirty="0"/>
              <a:t>Hansel Matthew			(1806194914)	</a:t>
            </a:r>
          </a:p>
          <a:p>
            <a:pPr algn="just"/>
            <a:r>
              <a:rPr lang="en-US" dirty="0" err="1"/>
              <a:t>Kemas</a:t>
            </a:r>
            <a:r>
              <a:rPr lang="en-US" dirty="0"/>
              <a:t> Muhammad </a:t>
            </a:r>
            <a:r>
              <a:rPr lang="en-US" dirty="0" err="1"/>
              <a:t>Rizki</a:t>
            </a:r>
            <a:r>
              <a:rPr lang="en-US" dirty="0"/>
              <a:t> </a:t>
            </a:r>
            <a:r>
              <a:rPr lang="en-US" dirty="0" err="1"/>
              <a:t>Fadhila</a:t>
            </a:r>
            <a:r>
              <a:rPr lang="en-US" dirty="0"/>
              <a:t> 	(1806195072)		</a:t>
            </a:r>
            <a:endParaRPr lang="en-US" dirty="0">
              <a:cs typeface="Calibri"/>
            </a:endParaRPr>
          </a:p>
          <a:p>
            <a:pPr algn="just"/>
            <a:endParaRPr lang="en-ID" dirty="0"/>
          </a:p>
        </p:txBody>
      </p:sp>
    </p:spTree>
    <p:extLst>
      <p:ext uri="{BB962C8B-B14F-4D97-AF65-F5344CB8AC3E}">
        <p14:creationId xmlns:p14="http://schemas.microsoft.com/office/powerpoint/2010/main" val="413652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595495" y="1064608"/>
            <a:ext cx="10515600" cy="1325563"/>
          </a:xfrm>
        </p:spPr>
        <p:txBody>
          <a:bodyPr/>
          <a:lstStyle/>
          <a:p>
            <a:r>
              <a:rPr lang="en-US" b="1"/>
              <a:t>1</a:t>
            </a:r>
            <a:r>
              <a:rPr lang="id-ID" b="1"/>
              <a:t>. Normalisasi Data</a:t>
            </a:r>
          </a:p>
        </p:txBody>
      </p:sp>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1138051" y="2027755"/>
            <a:ext cx="9430488" cy="1402300"/>
          </a:xfrm>
        </p:spPr>
        <p:txBody>
          <a:bodyPr>
            <a:normAutofit/>
          </a:bodyPr>
          <a:lstStyle/>
          <a:p>
            <a:pPr marL="0" indent="0" algn="just">
              <a:lnSpc>
                <a:spcPct val="100000"/>
              </a:lnSpc>
              <a:buNone/>
            </a:pPr>
            <a:r>
              <a:rPr lang="id-ID" sz="2400">
                <a:latin typeface="Times New Roman" panose="02020603050405020304" pitchFamily="18" charset="0"/>
                <a:cs typeface="Times New Roman" panose="02020603050405020304" pitchFamily="18" charset="0"/>
              </a:rPr>
              <a:t>Data dinormalisasi sehingga tiap feature memiliki range 0 sampai 1 sehingga tidak ada feature yang mendominasi feature lainnya dalam proses gradient descent.</a:t>
            </a:r>
            <a:endParaRPr lang="id-ID" sz="2400" b="1">
              <a:latin typeface="Times New Roman" panose="02020603050405020304" pitchFamily="18" charset="0"/>
              <a:cs typeface="Times New Roman" panose="02020603050405020304" pitchFamily="18" charset="0"/>
            </a:endParaRPr>
          </a:p>
          <a:p>
            <a:pPr marL="0" indent="0">
              <a:buNone/>
            </a:pPr>
            <a:endParaRPr lang="en-ID" sz="240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575B90B0-7D6A-4C47-AA96-FCBAF22A89C5}"/>
              </a:ext>
            </a:extLst>
          </p:cNvPr>
          <p:cNvPicPr>
            <a:picLocks noChangeAspect="1"/>
          </p:cNvPicPr>
          <p:nvPr/>
        </p:nvPicPr>
        <p:blipFill>
          <a:blip r:embed="rId2"/>
          <a:stretch>
            <a:fillRect/>
          </a:stretch>
        </p:blipFill>
        <p:spPr>
          <a:xfrm>
            <a:off x="1245015" y="3395623"/>
            <a:ext cx="9698909" cy="1423231"/>
          </a:xfrm>
          <a:prstGeom prst="rect">
            <a:avLst/>
          </a:prstGeom>
        </p:spPr>
      </p:pic>
    </p:spTree>
    <p:extLst>
      <p:ext uri="{BB962C8B-B14F-4D97-AF65-F5344CB8AC3E}">
        <p14:creationId xmlns:p14="http://schemas.microsoft.com/office/powerpoint/2010/main" val="2598350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604384" y="817516"/>
            <a:ext cx="10515600" cy="1325563"/>
          </a:xfrm>
        </p:spPr>
        <p:txBody>
          <a:bodyPr/>
          <a:lstStyle/>
          <a:p>
            <a:r>
              <a:rPr lang="en-US" b="1"/>
              <a:t>2. Input Data + Data Splitting</a:t>
            </a:r>
            <a:endParaRPr lang="en-ID" b="1"/>
          </a:p>
        </p:txBody>
      </p:sp>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1146208" y="1844879"/>
            <a:ext cx="9624461" cy="4351338"/>
          </a:xfrm>
        </p:spPr>
        <p:txBody>
          <a:bodyPr>
            <a:normAutofit/>
          </a:bodyPr>
          <a:lstStyle/>
          <a:p>
            <a:pPr marL="0" indent="0" algn="just">
              <a:buNone/>
            </a:pPr>
            <a:r>
              <a:rPr lang="id-ID" sz="2400">
                <a:latin typeface="Times New Roman" panose="02020603050405020304" pitchFamily="18" charset="0"/>
                <a:cs typeface="Times New Roman" panose="02020603050405020304" pitchFamily="18" charset="0"/>
              </a:rPr>
              <a:t>Data dimasukkan ke dalam program dan kemudian dibagi 2 menjadi set Train dan set Test. Pembagian dipisah dengan perbandingan Train:Test sejumlah 70:30.</a:t>
            </a:r>
          </a:p>
        </p:txBody>
      </p:sp>
      <p:pic>
        <p:nvPicPr>
          <p:cNvPr id="4" name="Picture 4" descr="Text, letter&#10;&#10;Description automatically generated">
            <a:extLst>
              <a:ext uri="{FF2B5EF4-FFF2-40B4-BE49-F238E27FC236}">
                <a16:creationId xmlns:a16="http://schemas.microsoft.com/office/drawing/2014/main" id="{10593973-4EAF-45E2-8923-942C70484112}"/>
              </a:ext>
            </a:extLst>
          </p:cNvPr>
          <p:cNvPicPr>
            <a:picLocks noChangeAspect="1"/>
          </p:cNvPicPr>
          <p:nvPr/>
        </p:nvPicPr>
        <p:blipFill>
          <a:blip r:embed="rId2"/>
          <a:stretch>
            <a:fillRect/>
          </a:stretch>
        </p:blipFill>
        <p:spPr>
          <a:xfrm>
            <a:off x="3446546" y="3275000"/>
            <a:ext cx="4831277" cy="2250505"/>
          </a:xfrm>
          <a:prstGeom prst="rect">
            <a:avLst/>
          </a:prstGeom>
        </p:spPr>
      </p:pic>
    </p:spTree>
    <p:extLst>
      <p:ext uri="{BB962C8B-B14F-4D97-AF65-F5344CB8AC3E}">
        <p14:creationId xmlns:p14="http://schemas.microsoft.com/office/powerpoint/2010/main" val="3590299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FEC-F1E9-4B5B-8106-C01FE306C1A6}"/>
              </a:ext>
            </a:extLst>
          </p:cNvPr>
          <p:cNvSpPr>
            <a:spLocks noGrp="1"/>
          </p:cNvSpPr>
          <p:nvPr>
            <p:ph type="title"/>
          </p:nvPr>
        </p:nvSpPr>
        <p:spPr>
          <a:xfrm>
            <a:off x="597568" y="509513"/>
            <a:ext cx="10515600" cy="1325563"/>
          </a:xfrm>
        </p:spPr>
        <p:txBody>
          <a:bodyPr/>
          <a:lstStyle/>
          <a:p>
            <a:r>
              <a:rPr lang="id-ID" b="1"/>
              <a:t>3. Melakukan </a:t>
            </a:r>
            <a:r>
              <a:rPr lang="en-US" b="1"/>
              <a:t>proses forward pass</a:t>
            </a:r>
            <a:endParaRPr lang="en-ID" b="1"/>
          </a:p>
        </p:txBody>
      </p:sp>
      <p:sp>
        <p:nvSpPr>
          <p:cNvPr id="3" name="Content Placeholder 2">
            <a:extLst>
              <a:ext uri="{FF2B5EF4-FFF2-40B4-BE49-F238E27FC236}">
                <a16:creationId xmlns:a16="http://schemas.microsoft.com/office/drawing/2014/main" id="{CF022EFD-E3E1-4094-8842-FC931BCA1654}"/>
              </a:ext>
            </a:extLst>
          </p:cNvPr>
          <p:cNvSpPr>
            <a:spLocks noGrp="1"/>
          </p:cNvSpPr>
          <p:nvPr>
            <p:ph idx="1"/>
          </p:nvPr>
        </p:nvSpPr>
        <p:spPr>
          <a:xfrm>
            <a:off x="1193533" y="1556123"/>
            <a:ext cx="9480883" cy="965703"/>
          </a:xfrm>
        </p:spPr>
        <p:txBody>
          <a:bodyPr>
            <a:normAutofit/>
          </a:bodyPr>
          <a:lstStyle/>
          <a:p>
            <a:pPr marL="0" indent="0" algn="just">
              <a:buNone/>
            </a:pPr>
            <a:r>
              <a:rPr lang="id-ID" sz="2400">
                <a:latin typeface="Times New Roman" panose="02020603050405020304" pitchFamily="18" charset="0"/>
                <a:cs typeface="Times New Roman" panose="02020603050405020304" pitchFamily="18" charset="0"/>
              </a:rPr>
              <a:t>Data dimasukkan ke dalam layer input dan dihitung maju ke hidden layer dan ke output layer menggunakan prinsip neural network.</a:t>
            </a:r>
          </a:p>
        </p:txBody>
      </p:sp>
      <p:pic>
        <p:nvPicPr>
          <p:cNvPr id="4" name="Picture 4" descr="Text&#10;&#10;Description automatically generated">
            <a:extLst>
              <a:ext uri="{FF2B5EF4-FFF2-40B4-BE49-F238E27FC236}">
                <a16:creationId xmlns:a16="http://schemas.microsoft.com/office/drawing/2014/main" id="{8C653CFC-0965-43AE-B16A-F0BEDC4723C6}"/>
              </a:ext>
            </a:extLst>
          </p:cNvPr>
          <p:cNvPicPr>
            <a:picLocks noChangeAspect="1"/>
          </p:cNvPicPr>
          <p:nvPr/>
        </p:nvPicPr>
        <p:blipFill>
          <a:blip r:embed="rId2"/>
          <a:stretch>
            <a:fillRect/>
          </a:stretch>
        </p:blipFill>
        <p:spPr>
          <a:xfrm>
            <a:off x="4327473" y="2555687"/>
            <a:ext cx="3200616" cy="3355968"/>
          </a:xfrm>
          <a:prstGeom prst="rect">
            <a:avLst/>
          </a:prstGeom>
        </p:spPr>
      </p:pic>
    </p:spTree>
    <p:extLst>
      <p:ext uri="{BB962C8B-B14F-4D97-AF65-F5344CB8AC3E}">
        <p14:creationId xmlns:p14="http://schemas.microsoft.com/office/powerpoint/2010/main" val="2723751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FEC-F1E9-4B5B-8106-C01FE306C1A6}"/>
              </a:ext>
            </a:extLst>
          </p:cNvPr>
          <p:cNvSpPr>
            <a:spLocks noGrp="1"/>
          </p:cNvSpPr>
          <p:nvPr>
            <p:ph type="title"/>
          </p:nvPr>
        </p:nvSpPr>
        <p:spPr>
          <a:xfrm>
            <a:off x="664946" y="711636"/>
            <a:ext cx="10515600" cy="1325563"/>
          </a:xfrm>
        </p:spPr>
        <p:txBody>
          <a:bodyPr/>
          <a:lstStyle/>
          <a:p>
            <a:r>
              <a:rPr lang="id-ID" b="1"/>
              <a:t>4. Kuantisasi Output</a:t>
            </a:r>
          </a:p>
        </p:txBody>
      </p:sp>
      <p:sp>
        <p:nvSpPr>
          <p:cNvPr id="3" name="Content Placeholder 2">
            <a:extLst>
              <a:ext uri="{FF2B5EF4-FFF2-40B4-BE49-F238E27FC236}">
                <a16:creationId xmlns:a16="http://schemas.microsoft.com/office/drawing/2014/main" id="{CF022EFD-E3E1-4094-8842-FC931BCA1654}"/>
              </a:ext>
            </a:extLst>
          </p:cNvPr>
          <p:cNvSpPr>
            <a:spLocks noGrp="1"/>
          </p:cNvSpPr>
          <p:nvPr>
            <p:ph idx="1"/>
          </p:nvPr>
        </p:nvSpPr>
        <p:spPr>
          <a:xfrm>
            <a:off x="1280160" y="1796750"/>
            <a:ext cx="9971773" cy="4351338"/>
          </a:xfrm>
        </p:spPr>
        <p:txBody>
          <a:bodyPr vert="horz" lIns="91440" tIns="45720" rIns="91440" bIns="45720" rtlCol="0" anchor="t">
            <a:normAutofit/>
          </a:bodyPr>
          <a:lstStyle/>
          <a:p>
            <a:pPr marL="0" indent="0" algn="just">
              <a:buNone/>
            </a:pPr>
            <a:r>
              <a:rPr lang="id-ID" sz="2400">
                <a:latin typeface="Times New Roman" panose="02020603050405020304" pitchFamily="18" charset="0"/>
                <a:cs typeface="Times New Roman" panose="02020603050405020304" pitchFamily="18" charset="0"/>
              </a:rPr>
              <a:t>Karena nilai yang ingin dicapai pada nyatanya tidak dapat mencapai nilai 0 atau 1 sempurna, maka dilakukan threshold untuk membulatkan nilai yang mendekati 0 atau 1 ke angka tersebut.</a:t>
            </a:r>
          </a:p>
        </p:txBody>
      </p:sp>
      <p:pic>
        <p:nvPicPr>
          <p:cNvPr id="5" name="Picture 5" descr="Text, letter&#10;&#10;Description automatically generated">
            <a:extLst>
              <a:ext uri="{FF2B5EF4-FFF2-40B4-BE49-F238E27FC236}">
                <a16:creationId xmlns:a16="http://schemas.microsoft.com/office/drawing/2014/main" id="{1A84724D-8A76-4CFD-A8D4-D7A9D7A40D0B}"/>
              </a:ext>
            </a:extLst>
          </p:cNvPr>
          <p:cNvPicPr>
            <a:picLocks noChangeAspect="1"/>
          </p:cNvPicPr>
          <p:nvPr/>
        </p:nvPicPr>
        <p:blipFill>
          <a:blip r:embed="rId2"/>
          <a:stretch>
            <a:fillRect/>
          </a:stretch>
        </p:blipFill>
        <p:spPr>
          <a:xfrm>
            <a:off x="4408653" y="3110544"/>
            <a:ext cx="3354902" cy="2764971"/>
          </a:xfrm>
          <a:prstGeom prst="rect">
            <a:avLst/>
          </a:prstGeom>
        </p:spPr>
      </p:pic>
    </p:spTree>
    <p:extLst>
      <p:ext uri="{BB962C8B-B14F-4D97-AF65-F5344CB8AC3E}">
        <p14:creationId xmlns:p14="http://schemas.microsoft.com/office/powerpoint/2010/main" val="976730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FEC-F1E9-4B5B-8106-C01FE306C1A6}"/>
              </a:ext>
            </a:extLst>
          </p:cNvPr>
          <p:cNvSpPr>
            <a:spLocks noGrp="1"/>
          </p:cNvSpPr>
          <p:nvPr>
            <p:ph type="title"/>
          </p:nvPr>
        </p:nvSpPr>
        <p:spPr>
          <a:xfrm>
            <a:off x="587944" y="538389"/>
            <a:ext cx="10515600" cy="1325563"/>
          </a:xfrm>
        </p:spPr>
        <p:txBody>
          <a:bodyPr/>
          <a:lstStyle/>
          <a:p>
            <a:r>
              <a:rPr lang="id-ID" b="1"/>
              <a:t>5. Melakukan proses backward pass</a:t>
            </a:r>
          </a:p>
        </p:txBody>
      </p:sp>
      <p:sp>
        <p:nvSpPr>
          <p:cNvPr id="3" name="Content Placeholder 2">
            <a:extLst>
              <a:ext uri="{FF2B5EF4-FFF2-40B4-BE49-F238E27FC236}">
                <a16:creationId xmlns:a16="http://schemas.microsoft.com/office/drawing/2014/main" id="{CF022EFD-E3E1-4094-8842-FC931BCA1654}"/>
              </a:ext>
            </a:extLst>
          </p:cNvPr>
          <p:cNvSpPr>
            <a:spLocks noGrp="1"/>
          </p:cNvSpPr>
          <p:nvPr>
            <p:ph idx="1"/>
          </p:nvPr>
        </p:nvSpPr>
        <p:spPr>
          <a:xfrm>
            <a:off x="1174282" y="1536875"/>
            <a:ext cx="9981399" cy="4351338"/>
          </a:xfrm>
        </p:spPr>
        <p:txBody>
          <a:bodyPr>
            <a:normAutofit/>
          </a:bodyPr>
          <a:lstStyle/>
          <a:p>
            <a:pPr marL="0" indent="0" algn="just">
              <a:buNone/>
            </a:pPr>
            <a:r>
              <a:rPr lang="id-ID" sz="2400">
                <a:latin typeface="Times New Roman" panose="02020603050405020304" pitchFamily="18" charset="0"/>
                <a:cs typeface="Times New Roman" panose="02020603050405020304" pitchFamily="18" charset="0"/>
              </a:rPr>
              <a:t>Setelah jaringan telah selesai menghitung dan didapatkan luaran dari jaringan. Luaran tersebut dibandingkan dengan nilai target sesungguhnya dan dihitung sinyal error dan besar koreksi pada tiap bobot jaringan.</a:t>
            </a:r>
          </a:p>
        </p:txBody>
      </p:sp>
      <p:pic>
        <p:nvPicPr>
          <p:cNvPr id="5" name="Picture 5" descr="Text, letter&#10;&#10;Description automatically generated">
            <a:extLst>
              <a:ext uri="{FF2B5EF4-FFF2-40B4-BE49-F238E27FC236}">
                <a16:creationId xmlns:a16="http://schemas.microsoft.com/office/drawing/2014/main" id="{BD22A93B-9D0C-4700-9CC8-6A999BFC2D10}"/>
              </a:ext>
            </a:extLst>
          </p:cNvPr>
          <p:cNvPicPr>
            <a:picLocks noChangeAspect="1"/>
          </p:cNvPicPr>
          <p:nvPr/>
        </p:nvPicPr>
        <p:blipFill>
          <a:blip r:embed="rId3"/>
          <a:stretch>
            <a:fillRect/>
          </a:stretch>
        </p:blipFill>
        <p:spPr>
          <a:xfrm>
            <a:off x="3714997" y="2794858"/>
            <a:ext cx="4591605" cy="3094293"/>
          </a:xfrm>
          <a:prstGeom prst="rect">
            <a:avLst/>
          </a:prstGeom>
        </p:spPr>
      </p:pic>
      <p:pic>
        <p:nvPicPr>
          <p:cNvPr id="4" name="Picture 5" descr="A picture containing logo&#10;&#10;Description automatically generated">
            <a:extLst>
              <a:ext uri="{FF2B5EF4-FFF2-40B4-BE49-F238E27FC236}">
                <a16:creationId xmlns:a16="http://schemas.microsoft.com/office/drawing/2014/main" id="{6BBDB371-577F-45B8-9096-773D954A2FCB}"/>
              </a:ext>
            </a:extLst>
          </p:cNvPr>
          <p:cNvPicPr>
            <a:picLocks noChangeAspect="1"/>
          </p:cNvPicPr>
          <p:nvPr/>
        </p:nvPicPr>
        <p:blipFill>
          <a:blip r:embed="rId4"/>
          <a:stretch>
            <a:fillRect/>
          </a:stretch>
        </p:blipFill>
        <p:spPr>
          <a:xfrm>
            <a:off x="4035468" y="5888716"/>
            <a:ext cx="3954049" cy="769471"/>
          </a:xfrm>
          <a:prstGeom prst="rect">
            <a:avLst/>
          </a:prstGeom>
        </p:spPr>
      </p:pic>
    </p:spTree>
    <p:extLst>
      <p:ext uri="{BB962C8B-B14F-4D97-AF65-F5344CB8AC3E}">
        <p14:creationId xmlns:p14="http://schemas.microsoft.com/office/powerpoint/2010/main" val="19538476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FEC-F1E9-4B5B-8106-C01FE306C1A6}"/>
              </a:ext>
            </a:extLst>
          </p:cNvPr>
          <p:cNvSpPr>
            <a:spLocks noGrp="1"/>
          </p:cNvSpPr>
          <p:nvPr>
            <p:ph type="title"/>
          </p:nvPr>
        </p:nvSpPr>
        <p:spPr>
          <a:xfrm>
            <a:off x="761201" y="839003"/>
            <a:ext cx="10515600" cy="1325563"/>
          </a:xfrm>
        </p:spPr>
        <p:txBody>
          <a:bodyPr/>
          <a:lstStyle/>
          <a:p>
            <a:r>
              <a:rPr lang="id-ID" b="1"/>
              <a:t>6. Melakukan Pembaharuan Bobot</a:t>
            </a:r>
          </a:p>
        </p:txBody>
      </p:sp>
      <p:sp>
        <p:nvSpPr>
          <p:cNvPr id="3" name="Content Placeholder 2">
            <a:extLst>
              <a:ext uri="{FF2B5EF4-FFF2-40B4-BE49-F238E27FC236}">
                <a16:creationId xmlns:a16="http://schemas.microsoft.com/office/drawing/2014/main" id="{CF022EFD-E3E1-4094-8842-FC931BCA1654}"/>
              </a:ext>
            </a:extLst>
          </p:cNvPr>
          <p:cNvSpPr>
            <a:spLocks noGrp="1"/>
          </p:cNvSpPr>
          <p:nvPr>
            <p:ph idx="1"/>
          </p:nvPr>
        </p:nvSpPr>
        <p:spPr>
          <a:xfrm>
            <a:off x="1366791" y="1854500"/>
            <a:ext cx="9842634" cy="1501695"/>
          </a:xfrm>
        </p:spPr>
        <p:txBody>
          <a:bodyPr>
            <a:normAutofit/>
          </a:bodyPr>
          <a:lstStyle/>
          <a:p>
            <a:pPr marL="0" indent="0" algn="just">
              <a:buNone/>
            </a:pPr>
            <a:r>
              <a:rPr lang="id-ID" sz="2400">
                <a:latin typeface="Times New Roman" panose="02020603050405020304" pitchFamily="18" charset="0"/>
                <a:cs typeface="Times New Roman" panose="02020603050405020304" pitchFamily="18" charset="0"/>
              </a:rPr>
              <a:t>Bobot diperbaharui sesuai dengan prinsip gradient descent. Metode gradient descent yang digunakan adalah stochastic gradient descent. Dimana bobot akan di update setiap satu buah pasangan pelatihan masuk ke dalam jaringan.</a:t>
            </a:r>
          </a:p>
        </p:txBody>
      </p:sp>
      <p:pic>
        <p:nvPicPr>
          <p:cNvPr id="4" name="Picture 4" descr="Text, letter&#10;&#10;Description automatically generated">
            <a:extLst>
              <a:ext uri="{FF2B5EF4-FFF2-40B4-BE49-F238E27FC236}">
                <a16:creationId xmlns:a16="http://schemas.microsoft.com/office/drawing/2014/main" id="{CFC2DA69-2D29-4096-8E7D-847ADDB10770}"/>
              </a:ext>
            </a:extLst>
          </p:cNvPr>
          <p:cNvPicPr>
            <a:picLocks noChangeAspect="1"/>
          </p:cNvPicPr>
          <p:nvPr/>
        </p:nvPicPr>
        <p:blipFill>
          <a:blip r:embed="rId2"/>
          <a:stretch>
            <a:fillRect/>
          </a:stretch>
        </p:blipFill>
        <p:spPr>
          <a:xfrm>
            <a:off x="3190504" y="3501805"/>
            <a:ext cx="5810992" cy="1634167"/>
          </a:xfrm>
          <a:prstGeom prst="rect">
            <a:avLst/>
          </a:prstGeom>
        </p:spPr>
      </p:pic>
    </p:spTree>
    <p:extLst>
      <p:ext uri="{BB962C8B-B14F-4D97-AF65-F5344CB8AC3E}">
        <p14:creationId xmlns:p14="http://schemas.microsoft.com/office/powerpoint/2010/main" val="3801201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FEC-F1E9-4B5B-8106-C01FE306C1A6}"/>
              </a:ext>
            </a:extLst>
          </p:cNvPr>
          <p:cNvSpPr>
            <a:spLocks noGrp="1"/>
          </p:cNvSpPr>
          <p:nvPr>
            <p:ph type="title"/>
          </p:nvPr>
        </p:nvSpPr>
        <p:spPr>
          <a:xfrm>
            <a:off x="838201" y="692383"/>
            <a:ext cx="11212630" cy="1325563"/>
          </a:xfrm>
        </p:spPr>
        <p:txBody>
          <a:bodyPr>
            <a:normAutofit/>
          </a:bodyPr>
          <a:lstStyle/>
          <a:p>
            <a:r>
              <a:rPr lang="en-US" sz="3600" b="1"/>
              <a:t>6.5 </a:t>
            </a:r>
            <a:r>
              <a:rPr lang="en-US" sz="3600" b="1" err="1"/>
              <a:t>Melakukan</a:t>
            </a:r>
            <a:r>
              <a:rPr lang="en-US" sz="3600" b="1"/>
              <a:t> </a:t>
            </a:r>
            <a:r>
              <a:rPr lang="en-US" sz="3600" b="1" err="1"/>
              <a:t>Pembaharuan</a:t>
            </a:r>
            <a:r>
              <a:rPr lang="en-US" sz="3600" b="1"/>
              <a:t> </a:t>
            </a:r>
            <a:r>
              <a:rPr lang="en-US" sz="3600" b="1" err="1"/>
              <a:t>Bobot</a:t>
            </a:r>
            <a:r>
              <a:rPr lang="en-US" sz="3600" b="1"/>
              <a:t> </a:t>
            </a:r>
            <a:r>
              <a:rPr lang="en-US" sz="3600" b="1" err="1"/>
              <a:t>Menggunakan</a:t>
            </a:r>
            <a:r>
              <a:rPr lang="en-US" sz="3600" b="1"/>
              <a:t> Momentum</a:t>
            </a:r>
            <a:endParaRPr lang="en-ID" sz="3600" b="1"/>
          </a:p>
        </p:txBody>
      </p:sp>
      <p:sp>
        <p:nvSpPr>
          <p:cNvPr id="3" name="Content Placeholder 2">
            <a:extLst>
              <a:ext uri="{FF2B5EF4-FFF2-40B4-BE49-F238E27FC236}">
                <a16:creationId xmlns:a16="http://schemas.microsoft.com/office/drawing/2014/main" id="{CF022EFD-E3E1-4094-8842-FC931BCA1654}"/>
              </a:ext>
            </a:extLst>
          </p:cNvPr>
          <p:cNvSpPr>
            <a:spLocks noGrp="1"/>
          </p:cNvSpPr>
          <p:nvPr>
            <p:ph idx="1"/>
          </p:nvPr>
        </p:nvSpPr>
        <p:spPr>
          <a:xfrm>
            <a:off x="1347536" y="1883375"/>
            <a:ext cx="10006263" cy="2152486"/>
          </a:xfrm>
        </p:spPr>
        <p:txBody>
          <a:bodyPr vert="horz" lIns="91440" tIns="45720" rIns="91440" bIns="45720" rtlCol="0" anchor="t">
            <a:normAutofit/>
          </a:bodyPr>
          <a:lstStyle/>
          <a:p>
            <a:pPr marL="0" indent="0" algn="just">
              <a:buNone/>
            </a:pPr>
            <a:r>
              <a:rPr lang="id-ID" sz="2400" dirty="0">
                <a:latin typeface="Times New Roman" panose="02020603050405020304" pitchFamily="18" charset="0"/>
                <a:cs typeface="Times New Roman" panose="02020603050405020304" pitchFamily="18" charset="0"/>
              </a:rPr>
              <a:t>Pada keadaan dimana momentum tidak digunakan, miu akan bernilai 0 sehingga parameter momentum tidak akan berpengaruh terhadap pembaharuan bobot, namun jika momentum digunakan, maka pembaharuan bobot akan berbeda, sehingga momentum akan berpengaruh pada bobot.</a:t>
            </a:r>
          </a:p>
        </p:txBody>
      </p:sp>
      <p:pic>
        <p:nvPicPr>
          <p:cNvPr id="5" name="Picture 5" descr="Text&#10;&#10;Description automatically generated">
            <a:extLst>
              <a:ext uri="{FF2B5EF4-FFF2-40B4-BE49-F238E27FC236}">
                <a16:creationId xmlns:a16="http://schemas.microsoft.com/office/drawing/2014/main" id="{967626E2-5186-4A3D-AC00-9D85F2F5B70F}"/>
              </a:ext>
            </a:extLst>
          </p:cNvPr>
          <p:cNvPicPr>
            <a:picLocks noChangeAspect="1"/>
          </p:cNvPicPr>
          <p:nvPr/>
        </p:nvPicPr>
        <p:blipFill>
          <a:blip r:embed="rId2"/>
          <a:stretch>
            <a:fillRect/>
          </a:stretch>
        </p:blipFill>
        <p:spPr>
          <a:xfrm>
            <a:off x="3026019" y="3777785"/>
            <a:ext cx="6395604" cy="1684193"/>
          </a:xfrm>
          <a:prstGeom prst="rect">
            <a:avLst/>
          </a:prstGeom>
        </p:spPr>
      </p:pic>
    </p:spTree>
    <p:extLst>
      <p:ext uri="{BB962C8B-B14F-4D97-AF65-F5344CB8AC3E}">
        <p14:creationId xmlns:p14="http://schemas.microsoft.com/office/powerpoint/2010/main" val="3899541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FEC-F1E9-4B5B-8106-C01FE306C1A6}"/>
              </a:ext>
            </a:extLst>
          </p:cNvPr>
          <p:cNvSpPr>
            <a:spLocks noGrp="1"/>
          </p:cNvSpPr>
          <p:nvPr>
            <p:ph type="title"/>
          </p:nvPr>
        </p:nvSpPr>
        <p:spPr>
          <a:xfrm>
            <a:off x="838200" y="509500"/>
            <a:ext cx="10515600" cy="1325563"/>
          </a:xfrm>
        </p:spPr>
        <p:txBody>
          <a:bodyPr/>
          <a:lstStyle/>
          <a:p>
            <a:r>
              <a:rPr lang="en-US" b="1"/>
              <a:t>7. Repeat!</a:t>
            </a:r>
            <a:endParaRPr lang="en-ID" b="1"/>
          </a:p>
        </p:txBody>
      </p:sp>
      <p:sp>
        <p:nvSpPr>
          <p:cNvPr id="3" name="Content Placeholder 2">
            <a:extLst>
              <a:ext uri="{FF2B5EF4-FFF2-40B4-BE49-F238E27FC236}">
                <a16:creationId xmlns:a16="http://schemas.microsoft.com/office/drawing/2014/main" id="{CF022EFD-E3E1-4094-8842-FC931BCA1654}"/>
              </a:ext>
            </a:extLst>
          </p:cNvPr>
          <p:cNvSpPr>
            <a:spLocks noGrp="1"/>
          </p:cNvSpPr>
          <p:nvPr>
            <p:ph idx="1"/>
          </p:nvPr>
        </p:nvSpPr>
        <p:spPr>
          <a:xfrm>
            <a:off x="1453414" y="1562268"/>
            <a:ext cx="9900385" cy="1325563"/>
          </a:xfrm>
        </p:spPr>
        <p:txBody>
          <a:bodyPr>
            <a:normAutofit/>
          </a:bodyPr>
          <a:lstStyle/>
          <a:p>
            <a:pPr marL="0" indent="0" algn="just">
              <a:buNone/>
            </a:pPr>
            <a:r>
              <a:rPr lang="id-ID" sz="2400">
                <a:latin typeface="Times New Roman" panose="02020603050405020304" pitchFamily="18" charset="0"/>
                <a:cs typeface="Times New Roman" panose="02020603050405020304" pitchFamily="18" charset="0"/>
              </a:rPr>
              <a:t>Melakukan step 3-6 sampai kondisi berhenti terpenuhi. Kondisi berhenti dapat berupa epoch telah mencapai epoch maksimal atau error sudah mencapai tingkat yang diinginkan</a:t>
            </a:r>
          </a:p>
        </p:txBody>
      </p:sp>
      <p:pic>
        <p:nvPicPr>
          <p:cNvPr id="4" name="Picture 4" descr="Text, letter&#10;&#10;Description automatically generated">
            <a:extLst>
              <a:ext uri="{FF2B5EF4-FFF2-40B4-BE49-F238E27FC236}">
                <a16:creationId xmlns:a16="http://schemas.microsoft.com/office/drawing/2014/main" id="{55A5812C-EFE6-4348-8F1E-57BA67C2E461}"/>
              </a:ext>
            </a:extLst>
          </p:cNvPr>
          <p:cNvPicPr>
            <a:picLocks noChangeAspect="1"/>
          </p:cNvPicPr>
          <p:nvPr/>
        </p:nvPicPr>
        <p:blipFill>
          <a:blip r:embed="rId2"/>
          <a:stretch>
            <a:fillRect/>
          </a:stretch>
        </p:blipFill>
        <p:spPr>
          <a:xfrm>
            <a:off x="3081647" y="3123625"/>
            <a:ext cx="6028706" cy="2511048"/>
          </a:xfrm>
          <a:prstGeom prst="rect">
            <a:avLst/>
          </a:prstGeom>
        </p:spPr>
      </p:pic>
    </p:spTree>
    <p:extLst>
      <p:ext uri="{BB962C8B-B14F-4D97-AF65-F5344CB8AC3E}">
        <p14:creationId xmlns:p14="http://schemas.microsoft.com/office/powerpoint/2010/main" val="517551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741947" y="509369"/>
            <a:ext cx="10515600" cy="1325563"/>
          </a:xfrm>
        </p:spPr>
        <p:txBody>
          <a:bodyPr/>
          <a:lstStyle/>
          <a:p>
            <a:r>
              <a:rPr lang="id-ID" b="1"/>
              <a:t>Variasi Parameter</a:t>
            </a:r>
          </a:p>
        </p:txBody>
      </p:sp>
      <p:pic>
        <p:nvPicPr>
          <p:cNvPr id="9" name="Picture 8">
            <a:extLst>
              <a:ext uri="{FF2B5EF4-FFF2-40B4-BE49-F238E27FC236}">
                <a16:creationId xmlns:a16="http://schemas.microsoft.com/office/drawing/2014/main" id="{135B056F-8D29-4B42-B01F-5F62C7FAD9BA}"/>
              </a:ext>
            </a:extLst>
          </p:cNvPr>
          <p:cNvPicPr/>
          <p:nvPr/>
        </p:nvPicPr>
        <p:blipFill>
          <a:blip r:embed="rId2">
            <a:extLst>
              <a:ext uri="{28A0092B-C50C-407E-A947-70E740481C1C}">
                <a14:useLocalDpi xmlns:a14="http://schemas.microsoft.com/office/drawing/2010/main" val="0"/>
              </a:ext>
            </a:extLst>
          </a:blip>
          <a:srcRect/>
          <a:stretch/>
        </p:blipFill>
        <p:spPr bwMode="auto">
          <a:xfrm>
            <a:off x="7115507" y="1306779"/>
            <a:ext cx="4949391" cy="2711817"/>
          </a:xfrm>
          <a:prstGeom prst="rect">
            <a:avLst/>
          </a:prstGeom>
          <a:noFill/>
          <a:ln>
            <a:noFill/>
          </a:ln>
        </p:spPr>
      </p:pic>
      <p:sp>
        <p:nvSpPr>
          <p:cNvPr id="6" name="TextBox 5">
            <a:extLst>
              <a:ext uri="{FF2B5EF4-FFF2-40B4-BE49-F238E27FC236}">
                <a16:creationId xmlns:a16="http://schemas.microsoft.com/office/drawing/2014/main" id="{F0142675-AF57-4A3F-B126-B5CB1FE46E96}"/>
              </a:ext>
            </a:extLst>
          </p:cNvPr>
          <p:cNvSpPr txBox="1"/>
          <p:nvPr/>
        </p:nvSpPr>
        <p:spPr>
          <a:xfrm>
            <a:off x="934452" y="3603183"/>
            <a:ext cx="6094428" cy="2540888"/>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Learning Rate 			= 0.1</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Ukuran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hidden layer 		= 7 node</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Target error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maksimal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0.1</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Maximum epoch 		= 2000 epoch</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Momentum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Digunakan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Times New Roman" panose="02020603050405020304" pitchFamily="18" charset="0"/>
              </a:rPr>
              <a:t>Metode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Inisialisasi</a:t>
            </a:r>
            <a:r>
              <a:rPr lang="en-US" dirty="0">
                <a:latin typeface="Times New Roman" panose="02020603050405020304" pitchFamily="18" charset="0"/>
                <a:ea typeface="Calibri" panose="020F0502020204030204" pitchFamily="34" charset="0"/>
                <a:cs typeface="Times New Roman" panose="02020603050405020304" pitchFamily="18" charset="0"/>
              </a:rPr>
              <a:t>		= Nguyen-</a:t>
            </a:r>
            <a:r>
              <a:rPr lang="en-US" dirty="0" err="1">
                <a:latin typeface="Times New Roman" panose="02020603050405020304" pitchFamily="18" charset="0"/>
                <a:ea typeface="Calibri" panose="020F0502020204030204" pitchFamily="34" charset="0"/>
                <a:cs typeface="Times New Roman" panose="02020603050405020304" pitchFamily="18" charset="0"/>
              </a:rPr>
              <a:t>Widrow</a:t>
            </a:r>
            <a:endParaRPr lang="en-ID"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847825" y="1392244"/>
            <a:ext cx="6419248" cy="2540889"/>
          </a:xfrm>
        </p:spPr>
        <p:txBody>
          <a:bodyPr>
            <a:normAutofit/>
          </a:bodyPr>
          <a:lstStyle/>
          <a:p>
            <a:pPr marL="0" marR="0" indent="0" algn="just">
              <a:lnSpc>
                <a:spcPct val="150000"/>
              </a:lnSpc>
              <a:spcBef>
                <a:spcPts val="0"/>
              </a:spcBef>
              <a:spcAft>
                <a:spcPts val="0"/>
              </a:spcAft>
              <a:buNone/>
            </a:pPr>
            <a:r>
              <a:rPr lang="id-ID" sz="1800">
                <a:effectLst/>
                <a:latin typeface="Times New Roman" panose="02020603050405020304" pitchFamily="18" charset="0"/>
                <a:ea typeface="Calibri" panose="020F0502020204030204" pitchFamily="34" charset="0"/>
                <a:cs typeface="Times New Roman" panose="02020603050405020304" pitchFamily="18" charset="0"/>
              </a:rPr>
              <a:t>Parameter dari jaringan akan divariasikan yaitu metode inisialisasi , nilai learning rate (α), jumlah neuron pada hidden layer (J), dan menggunakan momentum atau tidak.  Variasi dari parameter ini diharapkan dapat memberikan hasil yang dapat menggambarkan pengaruh parameter terhadap kondisi dan hasil dari ANN. </a:t>
            </a:r>
          </a:p>
        </p:txBody>
      </p:sp>
    </p:spTree>
    <p:extLst>
      <p:ext uri="{BB962C8B-B14F-4D97-AF65-F5344CB8AC3E}">
        <p14:creationId xmlns:p14="http://schemas.microsoft.com/office/powerpoint/2010/main" val="3917549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id-ID" b="1"/>
              <a:t>Variasi Metode Inisialisasi - Hansel</a:t>
            </a:r>
          </a:p>
        </p:txBody>
      </p:sp>
      <p:pic>
        <p:nvPicPr>
          <p:cNvPr id="2060" name="Picture 12">
            <a:extLst>
              <a:ext uri="{FF2B5EF4-FFF2-40B4-BE49-F238E27FC236}">
                <a16:creationId xmlns:a16="http://schemas.microsoft.com/office/drawing/2014/main" id="{F889722A-1B89-4723-833B-E30281169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679" y="1461155"/>
            <a:ext cx="2683269" cy="204722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6">
            <a:extLst>
              <a:ext uri="{FF2B5EF4-FFF2-40B4-BE49-F238E27FC236}">
                <a16:creationId xmlns:a16="http://schemas.microsoft.com/office/drawing/2014/main" id="{E3C0509B-DC8F-441C-ABE7-9D9B1D89C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679" y="3699047"/>
            <a:ext cx="2683269" cy="201245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B500DCC4-BC77-4428-8661-3472A5A18ED7}"/>
              </a:ext>
            </a:extLst>
          </p:cNvPr>
          <p:cNvSpPr>
            <a:spLocks noChangeArrowheads="1"/>
          </p:cNvSpPr>
          <p:nvPr/>
        </p:nvSpPr>
        <p:spPr bwMode="auto">
          <a:xfrm>
            <a:off x="838200" y="1797784"/>
            <a:ext cx="407337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Initialization</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3715</a:t>
            </a:r>
            <a:endParaRPr kumimoji="0" lang="id-ID"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39</a:t>
            </a:r>
            <a:r>
              <a:rPr kumimoji="0" lang="id-ID"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2000" b="0" i="0" u="none" strike="noStrike" cap="none" normalizeH="0" baseline="0" dirty="0">
              <a:ln>
                <a:noFill/>
              </a:ln>
              <a:solidFill>
                <a:schemeClr val="tx1"/>
              </a:solidFill>
              <a:effectLst/>
              <a:latin typeface="Arial" panose="020B0604020202020204" pitchFamily="34" charset="0"/>
            </a:endParaRPr>
          </a:p>
        </p:txBody>
      </p:sp>
      <p:sp>
        <p:nvSpPr>
          <p:cNvPr id="15" name="Rectangle 15">
            <a:extLst>
              <a:ext uri="{FF2B5EF4-FFF2-40B4-BE49-F238E27FC236}">
                <a16:creationId xmlns:a16="http://schemas.microsoft.com/office/drawing/2014/main" id="{EA5B3277-4B70-4381-9A94-226275864851}"/>
              </a:ext>
            </a:extLst>
          </p:cNvPr>
          <p:cNvSpPr>
            <a:spLocks noChangeArrowheads="1"/>
          </p:cNvSpPr>
          <p:nvPr/>
        </p:nvSpPr>
        <p:spPr bwMode="auto">
          <a:xfrm>
            <a:off x="838200" y="3837051"/>
            <a:ext cx="39319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Nguyen-</a:t>
            </a:r>
            <a:r>
              <a:rPr kumimoji="0" lang="en-US" altLang="en-US" sz="2000" b="1"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Widrow</a:t>
            </a:r>
            <a:r>
              <a:rPr kumimoji="0" lang="en-US" altLang="en-US" sz="20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Initialization</a:t>
            </a:r>
            <a:endParaRPr kumimoji="0" lang="en-US" altLang="en-US" sz="2000" b="1"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3330</a:t>
            </a:r>
            <a:endParaRPr kumimoji="0" lang="id-ID"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20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39</a:t>
            </a:r>
            <a:r>
              <a:rPr kumimoji="0" lang="id-ID"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0651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34CB-AAE6-4CCA-B160-82E47413D1C4}"/>
              </a:ext>
            </a:extLst>
          </p:cNvPr>
          <p:cNvSpPr>
            <a:spLocks noGrp="1"/>
          </p:cNvSpPr>
          <p:nvPr>
            <p:ph type="title"/>
          </p:nvPr>
        </p:nvSpPr>
        <p:spPr>
          <a:xfrm>
            <a:off x="751572" y="391419"/>
            <a:ext cx="10515600" cy="1325563"/>
          </a:xfrm>
        </p:spPr>
        <p:txBody>
          <a:bodyPr/>
          <a:lstStyle/>
          <a:p>
            <a:r>
              <a:rPr lang="id-ID" b="1" dirty="0"/>
              <a:t>Latar Belakang</a:t>
            </a:r>
          </a:p>
        </p:txBody>
      </p:sp>
      <p:pic>
        <p:nvPicPr>
          <p:cNvPr id="1026" name="Picture 2" descr="PDF] Classical Control Theory: A Course in the Linear Mathematics of  Systems and Control | Semantic Scholar">
            <a:extLst>
              <a:ext uri="{FF2B5EF4-FFF2-40B4-BE49-F238E27FC236}">
                <a16:creationId xmlns:a16="http://schemas.microsoft.com/office/drawing/2014/main" id="{6F28C132-9DB2-4AB4-AFB4-605716B4C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10" y="2380603"/>
            <a:ext cx="4687181" cy="1505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ural network control block diagram. | Download Scientific Diagram">
            <a:extLst>
              <a:ext uri="{FF2B5EF4-FFF2-40B4-BE49-F238E27FC236}">
                <a16:creationId xmlns:a16="http://schemas.microsoft.com/office/drawing/2014/main" id="{EFF49A3F-5399-4A12-A11A-BA162FCC8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126" y="2380603"/>
            <a:ext cx="4548664" cy="233007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E8046416-6637-4A8E-9C1A-D91BD15EE46C}"/>
              </a:ext>
            </a:extLst>
          </p:cNvPr>
          <p:cNvCxnSpPr>
            <a:cxnSpLocks/>
          </p:cNvCxnSpPr>
          <p:nvPr/>
        </p:nvCxnSpPr>
        <p:spPr>
          <a:xfrm>
            <a:off x="6050003" y="2001135"/>
            <a:ext cx="1" cy="3947060"/>
          </a:xfrm>
          <a:prstGeom prst="line">
            <a:avLst/>
          </a:prstGeom>
          <a:ln w="57150">
            <a:solidFill>
              <a:schemeClr val="tx1"/>
            </a:solidFill>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C9AFDD6D-BB91-4BC4-9E22-FCD4BDA8C1FE}"/>
              </a:ext>
            </a:extLst>
          </p:cNvPr>
          <p:cNvSpPr txBox="1"/>
          <p:nvPr/>
        </p:nvSpPr>
        <p:spPr>
          <a:xfrm>
            <a:off x="675070" y="4150563"/>
            <a:ext cx="4793070" cy="1200329"/>
          </a:xfrm>
          <a:prstGeom prst="rect">
            <a:avLst/>
          </a:prstGeom>
          <a:noFill/>
        </p:spPr>
        <p:txBody>
          <a:bodyPr wrap="square">
            <a:spAutoFit/>
          </a:bodyPr>
          <a:lstStyle/>
          <a:p>
            <a:pPr marL="285750" indent="-285750">
              <a:buFont typeface="Arial" panose="020B0604020202020204" pitchFamily="34" charset="0"/>
              <a:buChar char="•"/>
            </a:pPr>
            <a:r>
              <a:rPr lang="id-ID"/>
              <a:t>Perlu pemodelan white-box</a:t>
            </a:r>
          </a:p>
          <a:p>
            <a:pPr marL="285750" indent="-285750">
              <a:buFont typeface="Arial" panose="020B0604020202020204" pitchFamily="34" charset="0"/>
              <a:buChar char="•"/>
            </a:pPr>
            <a:r>
              <a:rPr lang="id-ID"/>
              <a:t>Mahal</a:t>
            </a:r>
          </a:p>
          <a:p>
            <a:pPr marL="285750" indent="-285750">
              <a:buFont typeface="Arial" panose="020B0604020202020204" pitchFamily="34" charset="0"/>
              <a:buChar char="•"/>
            </a:pPr>
            <a:r>
              <a:rPr lang="id-ID"/>
              <a:t>Kompleks</a:t>
            </a:r>
          </a:p>
          <a:p>
            <a:pPr marL="285750" indent="-285750">
              <a:buFont typeface="Arial" panose="020B0604020202020204" pitchFamily="34" charset="0"/>
              <a:buChar char="•"/>
            </a:pPr>
            <a:r>
              <a:rPr lang="id-ID"/>
              <a:t>Perlu ditala ulang</a:t>
            </a:r>
          </a:p>
        </p:txBody>
      </p:sp>
      <p:sp>
        <p:nvSpPr>
          <p:cNvPr id="16" name="TextBox 15">
            <a:extLst>
              <a:ext uri="{FF2B5EF4-FFF2-40B4-BE49-F238E27FC236}">
                <a16:creationId xmlns:a16="http://schemas.microsoft.com/office/drawing/2014/main" id="{6B378F63-E26B-4FDD-87A1-16A79723EFC5}"/>
              </a:ext>
            </a:extLst>
          </p:cNvPr>
          <p:cNvSpPr txBox="1"/>
          <p:nvPr/>
        </p:nvSpPr>
        <p:spPr>
          <a:xfrm>
            <a:off x="2221448" y="2011271"/>
            <a:ext cx="1920704" cy="369332"/>
          </a:xfrm>
          <a:prstGeom prst="rect">
            <a:avLst/>
          </a:prstGeom>
          <a:noFill/>
        </p:spPr>
        <p:txBody>
          <a:bodyPr wrap="square">
            <a:spAutoFit/>
          </a:bodyPr>
          <a:lstStyle/>
          <a:p>
            <a:r>
              <a:rPr lang="en-US" b="1" dirty="0"/>
              <a:t>Classical Control</a:t>
            </a:r>
            <a:endParaRPr lang="en-ID" dirty="0"/>
          </a:p>
        </p:txBody>
      </p:sp>
      <p:sp>
        <p:nvSpPr>
          <p:cNvPr id="18" name="TextBox 17">
            <a:extLst>
              <a:ext uri="{FF2B5EF4-FFF2-40B4-BE49-F238E27FC236}">
                <a16:creationId xmlns:a16="http://schemas.microsoft.com/office/drawing/2014/main" id="{A04F7A1E-9D33-49FB-BA14-493AF5B691E3}"/>
              </a:ext>
            </a:extLst>
          </p:cNvPr>
          <p:cNvSpPr txBox="1"/>
          <p:nvPr/>
        </p:nvSpPr>
        <p:spPr>
          <a:xfrm>
            <a:off x="7695668" y="2001135"/>
            <a:ext cx="2767579" cy="369332"/>
          </a:xfrm>
          <a:prstGeom prst="rect">
            <a:avLst/>
          </a:prstGeom>
          <a:noFill/>
        </p:spPr>
        <p:txBody>
          <a:bodyPr wrap="square">
            <a:spAutoFit/>
          </a:bodyPr>
          <a:lstStyle/>
          <a:p>
            <a:r>
              <a:rPr lang="en-US" b="1" dirty="0"/>
              <a:t>Neural Network Controller</a:t>
            </a:r>
            <a:endParaRPr lang="en-ID" dirty="0"/>
          </a:p>
        </p:txBody>
      </p:sp>
      <p:sp>
        <p:nvSpPr>
          <p:cNvPr id="20" name="TextBox 19">
            <a:extLst>
              <a:ext uri="{FF2B5EF4-FFF2-40B4-BE49-F238E27FC236}">
                <a16:creationId xmlns:a16="http://schemas.microsoft.com/office/drawing/2014/main" id="{C36C59A9-A327-4C30-B099-E19E8D989C15}"/>
              </a:ext>
            </a:extLst>
          </p:cNvPr>
          <p:cNvSpPr txBox="1"/>
          <p:nvPr/>
        </p:nvSpPr>
        <p:spPr>
          <a:xfrm>
            <a:off x="6631870" y="4864289"/>
            <a:ext cx="4904812" cy="1200329"/>
          </a:xfrm>
          <a:prstGeom prst="rect">
            <a:avLst/>
          </a:prstGeom>
          <a:noFill/>
        </p:spPr>
        <p:txBody>
          <a:bodyPr wrap="square">
            <a:spAutoFit/>
          </a:bodyPr>
          <a:lstStyle/>
          <a:p>
            <a:pPr marL="285750" indent="-285750">
              <a:buFont typeface="Arial" panose="020B0604020202020204" pitchFamily="34" charset="0"/>
              <a:buChar char="•"/>
            </a:pPr>
            <a:r>
              <a:rPr lang="id-ID"/>
              <a:t>Tidak perlu dimodelkan, cukup dengan  data pasangan input dan output sistem</a:t>
            </a:r>
          </a:p>
          <a:p>
            <a:pPr marL="285750" indent="-285750">
              <a:buFont typeface="Arial" panose="020B0604020202020204" pitchFamily="34" charset="0"/>
              <a:buChar char="•"/>
            </a:pPr>
            <a:r>
              <a:rPr lang="id-ID"/>
              <a:t>Lebih adaptif dan prediktif</a:t>
            </a:r>
          </a:p>
          <a:p>
            <a:pPr marL="285750" indent="-285750">
              <a:buFont typeface="Arial" panose="020B0604020202020204" pitchFamily="34" charset="0"/>
              <a:buChar char="•"/>
            </a:pPr>
            <a:r>
              <a:rPr lang="id-ID"/>
              <a:t>Dapat menala ulang sendiri</a:t>
            </a:r>
          </a:p>
        </p:txBody>
      </p:sp>
    </p:spTree>
    <p:extLst>
      <p:ext uri="{BB962C8B-B14F-4D97-AF65-F5344CB8AC3E}">
        <p14:creationId xmlns:p14="http://schemas.microsoft.com/office/powerpoint/2010/main" val="1912070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a:t>
            </a:r>
            <a:r>
              <a:rPr lang="en-US" b="1" err="1"/>
              <a:t>Metode</a:t>
            </a:r>
            <a:r>
              <a:rPr lang="en-US" b="1"/>
              <a:t> </a:t>
            </a:r>
            <a:r>
              <a:rPr lang="en-US" b="1" err="1"/>
              <a:t>Inisialisasi</a:t>
            </a:r>
            <a:r>
              <a:rPr lang="en-US" b="1"/>
              <a:t> – George </a:t>
            </a:r>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B500DCC4-BC77-4428-8661-3472A5A18ED7}"/>
              </a:ext>
            </a:extLst>
          </p:cNvPr>
          <p:cNvSpPr>
            <a:spLocks noChangeArrowheads="1"/>
          </p:cNvSpPr>
          <p:nvPr/>
        </p:nvSpPr>
        <p:spPr bwMode="auto">
          <a:xfrm>
            <a:off x="1495816" y="1797784"/>
            <a:ext cx="407337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a:ea typeface="Calibri" panose="020F0502020204030204" pitchFamily="34" charset="0"/>
                <a:cs typeface="Times New Roman"/>
              </a:rPr>
              <a:t>Random Initialization</a:t>
            </a:r>
            <a:endParaRPr kumimoji="0" lang="en-US" altLang="en-US" sz="2000" b="1"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a:ea typeface="Calibri" panose="020F0502020204030204" pitchFamily="34" charset="0"/>
                <a:cs typeface="Times New Roman"/>
              </a:rPr>
              <a:t>Final E</a:t>
            </a:r>
            <a:r>
              <a:rPr kumimoji="0" lang="id-ID" altLang="en-US" sz="2000" b="0" i="0" u="none" strike="noStrike" cap="none" normalizeH="0" baseline="0" dirty="0">
                <a:ln>
                  <a:noFill/>
                </a:ln>
                <a:effectLst/>
                <a:latin typeface="Times New Roman"/>
                <a:ea typeface="Calibri" panose="020F0502020204030204" pitchFamily="34" charset="0"/>
                <a:cs typeface="Times New Roman"/>
              </a:rPr>
              <a:t>rror		= 0.</a:t>
            </a:r>
            <a:r>
              <a:rPr kumimoji="0" lang="id-ID" altLang="en-US" sz="2000" b="0" i="0" u="none" strike="noStrike" cap="none" normalizeH="0" baseline="0" dirty="0">
                <a:ln>
                  <a:noFill/>
                </a:ln>
                <a:effectLst/>
                <a:latin typeface="Calibri"/>
                <a:ea typeface="Calibri" panose="020F0502020204030204" pitchFamily="34" charset="0"/>
                <a:cs typeface="Times New Roman"/>
              </a:rPr>
              <a:t> </a:t>
            </a:r>
            <a:r>
              <a:rPr lang="id-ID" altLang="en-US" sz="2000" dirty="0">
                <a:latin typeface="Times New Roman"/>
                <a:ea typeface="Calibri" panose="020F0502020204030204" pitchFamily="34" charset="0"/>
                <a:cs typeface="Times New Roman"/>
              </a:rPr>
              <a:t>3934</a:t>
            </a:r>
            <a:endParaRPr kumimoji="0" lang="id-ID"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a:ea typeface="Calibri" panose="020F0502020204030204" pitchFamily="34" charset="0"/>
                <a:cs typeface="Times New Roman"/>
              </a:rPr>
              <a:t>Epoch yang </a:t>
            </a:r>
            <a:r>
              <a:rPr kumimoji="0" lang="en-US" altLang="en-US" sz="2000" b="0" i="0" u="none" strike="noStrike" cap="none" normalizeH="0" baseline="0" dirty="0" err="1">
                <a:ln>
                  <a:noFill/>
                </a:ln>
                <a:effectLst/>
                <a:latin typeface="Times New Roman"/>
                <a:ea typeface="Calibri" panose="020F0502020204030204" pitchFamily="34" charset="0"/>
                <a:cs typeface="Times New Roman"/>
              </a:rPr>
              <a:t>digunakan</a:t>
            </a:r>
            <a:r>
              <a:rPr kumimoji="0" lang="en-US" altLang="en-US" sz="2000" b="0" i="0" u="none" strike="noStrike" cap="none" normalizeH="0" baseline="0" dirty="0">
                <a:ln>
                  <a:noFill/>
                </a:ln>
                <a:effectLst/>
                <a:latin typeface="Times New Roman"/>
                <a:ea typeface="Calibri" panose="020F0502020204030204" pitchFamily="34" charset="0"/>
                <a:cs typeface="Times New Roman"/>
              </a:rPr>
              <a:t> </a:t>
            </a:r>
            <a:r>
              <a:rPr kumimoji="0" lang="id-ID" altLang="en-US" sz="2000" b="0" i="0" u="none" strike="noStrike" cap="none" normalizeH="0" baseline="0" dirty="0">
                <a:ln>
                  <a:noFill/>
                </a:ln>
                <a:effectLst/>
                <a:latin typeface="Times New Roman"/>
                <a:ea typeface="Calibri" panose="020F0502020204030204" pitchFamily="34" charset="0"/>
                <a:cs typeface="Times New Roman"/>
              </a:rPr>
              <a:t>	= </a:t>
            </a:r>
            <a:r>
              <a:rPr lang="en-US" altLang="en-US" sz="2000" dirty="0">
                <a:latin typeface="Times New Roman"/>
                <a:ea typeface="Calibri" panose="020F0502020204030204" pitchFamily="34" charset="0"/>
                <a:cs typeface="Times New Roman"/>
              </a:rPr>
              <a:t>1000</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2000" b="0" i="0" u="none" strike="noStrike" cap="none" normalizeH="0" baseline="0" dirty="0">
                <a:ln>
                  <a:noFill/>
                </a:ln>
                <a:effectLst/>
                <a:latin typeface="Times New Roman"/>
                <a:ea typeface="Calibri" panose="020F0502020204030204" pitchFamily="34" charset="0"/>
                <a:cs typeface="Times New Roman"/>
              </a:rPr>
              <a:t>Recognition rate 	= </a:t>
            </a:r>
            <a:r>
              <a:rPr lang="en-US" altLang="en-US" sz="2000" dirty="0">
                <a:latin typeface="Times New Roman"/>
                <a:ea typeface="Calibri" panose="020F0502020204030204" pitchFamily="34" charset="0"/>
                <a:cs typeface="Times New Roman"/>
              </a:rPr>
              <a:t>32.61</a:t>
            </a:r>
            <a:r>
              <a:rPr kumimoji="0" lang="id-ID" altLang="en-US" sz="2000" b="0" i="0" u="none" strike="noStrike" cap="none" normalizeH="0" baseline="0" dirty="0">
                <a:ln>
                  <a:noFill/>
                </a:ln>
                <a:effectLst/>
                <a:latin typeface="Times New Roman"/>
                <a:ea typeface="Calibri" panose="020F0502020204030204" pitchFamily="34" charset="0"/>
                <a:cs typeface="Times New Roman"/>
              </a:rPr>
              <a:t>%</a:t>
            </a:r>
            <a:endParaRPr kumimoji="0" lang="id-ID" altLang="en-US" sz="2000" b="0"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2000" b="0" i="0" u="none" strike="noStrike" cap="none" normalizeH="0" baseline="0" dirty="0">
              <a:ln>
                <a:noFill/>
              </a:ln>
              <a:solidFill>
                <a:schemeClr val="tx1"/>
              </a:solidFill>
              <a:effectLst/>
              <a:latin typeface="Arial" panose="020B0604020202020204" pitchFamily="34" charset="0"/>
            </a:endParaRPr>
          </a:p>
        </p:txBody>
      </p:sp>
      <p:sp>
        <p:nvSpPr>
          <p:cNvPr id="15" name="Rectangle 15">
            <a:extLst>
              <a:ext uri="{FF2B5EF4-FFF2-40B4-BE49-F238E27FC236}">
                <a16:creationId xmlns:a16="http://schemas.microsoft.com/office/drawing/2014/main" id="{EA5B3277-4B70-4381-9A94-226275864851}"/>
              </a:ext>
            </a:extLst>
          </p:cNvPr>
          <p:cNvSpPr>
            <a:spLocks noChangeArrowheads="1"/>
          </p:cNvSpPr>
          <p:nvPr/>
        </p:nvSpPr>
        <p:spPr bwMode="auto">
          <a:xfrm>
            <a:off x="1495816" y="4181517"/>
            <a:ext cx="39319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effectLst/>
                <a:latin typeface="Times New Roman"/>
                <a:ea typeface="Calibri" panose="020F0502020204030204" pitchFamily="34" charset="0"/>
                <a:cs typeface="Times New Roman"/>
              </a:rPr>
              <a:t>Nguyen-</a:t>
            </a:r>
            <a:r>
              <a:rPr kumimoji="0" lang="en-US" altLang="en-US" sz="2000" b="1" i="0" u="none" strike="noStrike" cap="none" normalizeH="0" baseline="0" err="1">
                <a:ln>
                  <a:noFill/>
                </a:ln>
                <a:effectLst/>
                <a:latin typeface="Times New Roman"/>
                <a:ea typeface="Calibri" panose="020F0502020204030204" pitchFamily="34" charset="0"/>
                <a:cs typeface="Times New Roman"/>
              </a:rPr>
              <a:t>widrow</a:t>
            </a:r>
            <a:r>
              <a:rPr kumimoji="0" lang="en-US" altLang="en-US" sz="2000" b="1" i="0" u="none" strike="noStrike" cap="none" normalizeH="0" baseline="0">
                <a:ln>
                  <a:noFill/>
                </a:ln>
                <a:effectLst/>
                <a:latin typeface="Times New Roman"/>
                <a:ea typeface="Calibri" panose="020F0502020204030204" pitchFamily="34" charset="0"/>
                <a:cs typeface="Times New Roman"/>
              </a:rPr>
              <a:t> Initialization</a:t>
            </a:r>
            <a:endParaRPr kumimoji="0" lang="en-US" altLang="en-US" sz="2000" b="1"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Final E</a:t>
            </a:r>
            <a:r>
              <a:rPr kumimoji="0" lang="id-ID" altLang="en-US" sz="2000" b="0" i="0" u="none" strike="noStrike" cap="none" normalizeH="0" baseline="0" err="1">
                <a:ln>
                  <a:noFill/>
                </a:ln>
                <a:effectLst/>
                <a:latin typeface="Times New Roman"/>
                <a:ea typeface="Calibri" panose="020F0502020204030204" pitchFamily="34" charset="0"/>
                <a:cs typeface="Times New Roman"/>
              </a:rPr>
              <a:t>rror</a:t>
            </a:r>
            <a:r>
              <a:rPr kumimoji="0" lang="id-ID" altLang="en-US" sz="2000" b="0" i="0" u="none" strike="noStrike" cap="none" normalizeH="0" baseline="0">
                <a:ln>
                  <a:noFill/>
                </a:ln>
                <a:effectLst/>
                <a:latin typeface="Times New Roman"/>
                <a:ea typeface="Calibri" panose="020F0502020204030204" pitchFamily="34" charset="0"/>
                <a:cs typeface="Times New Roman"/>
              </a:rPr>
              <a:t>		= 0.</a:t>
            </a:r>
            <a:r>
              <a:rPr kumimoji="0" lang="id-ID" altLang="en-US" sz="2000" b="0" i="0" u="none" strike="noStrike" cap="none" normalizeH="0" baseline="0">
                <a:ln>
                  <a:noFill/>
                </a:ln>
                <a:effectLst/>
                <a:latin typeface="Calibri"/>
                <a:ea typeface="Calibri" panose="020F0502020204030204" pitchFamily="34" charset="0"/>
                <a:cs typeface="Times New Roman"/>
              </a:rPr>
              <a:t> </a:t>
            </a:r>
            <a:r>
              <a:rPr lang="id-ID" altLang="en-US" sz="2000">
                <a:latin typeface="Times New Roman"/>
                <a:ea typeface="Calibri" panose="020F0502020204030204" pitchFamily="34" charset="0"/>
                <a:cs typeface="Times New Roman"/>
              </a:rPr>
              <a:t>3142</a:t>
            </a:r>
            <a:endParaRPr kumimoji="0" lang="id-ID"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20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2000" b="0" i="0" u="none" strike="noStrike" cap="none" normalizeH="0" baseline="0">
                <a:ln>
                  <a:noFill/>
                </a:ln>
                <a:effectLst/>
                <a:latin typeface="Times New Roman"/>
                <a:ea typeface="Calibri" panose="020F0502020204030204" pitchFamily="34" charset="0"/>
                <a:cs typeface="Times New Roman"/>
              </a:rPr>
              <a:t> </a:t>
            </a:r>
            <a:r>
              <a:rPr kumimoji="0" lang="id-ID" altLang="en-US" sz="2000" b="0" i="0" u="none" strike="noStrike" cap="none" normalizeH="0" baseline="0">
                <a:ln>
                  <a:noFill/>
                </a:ln>
                <a:effectLst/>
                <a:latin typeface="Times New Roman"/>
                <a:ea typeface="Calibri" panose="020F0502020204030204" pitchFamily="34" charset="0"/>
                <a:cs typeface="Times New Roman"/>
              </a:rPr>
              <a:t>	= </a:t>
            </a:r>
            <a:r>
              <a:rPr lang="en-US" altLang="en-US" sz="2000">
                <a:latin typeface="Times New Roman"/>
                <a:ea typeface="Calibri" panose="020F0502020204030204" pitchFamily="34" charset="0"/>
                <a:cs typeface="Times New Roman"/>
              </a:rPr>
              <a:t>1000</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2000" b="0" i="0" u="none" strike="noStrike" cap="none" normalizeH="0" baseline="0" err="1">
                <a:ln>
                  <a:noFill/>
                </a:ln>
                <a:effectLst/>
                <a:latin typeface="Times New Roman"/>
                <a:ea typeface="Calibri" panose="020F0502020204030204" pitchFamily="34" charset="0"/>
                <a:cs typeface="Times New Roman"/>
              </a:rPr>
              <a:t>Recognition</a:t>
            </a:r>
            <a:r>
              <a:rPr kumimoji="0" lang="id-ID" altLang="en-US" sz="2000" b="0" i="0" u="none" strike="noStrike" cap="none" normalizeH="0" baseline="0">
                <a:ln>
                  <a:noFill/>
                </a:ln>
                <a:effectLst/>
                <a:latin typeface="Times New Roman"/>
                <a:ea typeface="Calibri" panose="020F0502020204030204" pitchFamily="34" charset="0"/>
                <a:cs typeface="Times New Roman"/>
              </a:rPr>
              <a:t> </a:t>
            </a:r>
            <a:r>
              <a:rPr kumimoji="0" lang="id-ID" altLang="en-US" sz="2000" b="0" i="0" u="none" strike="noStrike" cap="none" normalizeH="0" baseline="0" err="1">
                <a:ln>
                  <a:noFill/>
                </a:ln>
                <a:effectLst/>
                <a:latin typeface="Times New Roman"/>
                <a:ea typeface="Calibri" panose="020F0502020204030204" pitchFamily="34" charset="0"/>
                <a:cs typeface="Times New Roman"/>
              </a:rPr>
              <a:t>rate</a:t>
            </a:r>
            <a:r>
              <a:rPr kumimoji="0" lang="id-ID" altLang="en-US" sz="2000" b="0" i="0" u="none" strike="noStrike" cap="none" normalizeH="0" baseline="0">
                <a:ln>
                  <a:noFill/>
                </a:ln>
                <a:effectLst/>
                <a:latin typeface="Times New Roman"/>
                <a:ea typeface="Calibri" panose="020F0502020204030204" pitchFamily="34" charset="0"/>
                <a:cs typeface="Times New Roman"/>
              </a:rPr>
              <a:t> 	= </a:t>
            </a:r>
            <a:r>
              <a:rPr lang="en-US" altLang="en-US" sz="2000">
                <a:latin typeface="Times New Roman"/>
                <a:ea typeface="Calibri" panose="020F0502020204030204" pitchFamily="34" charset="0"/>
                <a:cs typeface="Times New Roman"/>
              </a:rPr>
              <a:t>13.04</a:t>
            </a:r>
            <a:r>
              <a:rPr kumimoji="0" lang="id-ID" altLang="en-US" sz="2000" b="0" i="0" u="none" strike="noStrike" cap="none" normalizeH="0" baseline="0">
                <a:ln>
                  <a:noFill/>
                </a:ln>
                <a:effectLst/>
                <a:latin typeface="Times New Roman"/>
                <a:ea typeface="Calibri" panose="020F0502020204030204" pitchFamily="34" charset="0"/>
                <a:cs typeface="Times New Roman"/>
              </a:rPr>
              <a:t>%</a:t>
            </a:r>
            <a:endParaRPr kumimoji="0" lang="id-ID" altLang="en-US" sz="2000" b="0" i="0" u="none" strike="noStrike" cap="none" normalizeH="0" baseline="0">
              <a:ln>
                <a:noFill/>
              </a:ln>
              <a:effectLst/>
              <a:latin typeface="Times New Roman"/>
              <a:cs typeface="Times New Roman"/>
            </a:endParaRPr>
          </a:p>
        </p:txBody>
      </p:sp>
      <p:pic>
        <p:nvPicPr>
          <p:cNvPr id="4" name="Picture 4" descr="Graphical user interface&#10;&#10;Description automatically generated">
            <a:extLst>
              <a:ext uri="{FF2B5EF4-FFF2-40B4-BE49-F238E27FC236}">
                <a16:creationId xmlns:a16="http://schemas.microsoft.com/office/drawing/2014/main" id="{7632AF1E-8A1F-4C3F-A6EC-055799249C7A}"/>
              </a:ext>
            </a:extLst>
          </p:cNvPr>
          <p:cNvPicPr>
            <a:picLocks noChangeAspect="1"/>
          </p:cNvPicPr>
          <p:nvPr/>
        </p:nvPicPr>
        <p:blipFill>
          <a:blip r:embed="rId2"/>
          <a:stretch>
            <a:fillRect/>
          </a:stretch>
        </p:blipFill>
        <p:spPr>
          <a:xfrm>
            <a:off x="6248400" y="1380492"/>
            <a:ext cx="4308952" cy="2364248"/>
          </a:xfrm>
          <a:prstGeom prst="rect">
            <a:avLst/>
          </a:prstGeom>
        </p:spPr>
      </p:pic>
      <p:pic>
        <p:nvPicPr>
          <p:cNvPr id="5" name="Picture 5" descr="Chart&#10;&#10;Description automatically generated">
            <a:extLst>
              <a:ext uri="{FF2B5EF4-FFF2-40B4-BE49-F238E27FC236}">
                <a16:creationId xmlns:a16="http://schemas.microsoft.com/office/drawing/2014/main" id="{E3F67A20-6EFB-4E8C-B441-09D66A64278F}"/>
              </a:ext>
            </a:extLst>
          </p:cNvPr>
          <p:cNvPicPr>
            <a:picLocks noChangeAspect="1"/>
          </p:cNvPicPr>
          <p:nvPr/>
        </p:nvPicPr>
        <p:blipFill>
          <a:blip r:embed="rId3"/>
          <a:stretch>
            <a:fillRect/>
          </a:stretch>
        </p:blipFill>
        <p:spPr>
          <a:xfrm>
            <a:off x="6248400" y="3753603"/>
            <a:ext cx="4308952" cy="2377919"/>
          </a:xfrm>
          <a:prstGeom prst="rect">
            <a:avLst/>
          </a:prstGeom>
        </p:spPr>
      </p:pic>
    </p:spTree>
    <p:extLst>
      <p:ext uri="{BB962C8B-B14F-4D97-AF65-F5344CB8AC3E}">
        <p14:creationId xmlns:p14="http://schemas.microsoft.com/office/powerpoint/2010/main" val="3056865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a:t>
            </a:r>
            <a:r>
              <a:rPr lang="en-US" b="1" err="1"/>
              <a:t>Metode</a:t>
            </a:r>
            <a:r>
              <a:rPr lang="en-US" b="1"/>
              <a:t> </a:t>
            </a:r>
            <a:r>
              <a:rPr lang="en-US" b="1" err="1"/>
              <a:t>Inisialisasi</a:t>
            </a:r>
            <a:r>
              <a:rPr lang="en-US" b="1"/>
              <a:t> – </a:t>
            </a:r>
            <a:r>
              <a:rPr lang="en-US" b="1" err="1"/>
              <a:t>Kemas</a:t>
            </a:r>
            <a:r>
              <a:rPr lang="en-US" b="1"/>
              <a:t> </a:t>
            </a:r>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B500DCC4-BC77-4428-8661-3472A5A18ED7}"/>
              </a:ext>
            </a:extLst>
          </p:cNvPr>
          <p:cNvSpPr>
            <a:spLocks noChangeArrowheads="1"/>
          </p:cNvSpPr>
          <p:nvPr/>
        </p:nvSpPr>
        <p:spPr bwMode="auto">
          <a:xfrm>
            <a:off x="1495816" y="1797784"/>
            <a:ext cx="407337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effectLst/>
                <a:latin typeface="Times New Roman"/>
                <a:ea typeface="Calibri" panose="020F0502020204030204" pitchFamily="34" charset="0"/>
                <a:cs typeface="Times New Roman"/>
              </a:rPr>
              <a:t>Random Initialization</a:t>
            </a:r>
            <a:endParaRPr kumimoji="0" lang="en-US" altLang="en-US" sz="2000" b="1"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Final E</a:t>
            </a:r>
            <a:r>
              <a:rPr kumimoji="0" lang="id-ID" altLang="en-US" sz="2000" b="0" i="0" u="none" strike="noStrike" cap="none" normalizeH="0" baseline="0">
                <a:ln>
                  <a:noFill/>
                </a:ln>
                <a:effectLst/>
                <a:latin typeface="Times New Roman"/>
                <a:ea typeface="Calibri" panose="020F0502020204030204" pitchFamily="34" charset="0"/>
                <a:cs typeface="Times New Roman"/>
              </a:rPr>
              <a:t>rror		= 0.</a:t>
            </a:r>
            <a:r>
              <a:rPr kumimoji="0" lang="id-ID" altLang="en-US" sz="2000" b="0" i="0" u="none" strike="noStrike" cap="none" normalizeH="0" baseline="0">
                <a:ln>
                  <a:noFill/>
                </a:ln>
                <a:effectLst/>
                <a:latin typeface="Calibri"/>
                <a:ea typeface="Calibri" panose="020F0502020204030204" pitchFamily="34" charset="0"/>
                <a:cs typeface="Times New Roman"/>
              </a:rPr>
              <a:t> </a:t>
            </a:r>
            <a:r>
              <a:rPr kumimoji="0" lang="en-US" altLang="en-US" sz="2000" b="0" i="0" u="none" strike="noStrike" cap="none" normalizeH="0" baseline="0">
                <a:ln>
                  <a:noFill/>
                </a:ln>
                <a:effectLst/>
                <a:latin typeface="Times New Roman"/>
                <a:ea typeface="Calibri" panose="020F0502020204030204" pitchFamily="34" charset="0"/>
                <a:cs typeface="Times New Roman"/>
              </a:rPr>
              <a:t>2753</a:t>
            </a:r>
            <a:endParaRPr kumimoji="0" lang="id-ID"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20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2000" b="0" i="0" u="none" strike="noStrike" cap="none" normalizeH="0" baseline="0">
                <a:ln>
                  <a:noFill/>
                </a:ln>
                <a:effectLst/>
                <a:latin typeface="Times New Roman"/>
                <a:ea typeface="Calibri" panose="020F0502020204030204" pitchFamily="34" charset="0"/>
                <a:cs typeface="Times New Roman"/>
              </a:rPr>
              <a:t> </a:t>
            </a:r>
            <a:r>
              <a:rPr kumimoji="0" lang="id-ID" altLang="en-US" sz="2000" b="0" i="0" u="none" strike="noStrike" cap="none" normalizeH="0" baseline="0">
                <a:ln>
                  <a:noFill/>
                </a:ln>
                <a:effectLst/>
                <a:latin typeface="Times New Roman"/>
                <a:ea typeface="Calibri" panose="020F0502020204030204" pitchFamily="34" charset="0"/>
                <a:cs typeface="Times New Roman"/>
              </a:rPr>
              <a:t>	= </a:t>
            </a:r>
            <a:r>
              <a:rPr lang="en-US" altLang="en-US" sz="2000">
                <a:latin typeface="Times New Roman"/>
                <a:ea typeface="Calibri" panose="020F0502020204030204" pitchFamily="34" charset="0"/>
                <a:cs typeface="Times New Roman"/>
              </a:rPr>
              <a:t>500</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2000" b="0" i="0" u="none" strike="noStrike" cap="none" normalizeH="0" baseline="0">
                <a:ln>
                  <a:noFill/>
                </a:ln>
                <a:effectLst/>
                <a:latin typeface="Times New Roman"/>
                <a:ea typeface="Calibri" panose="020F0502020204030204" pitchFamily="34" charset="0"/>
                <a:cs typeface="Times New Roman"/>
              </a:rPr>
              <a:t>Recognition rate 	= </a:t>
            </a:r>
            <a:r>
              <a:rPr lang="en-US" altLang="en-US" sz="2000">
                <a:latin typeface="Times New Roman"/>
                <a:ea typeface="Calibri" panose="020F0502020204030204" pitchFamily="34" charset="0"/>
                <a:cs typeface="Times New Roman"/>
              </a:rPr>
              <a:t>23,913</a:t>
            </a:r>
            <a:r>
              <a:rPr kumimoji="0" lang="id-ID" altLang="en-US" sz="2000" b="0" i="0" u="none" strike="noStrike" cap="none" normalizeH="0" baseline="0">
                <a:ln>
                  <a:noFill/>
                </a:ln>
                <a:effectLst/>
                <a:latin typeface="Times New Roman"/>
                <a:ea typeface="Calibri" panose="020F0502020204030204" pitchFamily="34" charset="0"/>
                <a:cs typeface="Times New Roman"/>
              </a:rPr>
              <a:t>%</a:t>
            </a:r>
            <a:endParaRPr kumimoji="0" lang="id-ID" altLang="en-US" sz="20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2000" b="0" i="0" u="none" strike="noStrike" cap="none" normalizeH="0" baseline="0">
              <a:ln>
                <a:noFill/>
              </a:ln>
              <a:solidFill>
                <a:schemeClr val="tx1"/>
              </a:solidFill>
              <a:effectLst/>
              <a:latin typeface="Arial" panose="020B0604020202020204" pitchFamily="34" charset="0"/>
            </a:endParaRPr>
          </a:p>
        </p:txBody>
      </p:sp>
      <p:sp>
        <p:nvSpPr>
          <p:cNvPr id="15" name="Rectangle 15">
            <a:extLst>
              <a:ext uri="{FF2B5EF4-FFF2-40B4-BE49-F238E27FC236}">
                <a16:creationId xmlns:a16="http://schemas.microsoft.com/office/drawing/2014/main" id="{EA5B3277-4B70-4381-9A94-226275864851}"/>
              </a:ext>
            </a:extLst>
          </p:cNvPr>
          <p:cNvSpPr>
            <a:spLocks noChangeArrowheads="1"/>
          </p:cNvSpPr>
          <p:nvPr/>
        </p:nvSpPr>
        <p:spPr bwMode="auto">
          <a:xfrm>
            <a:off x="1495816" y="4181517"/>
            <a:ext cx="39319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effectLst/>
                <a:latin typeface="Times New Roman"/>
                <a:ea typeface="Calibri" panose="020F0502020204030204" pitchFamily="34" charset="0"/>
                <a:cs typeface="Times New Roman"/>
              </a:rPr>
              <a:t>Nguyen-</a:t>
            </a:r>
            <a:r>
              <a:rPr kumimoji="0" lang="en-US" altLang="en-US" sz="2000" b="1" i="0" u="none" strike="noStrike" cap="none" normalizeH="0" baseline="0" err="1">
                <a:ln>
                  <a:noFill/>
                </a:ln>
                <a:effectLst/>
                <a:latin typeface="Times New Roman"/>
                <a:ea typeface="Calibri" panose="020F0502020204030204" pitchFamily="34" charset="0"/>
                <a:cs typeface="Times New Roman"/>
              </a:rPr>
              <a:t>widrow</a:t>
            </a:r>
            <a:r>
              <a:rPr kumimoji="0" lang="en-US" altLang="en-US" sz="2000" b="1" i="0" u="none" strike="noStrike" cap="none" normalizeH="0" baseline="0">
                <a:ln>
                  <a:noFill/>
                </a:ln>
                <a:effectLst/>
                <a:latin typeface="Times New Roman"/>
                <a:ea typeface="Calibri" panose="020F0502020204030204" pitchFamily="34" charset="0"/>
                <a:cs typeface="Times New Roman"/>
              </a:rPr>
              <a:t> Initialization</a:t>
            </a:r>
            <a:endParaRPr kumimoji="0" lang="en-US" altLang="en-US" sz="2000" b="1"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Final E</a:t>
            </a:r>
            <a:r>
              <a:rPr kumimoji="0" lang="id-ID" altLang="en-US" sz="2000" b="0" i="0" u="none" strike="noStrike" cap="none" normalizeH="0" baseline="0">
                <a:ln>
                  <a:noFill/>
                </a:ln>
                <a:effectLst/>
                <a:latin typeface="Times New Roman"/>
                <a:ea typeface="Calibri" panose="020F0502020204030204" pitchFamily="34" charset="0"/>
                <a:cs typeface="Times New Roman"/>
              </a:rPr>
              <a:t>rror		= 0.</a:t>
            </a:r>
            <a:r>
              <a:rPr kumimoji="0" lang="id-ID" altLang="en-US" sz="2000" b="0" i="0" u="none" strike="noStrike" cap="none" normalizeH="0" baseline="0">
                <a:ln>
                  <a:noFill/>
                </a:ln>
                <a:effectLst/>
                <a:latin typeface="Calibri"/>
                <a:ea typeface="Calibri" panose="020F0502020204030204" pitchFamily="34" charset="0"/>
                <a:cs typeface="Times New Roman"/>
              </a:rPr>
              <a:t> </a:t>
            </a:r>
            <a:r>
              <a:rPr kumimoji="0" lang="en-US" altLang="en-US" sz="2000" b="0" i="0" u="none" strike="noStrike" cap="none" normalizeH="0" baseline="0">
                <a:ln>
                  <a:noFill/>
                </a:ln>
                <a:effectLst/>
                <a:latin typeface="Times New Roman"/>
                <a:ea typeface="Calibri" panose="020F0502020204030204" pitchFamily="34" charset="0"/>
                <a:cs typeface="Times New Roman"/>
              </a:rPr>
              <a:t>5866</a:t>
            </a:r>
            <a:endParaRPr kumimoji="0" lang="id-ID"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20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2000" b="0" i="0" u="none" strike="noStrike" cap="none" normalizeH="0" baseline="0">
                <a:ln>
                  <a:noFill/>
                </a:ln>
                <a:effectLst/>
                <a:latin typeface="Times New Roman"/>
                <a:ea typeface="Calibri" panose="020F0502020204030204" pitchFamily="34" charset="0"/>
                <a:cs typeface="Times New Roman"/>
              </a:rPr>
              <a:t> </a:t>
            </a:r>
            <a:r>
              <a:rPr kumimoji="0" lang="id-ID" altLang="en-US" sz="2000" b="0" i="0" u="none" strike="noStrike" cap="none" normalizeH="0" baseline="0">
                <a:ln>
                  <a:noFill/>
                </a:ln>
                <a:effectLst/>
                <a:latin typeface="Times New Roman"/>
                <a:ea typeface="Calibri" panose="020F0502020204030204" pitchFamily="34" charset="0"/>
                <a:cs typeface="Times New Roman"/>
              </a:rPr>
              <a:t>	= </a:t>
            </a:r>
            <a:r>
              <a:rPr lang="en-US" altLang="en-US" sz="2000">
                <a:latin typeface="Times New Roman"/>
                <a:ea typeface="Calibri" panose="020F0502020204030204" pitchFamily="34" charset="0"/>
                <a:cs typeface="Times New Roman"/>
              </a:rPr>
              <a:t>500</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20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2000" b="0" i="0" u="none" strike="noStrike" cap="none" normalizeH="0" baseline="0">
                <a:ln>
                  <a:noFill/>
                </a:ln>
                <a:effectLst/>
                <a:latin typeface="Times New Roman"/>
                <a:ea typeface="Calibri" panose="020F0502020204030204" pitchFamily="34" charset="0"/>
                <a:cs typeface="Times New Roman"/>
              </a:rPr>
              <a:t>58,696</a:t>
            </a:r>
            <a:r>
              <a:rPr kumimoji="0" lang="id-ID" altLang="en-US" sz="2000" b="0" i="0" u="none" strike="noStrike" cap="none" normalizeH="0" baseline="0">
                <a:ln>
                  <a:noFill/>
                </a:ln>
                <a:effectLst/>
                <a:latin typeface="Times New Roman"/>
                <a:ea typeface="Calibri" panose="020F0502020204030204" pitchFamily="34" charset="0"/>
                <a:cs typeface="Times New Roman"/>
              </a:rPr>
              <a:t>%</a:t>
            </a:r>
            <a:endParaRPr kumimoji="0" lang="id-ID" altLang="en-US" sz="2000" b="0" i="0" u="none" strike="noStrike" cap="none" normalizeH="0" baseline="0">
              <a:ln>
                <a:noFill/>
              </a:ln>
              <a:effectLst/>
              <a:latin typeface="Times New Roman"/>
              <a:cs typeface="Times New Roman"/>
            </a:endParaRPr>
          </a:p>
        </p:txBody>
      </p:sp>
      <p:pic>
        <p:nvPicPr>
          <p:cNvPr id="8" name="Picture 7">
            <a:extLst>
              <a:ext uri="{FF2B5EF4-FFF2-40B4-BE49-F238E27FC236}">
                <a16:creationId xmlns:a16="http://schemas.microsoft.com/office/drawing/2014/main" id="{88284CD0-F7E4-43DB-AB3C-C63361FC0A1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9844" y="1561514"/>
            <a:ext cx="3029982" cy="2271629"/>
          </a:xfrm>
          <a:prstGeom prst="rect">
            <a:avLst/>
          </a:prstGeom>
          <a:noFill/>
          <a:ln>
            <a:solidFill>
              <a:schemeClr val="bg2">
                <a:lumMod val="75000"/>
              </a:schemeClr>
            </a:solidFill>
          </a:ln>
        </p:spPr>
      </p:pic>
      <p:pic>
        <p:nvPicPr>
          <p:cNvPr id="9" name="Picture 8">
            <a:extLst>
              <a:ext uri="{FF2B5EF4-FFF2-40B4-BE49-F238E27FC236}">
                <a16:creationId xmlns:a16="http://schemas.microsoft.com/office/drawing/2014/main" id="{EEB5A32E-CDCC-43C6-8EA9-994E849C7C4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9843" y="4068798"/>
            <a:ext cx="3029983" cy="2271630"/>
          </a:xfrm>
          <a:prstGeom prst="rect">
            <a:avLst/>
          </a:prstGeom>
          <a:noFill/>
          <a:ln>
            <a:solidFill>
              <a:schemeClr val="bg2">
                <a:lumMod val="75000"/>
              </a:schemeClr>
            </a:solidFill>
          </a:ln>
        </p:spPr>
      </p:pic>
    </p:spTree>
    <p:extLst>
      <p:ext uri="{BB962C8B-B14F-4D97-AF65-F5344CB8AC3E}">
        <p14:creationId xmlns:p14="http://schemas.microsoft.com/office/powerpoint/2010/main" val="4280198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a:t>Variasi Metode Inisialisasi – Habib</a:t>
            </a:r>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B500DCC4-BC77-4428-8661-3472A5A18ED7}"/>
              </a:ext>
            </a:extLst>
          </p:cNvPr>
          <p:cNvSpPr>
            <a:spLocks noChangeArrowheads="1"/>
          </p:cNvSpPr>
          <p:nvPr/>
        </p:nvSpPr>
        <p:spPr bwMode="auto">
          <a:xfrm>
            <a:off x="1495816" y="1797784"/>
            <a:ext cx="407337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effectLst/>
                <a:latin typeface="Times New Roman"/>
                <a:ea typeface="Calibri" panose="020F0502020204030204" pitchFamily="34" charset="0"/>
                <a:cs typeface="Times New Roman"/>
              </a:rPr>
              <a:t>Random Initialization</a:t>
            </a:r>
            <a:endParaRPr kumimoji="0" lang="en-US" altLang="en-US" sz="2000" b="1"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Final E</a:t>
            </a:r>
            <a:r>
              <a:rPr kumimoji="0" lang="id-ID" altLang="en-US" sz="2000" b="0" i="0" u="none" strike="noStrike" cap="none" normalizeH="0" baseline="0">
                <a:ln>
                  <a:noFill/>
                </a:ln>
                <a:effectLst/>
                <a:latin typeface="Times New Roman"/>
                <a:ea typeface="Calibri" panose="020F0502020204030204" pitchFamily="34" charset="0"/>
                <a:cs typeface="Times New Roman"/>
              </a:rPr>
              <a:t>rror		= 0.</a:t>
            </a:r>
            <a:r>
              <a:rPr lang="en-US" altLang="en-US" sz="2000">
                <a:latin typeface="Calibri"/>
                <a:ea typeface="Calibri" panose="020F0502020204030204" pitchFamily="34" charset="0"/>
                <a:cs typeface="Times New Roman"/>
              </a:rPr>
              <a:t>339</a:t>
            </a:r>
            <a:endParaRPr kumimoji="0" lang="id-ID"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Epoch yang digunakan </a:t>
            </a:r>
            <a:r>
              <a:rPr kumimoji="0" lang="id-ID" altLang="en-US" sz="2000" b="0" i="0" u="none" strike="noStrike" cap="none" normalizeH="0" baseline="0">
                <a:ln>
                  <a:noFill/>
                </a:ln>
                <a:effectLst/>
                <a:latin typeface="Times New Roman"/>
                <a:ea typeface="Calibri" panose="020F0502020204030204" pitchFamily="34" charset="0"/>
                <a:cs typeface="Times New Roman"/>
              </a:rPr>
              <a:t>	= </a:t>
            </a:r>
            <a:r>
              <a:rPr kumimoji="0" lang="en-US" altLang="en-US" sz="2000" b="0" i="0" u="none" strike="noStrike" cap="none" normalizeH="0" baseline="0">
                <a:ln>
                  <a:noFill/>
                </a:ln>
                <a:effectLst/>
                <a:latin typeface="Times New Roman"/>
                <a:ea typeface="Calibri" panose="020F0502020204030204" pitchFamily="34" charset="0"/>
                <a:cs typeface="Times New Roman"/>
              </a:rPr>
              <a:t>400</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2000" b="0" i="0" u="none" strike="noStrike" cap="none" normalizeH="0" baseline="0">
                <a:ln>
                  <a:noFill/>
                </a:ln>
                <a:effectLst/>
                <a:latin typeface="Times New Roman"/>
                <a:ea typeface="Calibri" panose="020F0502020204030204" pitchFamily="34" charset="0"/>
                <a:cs typeface="Times New Roman"/>
              </a:rPr>
              <a:t>Recognition rate 	</a:t>
            </a:r>
            <a:r>
              <a:rPr kumimoji="0" lang="en-US" altLang="en-US" sz="2000" b="0" i="0" u="none" strike="noStrike" cap="none" normalizeH="0" baseline="0">
                <a:ln>
                  <a:noFill/>
                </a:ln>
                <a:effectLst/>
                <a:latin typeface="Times New Roman"/>
                <a:ea typeface="Calibri" panose="020F0502020204030204" pitchFamily="34" charset="0"/>
                <a:cs typeface="Times New Roman"/>
              </a:rPr>
              <a:t>	</a:t>
            </a:r>
            <a:r>
              <a:rPr kumimoji="0" lang="id-ID" altLang="en-US" sz="2000" b="0" i="0" u="none" strike="noStrike" cap="none" normalizeH="0" baseline="0">
                <a:ln>
                  <a:noFill/>
                </a:ln>
                <a:effectLst/>
                <a:latin typeface="Times New Roman"/>
                <a:ea typeface="Calibri" panose="020F0502020204030204" pitchFamily="34" charset="0"/>
                <a:cs typeface="Times New Roman"/>
              </a:rPr>
              <a:t>= </a:t>
            </a:r>
            <a:r>
              <a:rPr kumimoji="0" lang="en-US" altLang="en-US" sz="2000" b="0" i="0" u="none" strike="noStrike" cap="none" normalizeH="0" baseline="0">
                <a:ln>
                  <a:noFill/>
                </a:ln>
                <a:effectLst/>
                <a:latin typeface="Times New Roman"/>
                <a:ea typeface="Calibri" panose="020F0502020204030204" pitchFamily="34" charset="0"/>
                <a:cs typeface="Times New Roman"/>
              </a:rPr>
              <a:t>30</a:t>
            </a:r>
            <a:r>
              <a:rPr kumimoji="0" lang="id-ID" altLang="en-US" sz="2000" b="0" i="0" u="none" strike="noStrike" cap="none" normalizeH="0" baseline="0">
                <a:ln>
                  <a:noFill/>
                </a:ln>
                <a:effectLst/>
                <a:latin typeface="Times New Roman"/>
                <a:ea typeface="Calibri" panose="020F0502020204030204" pitchFamily="34" charset="0"/>
                <a:cs typeface="Times New Roman"/>
              </a:rPr>
              <a:t>%</a:t>
            </a:r>
            <a:endParaRPr kumimoji="0" lang="id-ID" altLang="en-US" sz="20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2000" b="0" i="0" u="none" strike="noStrike" cap="none" normalizeH="0" baseline="0">
              <a:ln>
                <a:noFill/>
              </a:ln>
              <a:solidFill>
                <a:schemeClr val="tx1"/>
              </a:solidFill>
              <a:effectLst/>
              <a:latin typeface="Arial" panose="020B0604020202020204" pitchFamily="34" charset="0"/>
            </a:endParaRPr>
          </a:p>
        </p:txBody>
      </p:sp>
      <p:sp>
        <p:nvSpPr>
          <p:cNvPr id="15" name="Rectangle 15">
            <a:extLst>
              <a:ext uri="{FF2B5EF4-FFF2-40B4-BE49-F238E27FC236}">
                <a16:creationId xmlns:a16="http://schemas.microsoft.com/office/drawing/2014/main" id="{EA5B3277-4B70-4381-9A94-226275864851}"/>
              </a:ext>
            </a:extLst>
          </p:cNvPr>
          <p:cNvSpPr>
            <a:spLocks noChangeArrowheads="1"/>
          </p:cNvSpPr>
          <p:nvPr/>
        </p:nvSpPr>
        <p:spPr bwMode="auto">
          <a:xfrm>
            <a:off x="1495816" y="4181517"/>
            <a:ext cx="39319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effectLst/>
                <a:latin typeface="Times New Roman"/>
                <a:ea typeface="Calibri" panose="020F0502020204030204" pitchFamily="34" charset="0"/>
                <a:cs typeface="Times New Roman"/>
              </a:rPr>
              <a:t>Nguyen-</a:t>
            </a:r>
            <a:r>
              <a:rPr kumimoji="0" lang="en-US" altLang="en-US" sz="2000" b="1" i="0" u="none" strike="noStrike" cap="none" normalizeH="0" baseline="0" err="1">
                <a:ln>
                  <a:noFill/>
                </a:ln>
                <a:effectLst/>
                <a:latin typeface="Times New Roman"/>
                <a:ea typeface="Calibri" panose="020F0502020204030204" pitchFamily="34" charset="0"/>
                <a:cs typeface="Times New Roman"/>
              </a:rPr>
              <a:t>widrow</a:t>
            </a:r>
            <a:r>
              <a:rPr kumimoji="0" lang="en-US" altLang="en-US" sz="2000" b="1" i="0" u="none" strike="noStrike" cap="none" normalizeH="0" baseline="0">
                <a:ln>
                  <a:noFill/>
                </a:ln>
                <a:effectLst/>
                <a:latin typeface="Times New Roman"/>
                <a:ea typeface="Calibri" panose="020F0502020204030204" pitchFamily="34" charset="0"/>
                <a:cs typeface="Times New Roman"/>
              </a:rPr>
              <a:t> Initialization</a:t>
            </a:r>
            <a:endParaRPr kumimoji="0" lang="en-US" altLang="en-US" sz="2000" b="1"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Final E</a:t>
            </a:r>
            <a:r>
              <a:rPr kumimoji="0" lang="id-ID" altLang="en-US" sz="2000" b="0" i="0" u="none" strike="noStrike" cap="none" normalizeH="0" baseline="0">
                <a:ln>
                  <a:noFill/>
                </a:ln>
                <a:effectLst/>
                <a:latin typeface="Times New Roman"/>
                <a:ea typeface="Calibri" panose="020F0502020204030204" pitchFamily="34" charset="0"/>
                <a:cs typeface="Times New Roman"/>
              </a:rPr>
              <a:t>rror		= 0.</a:t>
            </a:r>
            <a:r>
              <a:rPr kumimoji="0" lang="id-ID" altLang="en-US" sz="2000" b="0" i="0" u="none" strike="noStrike" cap="none" normalizeH="0" baseline="0">
                <a:ln>
                  <a:noFill/>
                </a:ln>
                <a:effectLst/>
                <a:latin typeface="Calibri"/>
                <a:ea typeface="Calibri" panose="020F0502020204030204" pitchFamily="34" charset="0"/>
                <a:cs typeface="Times New Roman"/>
              </a:rPr>
              <a:t> </a:t>
            </a:r>
            <a:r>
              <a:rPr lang="en-US" altLang="en-US" sz="2000">
                <a:latin typeface="Times New Roman"/>
                <a:ea typeface="Calibri" panose="020F0502020204030204" pitchFamily="34" charset="0"/>
                <a:cs typeface="Times New Roman"/>
              </a:rPr>
              <a:t>3309</a:t>
            </a:r>
            <a:endParaRPr kumimoji="0" lang="id-ID"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20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2000" b="0" i="0" u="none" strike="noStrike" cap="none" normalizeH="0" baseline="0">
                <a:ln>
                  <a:noFill/>
                </a:ln>
                <a:effectLst/>
                <a:latin typeface="Times New Roman"/>
                <a:ea typeface="Calibri" panose="020F0502020204030204" pitchFamily="34" charset="0"/>
                <a:cs typeface="Times New Roman"/>
              </a:rPr>
              <a:t> </a:t>
            </a:r>
            <a:r>
              <a:rPr kumimoji="0" lang="id-ID" altLang="en-US" sz="2000" b="0" i="0" u="none" strike="noStrike" cap="none" normalizeH="0" baseline="0">
                <a:ln>
                  <a:noFill/>
                </a:ln>
                <a:effectLst/>
                <a:latin typeface="Times New Roman"/>
                <a:ea typeface="Calibri" panose="020F0502020204030204" pitchFamily="34" charset="0"/>
                <a:cs typeface="Times New Roman"/>
              </a:rPr>
              <a:t>	= </a:t>
            </a:r>
            <a:r>
              <a:rPr kumimoji="0" lang="en-US" altLang="en-US" sz="2000" b="0" i="0" u="none" strike="noStrike" cap="none" normalizeH="0" baseline="0">
                <a:ln>
                  <a:noFill/>
                </a:ln>
                <a:effectLst/>
                <a:latin typeface="Times New Roman"/>
                <a:ea typeface="Calibri" panose="020F0502020204030204" pitchFamily="34" charset="0"/>
                <a:cs typeface="Times New Roman"/>
              </a:rPr>
              <a:t>400</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2000" b="0" i="0" u="none" strike="noStrike" cap="none" normalizeH="0" baseline="0">
                <a:ln>
                  <a:noFill/>
                </a:ln>
                <a:effectLst/>
                <a:latin typeface="Times New Roman"/>
                <a:ea typeface="Calibri" panose="020F0502020204030204" pitchFamily="34" charset="0"/>
                <a:cs typeface="Times New Roman"/>
              </a:rPr>
              <a:t>Recognition rate 	</a:t>
            </a:r>
            <a:r>
              <a:rPr kumimoji="0" lang="en-US" altLang="en-US" sz="2000" b="0" i="0" u="none" strike="noStrike" cap="none" normalizeH="0" baseline="0">
                <a:ln>
                  <a:noFill/>
                </a:ln>
                <a:effectLst/>
                <a:latin typeface="Times New Roman"/>
                <a:ea typeface="Calibri" panose="020F0502020204030204" pitchFamily="34" charset="0"/>
                <a:cs typeface="Times New Roman"/>
              </a:rPr>
              <a:t>	</a:t>
            </a:r>
            <a:r>
              <a:rPr lang="en-US" altLang="en-US" sz="2000">
                <a:latin typeface="Times New Roman"/>
                <a:ea typeface="Calibri" panose="020F0502020204030204" pitchFamily="34" charset="0"/>
                <a:cs typeface="Times New Roman"/>
              </a:rPr>
              <a:t>= 10 </a:t>
            </a:r>
            <a:r>
              <a:rPr kumimoji="0" lang="id-ID" altLang="en-US" sz="2000" b="0" i="0" u="none" strike="noStrike" cap="none" normalizeH="0" baseline="0">
                <a:ln>
                  <a:noFill/>
                </a:ln>
                <a:effectLst/>
                <a:latin typeface="Times New Roman"/>
                <a:ea typeface="Calibri" panose="020F0502020204030204" pitchFamily="34" charset="0"/>
                <a:cs typeface="Times New Roman"/>
              </a:rPr>
              <a:t>%</a:t>
            </a:r>
            <a:endParaRPr kumimoji="0" lang="id-ID" altLang="en-US" sz="2000" b="0" i="0" u="none" strike="noStrike" cap="none" normalizeH="0" baseline="0">
              <a:ln>
                <a:noFill/>
              </a:ln>
              <a:effectLst/>
              <a:latin typeface="Times New Roman"/>
              <a:cs typeface="Times New Roman"/>
            </a:endParaRPr>
          </a:p>
        </p:txBody>
      </p:sp>
      <p:pic>
        <p:nvPicPr>
          <p:cNvPr id="10" name="Picture 9">
            <a:extLst>
              <a:ext uri="{FF2B5EF4-FFF2-40B4-BE49-F238E27FC236}">
                <a16:creationId xmlns:a16="http://schemas.microsoft.com/office/drawing/2014/main" id="{1D5BF525-83D8-46D9-82DA-2C2ED82FFE6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999844" y="1477577"/>
            <a:ext cx="3029982" cy="2271630"/>
          </a:xfrm>
          <a:prstGeom prst="rect">
            <a:avLst/>
          </a:prstGeom>
        </p:spPr>
      </p:pic>
      <p:pic>
        <p:nvPicPr>
          <p:cNvPr id="11" name="Picture 10">
            <a:extLst>
              <a:ext uri="{FF2B5EF4-FFF2-40B4-BE49-F238E27FC236}">
                <a16:creationId xmlns:a16="http://schemas.microsoft.com/office/drawing/2014/main" id="{0E81A8F0-74E2-483E-B1C0-2AEF1D3425E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999844" y="4072591"/>
            <a:ext cx="3029982" cy="2271630"/>
          </a:xfrm>
          <a:prstGeom prst="rect">
            <a:avLst/>
          </a:prstGeom>
        </p:spPr>
      </p:pic>
    </p:spTree>
    <p:extLst>
      <p:ext uri="{BB962C8B-B14F-4D97-AF65-F5344CB8AC3E}">
        <p14:creationId xmlns:p14="http://schemas.microsoft.com/office/powerpoint/2010/main" val="1772547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Learning Rate – Hansel</a:t>
            </a:r>
            <a:endParaRPr lang="en-ID" b="1"/>
          </a:p>
        </p:txBody>
      </p:sp>
      <p:pic>
        <p:nvPicPr>
          <p:cNvPr id="5124" name="Picture 17">
            <a:extLst>
              <a:ext uri="{FF2B5EF4-FFF2-40B4-BE49-F238E27FC236}">
                <a16:creationId xmlns:a16="http://schemas.microsoft.com/office/drawing/2014/main" id="{F872992B-0CAB-4049-B349-E86F8711C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136" y="1642653"/>
            <a:ext cx="2057400" cy="1541463"/>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18">
            <a:extLst>
              <a:ext uri="{FF2B5EF4-FFF2-40B4-BE49-F238E27FC236}">
                <a16:creationId xmlns:a16="http://schemas.microsoft.com/office/drawing/2014/main" id="{03C49D3B-E61D-4648-8F1E-A1678966F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7788" y="2697401"/>
            <a:ext cx="2066925" cy="1565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31">
            <a:extLst>
              <a:ext uri="{FF2B5EF4-FFF2-40B4-BE49-F238E27FC236}">
                <a16:creationId xmlns:a16="http://schemas.microsoft.com/office/drawing/2014/main" id="{87252645-435F-42B3-9525-0C4A363B0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118" y="3617513"/>
            <a:ext cx="199390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32">
            <a:extLst>
              <a:ext uri="{FF2B5EF4-FFF2-40B4-BE49-F238E27FC236}">
                <a16:creationId xmlns:a16="http://schemas.microsoft.com/office/drawing/2014/main" id="{AD341FFC-31D5-4D13-8B69-9412CE65FC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7788" y="4576094"/>
            <a:ext cx="2071688" cy="1574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6C40F8DF-DF13-43AE-8EB7-0B2CB2B7E525}"/>
              </a:ext>
            </a:extLst>
          </p:cNvPr>
          <p:cNvSpPr>
            <a:spLocks noChangeArrowheads="1"/>
          </p:cNvSpPr>
          <p:nvPr/>
        </p:nvSpPr>
        <p:spPr bwMode="auto">
          <a:xfrm>
            <a:off x="1489602" y="34800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F0564AD3-E509-4125-AF5D-5320ABA3FC2F}"/>
              </a:ext>
            </a:extLst>
          </p:cNvPr>
          <p:cNvSpPr>
            <a:spLocks noChangeArrowheads="1"/>
          </p:cNvSpPr>
          <p:nvPr/>
        </p:nvSpPr>
        <p:spPr bwMode="auto">
          <a:xfrm>
            <a:off x="916423" y="1859386"/>
            <a:ext cx="315897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α = 0.1</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err="1">
                <a:ln>
                  <a:noFill/>
                </a:ln>
                <a:effectLst/>
                <a:latin typeface="Times New Roman"/>
                <a:ea typeface="Calibri" panose="020F0502020204030204" pitchFamily="34" charset="0"/>
                <a:cs typeface="Times New Roman"/>
              </a:rPr>
              <a:t>rror</a:t>
            </a:r>
            <a:r>
              <a:rPr kumimoji="0" lang="id-ID" altLang="en-US" sz="1200" b="0" i="0" u="none" strike="noStrike" cap="none" normalizeH="0" baseline="0">
                <a:ln>
                  <a:noFill/>
                </a:ln>
                <a:effectLst/>
                <a:latin typeface="Times New Roman"/>
                <a:ea typeface="Calibri" panose="020F0502020204030204" pitchFamily="34" charset="0"/>
                <a:cs typeface="Times New Roman"/>
              </a:rPr>
              <a:t>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3330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2</a:t>
            </a:r>
            <a:r>
              <a:rPr lang="en-US" altLang="en-US" sz="1200">
                <a:latin typeface="Times New Roman"/>
                <a:ea typeface="Calibri" panose="020F0502020204030204" pitchFamily="34" charset="0"/>
                <a:cs typeface="Times New Roman"/>
              </a:rPr>
              <a:t>000</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err="1">
                <a:ln>
                  <a:noFill/>
                </a:ln>
                <a:effectLst/>
                <a:latin typeface="Times New Roman"/>
                <a:ea typeface="Calibri" panose="020F0502020204030204" pitchFamily="34" charset="0"/>
                <a:cs typeface="Times New Roman"/>
              </a:rPr>
              <a:t>Recognition</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err="1">
                <a:ln>
                  <a:noFill/>
                </a:ln>
                <a:effectLst/>
                <a:latin typeface="Times New Roman"/>
                <a:ea typeface="Calibri" panose="020F0502020204030204" pitchFamily="34" charset="0"/>
                <a:cs typeface="Times New Roman"/>
              </a:rPr>
              <a:t>rate</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39</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b="0" i="0" u="none" strike="noStrike" cap="none" normalizeH="0" baseline="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9BDC9184-1221-4910-B63D-91D27917623D}"/>
              </a:ext>
            </a:extLst>
          </p:cNvPr>
          <p:cNvSpPr>
            <a:spLocks noChangeArrowheads="1"/>
          </p:cNvSpPr>
          <p:nvPr/>
        </p:nvSpPr>
        <p:spPr bwMode="auto">
          <a:xfrm>
            <a:off x="8263017" y="3063515"/>
            <a:ext cx="368833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 0.2</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4286</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000</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43</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6209C1AF-45B5-40B6-A41A-640DD759AFF2}"/>
              </a:ext>
            </a:extLst>
          </p:cNvPr>
          <p:cNvSpPr>
            <a:spLocks noChangeArrowheads="1"/>
          </p:cNvSpPr>
          <p:nvPr/>
        </p:nvSpPr>
        <p:spPr bwMode="auto">
          <a:xfrm>
            <a:off x="754678" y="3889554"/>
            <a:ext cx="26116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α = 0.4</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err="1">
                <a:ln>
                  <a:noFill/>
                </a:ln>
                <a:effectLst/>
                <a:latin typeface="Times New Roman"/>
                <a:ea typeface="Calibri" panose="020F0502020204030204" pitchFamily="34" charset="0"/>
                <a:cs typeface="Times New Roman"/>
              </a:rPr>
              <a:t>rror</a:t>
            </a:r>
            <a:r>
              <a:rPr kumimoji="0" lang="id-ID" altLang="en-US" sz="1200" b="0" i="0" u="none" strike="noStrike" cap="none" normalizeH="0" baseline="0">
                <a:ln>
                  <a:noFill/>
                </a:ln>
                <a:effectLst/>
                <a:latin typeface="Times New Roman"/>
                <a:ea typeface="Calibri" panose="020F0502020204030204" pitchFamily="34" charset="0"/>
                <a:cs typeface="Times New Roman"/>
              </a:rPr>
              <a:t>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5000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2</a:t>
            </a:r>
            <a:r>
              <a:rPr kumimoji="0" lang="id-ID" altLang="en-US" sz="1200" b="0" i="0" u="none" strike="noStrike" cap="none" normalizeH="0" baseline="0">
                <a:ln>
                  <a:noFill/>
                </a:ln>
                <a:effectLst/>
                <a:latin typeface="Times New Roman"/>
                <a:ea typeface="Calibri" panose="020F0502020204030204" pitchFamily="34" charset="0"/>
                <a:cs typeface="Times New Roman"/>
              </a:rPr>
              <a:t>000</a:t>
            </a:r>
            <a:endParaRPr lang="id-ID" altLang="en-US" sz="800" b="0" i="0" u="none" strike="noStrike" cap="none" normalizeH="0" baseline="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err="1">
                <a:ln>
                  <a:noFill/>
                </a:ln>
                <a:effectLst/>
                <a:latin typeface="Times New Roman"/>
                <a:ea typeface="Calibri" panose="020F0502020204030204" pitchFamily="34" charset="0"/>
                <a:cs typeface="Times New Roman"/>
              </a:rPr>
              <a:t>Recognition</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err="1">
                <a:ln>
                  <a:noFill/>
                </a:ln>
                <a:effectLst/>
                <a:latin typeface="Times New Roman"/>
                <a:ea typeface="Calibri" panose="020F0502020204030204" pitchFamily="34" charset="0"/>
                <a:cs typeface="Times New Roman"/>
              </a:rPr>
              <a:t>rate</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58</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7" name="Rectangle 9">
            <a:extLst>
              <a:ext uri="{FF2B5EF4-FFF2-40B4-BE49-F238E27FC236}">
                <a16:creationId xmlns:a16="http://schemas.microsoft.com/office/drawing/2014/main" id="{73426958-6137-43D9-A9C2-391A350F0139}"/>
              </a:ext>
            </a:extLst>
          </p:cNvPr>
          <p:cNvSpPr>
            <a:spLocks noChangeArrowheads="1"/>
          </p:cNvSpPr>
          <p:nvPr/>
        </p:nvSpPr>
        <p:spPr bwMode="auto">
          <a:xfrm>
            <a:off x="8263017" y="4997550"/>
            <a:ext cx="26116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α = 0.8</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5714</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8068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Learning Rate </a:t>
            </a:r>
            <a:r>
              <a:rPr lang="en-US" b="1">
                <a:ea typeface="+mj-lt"/>
                <a:cs typeface="+mj-lt"/>
              </a:rPr>
              <a:t>– George </a:t>
            </a:r>
            <a:endParaRPr lang="en-US">
              <a:ea typeface="+mj-lt"/>
              <a:cs typeface="+mj-lt"/>
            </a:endParaRPr>
          </a:p>
          <a:p>
            <a:endParaRPr lang="en-US" b="1">
              <a:cs typeface="Calibri Light"/>
            </a:endParaRPr>
          </a:p>
        </p:txBody>
      </p:sp>
      <p:sp>
        <p:nvSpPr>
          <p:cNvPr id="3" name="Rectangle 5">
            <a:extLst>
              <a:ext uri="{FF2B5EF4-FFF2-40B4-BE49-F238E27FC236}">
                <a16:creationId xmlns:a16="http://schemas.microsoft.com/office/drawing/2014/main" id="{6C40F8DF-DF13-43AE-8EB7-0B2CB2B7E525}"/>
              </a:ext>
            </a:extLst>
          </p:cNvPr>
          <p:cNvSpPr>
            <a:spLocks noChangeArrowheads="1"/>
          </p:cNvSpPr>
          <p:nvPr/>
        </p:nvSpPr>
        <p:spPr bwMode="auto">
          <a:xfrm>
            <a:off x="1489602" y="34800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F0564AD3-E509-4125-AF5D-5320ABA3FC2F}"/>
              </a:ext>
            </a:extLst>
          </p:cNvPr>
          <p:cNvSpPr>
            <a:spLocks noChangeArrowheads="1"/>
          </p:cNvSpPr>
          <p:nvPr/>
        </p:nvSpPr>
        <p:spPr bwMode="auto">
          <a:xfrm>
            <a:off x="370084" y="1897244"/>
            <a:ext cx="31589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α = 0.1</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err="1">
                <a:ln>
                  <a:noFill/>
                </a:ln>
                <a:effectLst/>
                <a:latin typeface="Times New Roman"/>
                <a:ea typeface="Calibri" panose="020F0502020204030204" pitchFamily="34" charset="0"/>
                <a:cs typeface="Times New Roman"/>
              </a:rPr>
              <a:t>rror</a:t>
            </a:r>
            <a:r>
              <a:rPr kumimoji="0" lang="id-ID" altLang="en-US" sz="1200" b="0" i="0" u="none" strike="noStrike" cap="none" normalizeH="0" baseline="0">
                <a:ln>
                  <a:noFill/>
                </a:ln>
                <a:effectLst/>
                <a:latin typeface="Times New Roman"/>
                <a:ea typeface="Calibri" panose="020F0502020204030204" pitchFamily="34" charset="0"/>
                <a:cs typeface="Times New Roman"/>
              </a:rPr>
              <a:t>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3142</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1000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err="1">
                <a:ln>
                  <a:noFill/>
                </a:ln>
                <a:effectLst/>
                <a:latin typeface="Times New Roman"/>
                <a:ea typeface="Calibri" panose="020F0502020204030204" pitchFamily="34" charset="0"/>
                <a:cs typeface="Times New Roman"/>
              </a:rPr>
              <a:t>Recognition</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err="1">
                <a:ln>
                  <a:noFill/>
                </a:ln>
                <a:effectLst/>
                <a:latin typeface="Times New Roman"/>
                <a:ea typeface="Calibri" panose="020F0502020204030204" pitchFamily="34" charset="0"/>
                <a:cs typeface="Times New Roman"/>
              </a:rPr>
              <a:t>rate</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id-ID" altLang="en-US" sz="1200">
                <a:latin typeface="Times New Roman"/>
                <a:ea typeface="Calibri" panose="020F0502020204030204" pitchFamily="34" charset="0"/>
                <a:cs typeface="Times New Roman"/>
              </a:rPr>
              <a:t>13.04%</a:t>
            </a:r>
            <a:endParaRPr lang="en-US" altLang="en-US" sz="1200" b="0" i="0" u="none" strike="noStrike" cap="none" normalizeH="0" baseline="0">
              <a:ln>
                <a:noFill/>
              </a:ln>
              <a:effectLst/>
              <a:latin typeface="Times New Roman"/>
              <a:cs typeface="Times New Roman"/>
            </a:endParaRPr>
          </a:p>
        </p:txBody>
      </p:sp>
      <p:sp>
        <p:nvSpPr>
          <p:cNvPr id="5" name="Rectangle 7">
            <a:extLst>
              <a:ext uri="{FF2B5EF4-FFF2-40B4-BE49-F238E27FC236}">
                <a16:creationId xmlns:a16="http://schemas.microsoft.com/office/drawing/2014/main" id="{9BDC9184-1221-4910-B63D-91D27917623D}"/>
              </a:ext>
            </a:extLst>
          </p:cNvPr>
          <p:cNvSpPr>
            <a:spLocks noChangeArrowheads="1"/>
          </p:cNvSpPr>
          <p:nvPr/>
        </p:nvSpPr>
        <p:spPr bwMode="auto">
          <a:xfrm>
            <a:off x="8924376" y="2732836"/>
            <a:ext cx="368833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id-ID" altLang="en-US" sz="1200">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α = 0.2</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err="1">
                <a:ln>
                  <a:noFill/>
                </a:ln>
                <a:effectLst/>
                <a:latin typeface="Times New Roman"/>
                <a:ea typeface="Calibri" panose="020F0502020204030204" pitchFamily="34" charset="0"/>
                <a:cs typeface="Times New Roman"/>
              </a:rPr>
              <a:t>rror</a:t>
            </a:r>
            <a:r>
              <a:rPr kumimoji="0" lang="id-ID" altLang="en-US" sz="1200" b="0" i="0" u="none" strike="noStrike" cap="none" normalizeH="0" baseline="0">
                <a:ln>
                  <a:noFill/>
                </a:ln>
                <a:effectLst/>
                <a:latin typeface="Times New Roman"/>
                <a:ea typeface="Calibri" panose="020F0502020204030204" pitchFamily="34" charset="0"/>
                <a:cs typeface="Times New Roman"/>
              </a:rPr>
              <a:t>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100">
                <a:latin typeface="Calibri"/>
                <a:ea typeface="Calibri" panose="020F0502020204030204" pitchFamily="34" charset="0"/>
                <a:cs typeface="Times New Roman"/>
              </a:rPr>
              <a:t>4762</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1</a:t>
            </a:r>
            <a:r>
              <a:rPr kumimoji="0" lang="id-ID" altLang="en-US" sz="1200" b="0" i="0" u="none" strike="noStrike" cap="none" normalizeH="0" baseline="0">
                <a:ln>
                  <a:noFill/>
                </a:ln>
                <a:effectLst/>
                <a:latin typeface="Times New Roman"/>
                <a:ea typeface="Calibri" panose="020F0502020204030204" pitchFamily="34" charset="0"/>
                <a:cs typeface="Times New Roman"/>
              </a:rPr>
              <a:t>000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err="1">
                <a:ln>
                  <a:noFill/>
                </a:ln>
                <a:effectLst/>
                <a:latin typeface="Times New Roman"/>
                <a:ea typeface="Calibri" panose="020F0502020204030204" pitchFamily="34" charset="0"/>
                <a:cs typeface="Times New Roman"/>
              </a:rPr>
              <a:t>Recognition</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err="1">
                <a:ln>
                  <a:noFill/>
                </a:ln>
                <a:effectLst/>
                <a:latin typeface="Times New Roman"/>
                <a:ea typeface="Calibri" panose="020F0502020204030204" pitchFamily="34" charset="0"/>
                <a:cs typeface="Times New Roman"/>
              </a:rPr>
              <a:t>rate</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52.17</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6209C1AF-45B5-40B6-A41A-640DD759AFF2}"/>
              </a:ext>
            </a:extLst>
          </p:cNvPr>
          <p:cNvSpPr>
            <a:spLocks noChangeArrowheads="1"/>
          </p:cNvSpPr>
          <p:nvPr/>
        </p:nvSpPr>
        <p:spPr bwMode="auto">
          <a:xfrm>
            <a:off x="1487923" y="4450271"/>
            <a:ext cx="26116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α = </a:t>
            </a:r>
            <a:r>
              <a:rPr lang="en-US" altLang="en-US" sz="1200">
                <a:latin typeface="Times New Roman"/>
                <a:ea typeface="Calibri" panose="020F0502020204030204" pitchFamily="34" charset="0"/>
                <a:cs typeface="Times New Roman"/>
              </a:rPr>
              <a:t>0.3</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err="1">
                <a:ln>
                  <a:noFill/>
                </a:ln>
                <a:effectLst/>
                <a:latin typeface="Times New Roman"/>
                <a:ea typeface="Calibri" panose="020F0502020204030204" pitchFamily="34" charset="0"/>
                <a:cs typeface="Times New Roman"/>
              </a:rPr>
              <a:t>rror</a:t>
            </a:r>
            <a:r>
              <a:rPr kumimoji="0" lang="id-ID" altLang="en-US" sz="1200" b="0" i="0" u="none" strike="noStrike" cap="none" normalizeH="0" baseline="0">
                <a:ln>
                  <a:noFill/>
                </a:ln>
                <a:effectLst/>
                <a:latin typeface="Times New Roman"/>
                <a:ea typeface="Calibri" panose="020F0502020204030204" pitchFamily="34" charset="0"/>
                <a:cs typeface="Times New Roman"/>
              </a:rPr>
              <a:t>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5714</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1</a:t>
            </a:r>
            <a:r>
              <a:rPr kumimoji="0" lang="id-ID" altLang="en-US" sz="1200" b="0" i="0" u="none" strike="noStrike" cap="none" normalizeH="0" baseline="0">
                <a:ln>
                  <a:noFill/>
                </a:ln>
                <a:effectLst/>
                <a:latin typeface="Times New Roman"/>
                <a:ea typeface="Calibri" panose="020F0502020204030204" pitchFamily="34" charset="0"/>
                <a:cs typeface="Times New Roman"/>
              </a:rPr>
              <a:t>000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err="1">
                <a:ln>
                  <a:noFill/>
                </a:ln>
                <a:effectLst/>
                <a:latin typeface="Times New Roman"/>
                <a:ea typeface="Calibri" panose="020F0502020204030204" pitchFamily="34" charset="0"/>
                <a:cs typeface="Times New Roman"/>
              </a:rPr>
              <a:t>Recognition</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err="1">
                <a:ln>
                  <a:noFill/>
                </a:ln>
                <a:effectLst/>
                <a:latin typeface="Times New Roman"/>
                <a:ea typeface="Calibri" panose="020F0502020204030204" pitchFamily="34" charset="0"/>
                <a:cs typeface="Times New Roman"/>
              </a:rPr>
              <a:t>rate</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15.22</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pic>
        <p:nvPicPr>
          <p:cNvPr id="8" name="Picture 8" descr="Chart&#10;&#10;Description automatically generated">
            <a:extLst>
              <a:ext uri="{FF2B5EF4-FFF2-40B4-BE49-F238E27FC236}">
                <a16:creationId xmlns:a16="http://schemas.microsoft.com/office/drawing/2014/main" id="{78D901D3-BE51-4533-836D-AC07C2AD8D8F}"/>
              </a:ext>
            </a:extLst>
          </p:cNvPr>
          <p:cNvPicPr>
            <a:picLocks noChangeAspect="1"/>
          </p:cNvPicPr>
          <p:nvPr/>
        </p:nvPicPr>
        <p:blipFill>
          <a:blip r:embed="rId2"/>
          <a:stretch>
            <a:fillRect/>
          </a:stretch>
        </p:blipFill>
        <p:spPr>
          <a:xfrm>
            <a:off x="3042249" y="1560956"/>
            <a:ext cx="2743200" cy="1521975"/>
          </a:xfrm>
          <a:prstGeom prst="rect">
            <a:avLst/>
          </a:prstGeom>
        </p:spPr>
      </p:pic>
      <p:pic>
        <p:nvPicPr>
          <p:cNvPr id="9" name="Picture 9">
            <a:extLst>
              <a:ext uri="{FF2B5EF4-FFF2-40B4-BE49-F238E27FC236}">
                <a16:creationId xmlns:a16="http://schemas.microsoft.com/office/drawing/2014/main" id="{75753611-F71C-4F2E-A6FC-B0A025A7C05C}"/>
              </a:ext>
            </a:extLst>
          </p:cNvPr>
          <p:cNvPicPr>
            <a:picLocks noChangeAspect="1"/>
          </p:cNvPicPr>
          <p:nvPr/>
        </p:nvPicPr>
        <p:blipFill>
          <a:blip r:embed="rId3"/>
          <a:stretch>
            <a:fillRect/>
          </a:stretch>
        </p:blipFill>
        <p:spPr>
          <a:xfrm>
            <a:off x="6090249" y="2510568"/>
            <a:ext cx="2743200" cy="1549316"/>
          </a:xfrm>
          <a:prstGeom prst="rect">
            <a:avLst/>
          </a:prstGeom>
        </p:spPr>
      </p:pic>
      <p:pic>
        <p:nvPicPr>
          <p:cNvPr id="10" name="Picture 10" descr="Application, table, Excel&#10;&#10;Description automatically generated">
            <a:extLst>
              <a:ext uri="{FF2B5EF4-FFF2-40B4-BE49-F238E27FC236}">
                <a16:creationId xmlns:a16="http://schemas.microsoft.com/office/drawing/2014/main" id="{727C800E-9AF9-44F6-86B2-6C5A194EA46F}"/>
              </a:ext>
            </a:extLst>
          </p:cNvPr>
          <p:cNvPicPr>
            <a:picLocks noChangeAspect="1"/>
          </p:cNvPicPr>
          <p:nvPr/>
        </p:nvPicPr>
        <p:blipFill>
          <a:blip r:embed="rId4"/>
          <a:stretch>
            <a:fillRect/>
          </a:stretch>
        </p:blipFill>
        <p:spPr>
          <a:xfrm>
            <a:off x="4350588" y="4219196"/>
            <a:ext cx="2743200" cy="1553872"/>
          </a:xfrm>
          <a:prstGeom prst="rect">
            <a:avLst/>
          </a:prstGeom>
        </p:spPr>
      </p:pic>
    </p:spTree>
    <p:extLst>
      <p:ext uri="{BB962C8B-B14F-4D97-AF65-F5344CB8AC3E}">
        <p14:creationId xmlns:p14="http://schemas.microsoft.com/office/powerpoint/2010/main" val="1264480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Learning Rate </a:t>
            </a:r>
            <a:r>
              <a:rPr lang="en-US" b="1">
                <a:ea typeface="+mj-lt"/>
                <a:cs typeface="+mj-lt"/>
              </a:rPr>
              <a:t>– </a:t>
            </a:r>
            <a:r>
              <a:rPr lang="en-US" b="1" err="1">
                <a:ea typeface="+mj-lt"/>
                <a:cs typeface="+mj-lt"/>
              </a:rPr>
              <a:t>Kemas</a:t>
            </a:r>
            <a:r>
              <a:rPr lang="en-US" b="1">
                <a:ea typeface="+mj-lt"/>
                <a:cs typeface="+mj-lt"/>
              </a:rPr>
              <a:t> </a:t>
            </a:r>
            <a:endParaRPr lang="en-US">
              <a:ea typeface="+mj-lt"/>
              <a:cs typeface="+mj-lt"/>
            </a:endParaRPr>
          </a:p>
          <a:p>
            <a:endParaRPr lang="en-US" b="1">
              <a:cs typeface="Calibri Light"/>
            </a:endParaRPr>
          </a:p>
        </p:txBody>
      </p:sp>
      <p:sp>
        <p:nvSpPr>
          <p:cNvPr id="3" name="Rectangle 5">
            <a:extLst>
              <a:ext uri="{FF2B5EF4-FFF2-40B4-BE49-F238E27FC236}">
                <a16:creationId xmlns:a16="http://schemas.microsoft.com/office/drawing/2014/main" id="{6C40F8DF-DF13-43AE-8EB7-0B2CB2B7E525}"/>
              </a:ext>
            </a:extLst>
          </p:cNvPr>
          <p:cNvSpPr>
            <a:spLocks noChangeArrowheads="1"/>
          </p:cNvSpPr>
          <p:nvPr/>
        </p:nvSpPr>
        <p:spPr bwMode="auto">
          <a:xfrm>
            <a:off x="1489602" y="34800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F0564AD3-E509-4125-AF5D-5320ABA3FC2F}"/>
              </a:ext>
            </a:extLst>
          </p:cNvPr>
          <p:cNvSpPr>
            <a:spLocks noChangeArrowheads="1"/>
          </p:cNvSpPr>
          <p:nvPr/>
        </p:nvSpPr>
        <p:spPr bwMode="auto">
          <a:xfrm>
            <a:off x="370084" y="1897244"/>
            <a:ext cx="31589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α = 0.05</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5866</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500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58,696</a:t>
            </a:r>
            <a:r>
              <a:rPr lang="id-ID" altLang="en-US" sz="1200">
                <a:latin typeface="Times New Roman"/>
                <a:ea typeface="Calibri" panose="020F0502020204030204" pitchFamily="34" charset="0"/>
                <a:cs typeface="Times New Roman"/>
              </a:rPr>
              <a:t>%</a:t>
            </a:r>
            <a:endParaRPr lang="en-US" altLang="en-US" sz="1200" b="0" i="0" u="none" strike="noStrike" cap="none" normalizeH="0" baseline="0">
              <a:ln>
                <a:noFill/>
              </a:ln>
              <a:effectLst/>
              <a:latin typeface="Times New Roman"/>
              <a:cs typeface="Times New Roman"/>
            </a:endParaRPr>
          </a:p>
        </p:txBody>
      </p:sp>
      <p:sp>
        <p:nvSpPr>
          <p:cNvPr id="5" name="Rectangle 7">
            <a:extLst>
              <a:ext uri="{FF2B5EF4-FFF2-40B4-BE49-F238E27FC236}">
                <a16:creationId xmlns:a16="http://schemas.microsoft.com/office/drawing/2014/main" id="{9BDC9184-1221-4910-B63D-91D27917623D}"/>
              </a:ext>
            </a:extLst>
          </p:cNvPr>
          <p:cNvSpPr>
            <a:spLocks noChangeArrowheads="1"/>
          </p:cNvSpPr>
          <p:nvPr/>
        </p:nvSpPr>
        <p:spPr bwMode="auto">
          <a:xfrm>
            <a:off x="8858229" y="2550142"/>
            <a:ext cx="368833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lang="id-ID" altLang="en-US" sz="1200">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α = 0.2</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100" b="0" i="0" u="none" strike="noStrike" cap="none" normalizeH="0" baseline="0">
                <a:ln>
                  <a:noFill/>
                </a:ln>
                <a:effectLst/>
                <a:latin typeface="Calibri"/>
                <a:ea typeface="Calibri" panose="020F0502020204030204" pitchFamily="34" charset="0"/>
                <a:cs typeface="Times New Roman"/>
              </a:rPr>
              <a:t>6722</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500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en-US" altLang="en-US" sz="1200">
                <a:latin typeface="Times New Roman"/>
                <a:ea typeface="Calibri" panose="020F0502020204030204" pitchFamily="34" charset="0"/>
                <a:cs typeface="Times New Roman"/>
              </a:rPr>
              <a:t>58,696</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6" name="Rectangle 8">
            <a:extLst>
              <a:ext uri="{FF2B5EF4-FFF2-40B4-BE49-F238E27FC236}">
                <a16:creationId xmlns:a16="http://schemas.microsoft.com/office/drawing/2014/main" id="{6209C1AF-45B5-40B6-A41A-640DD759AFF2}"/>
              </a:ext>
            </a:extLst>
          </p:cNvPr>
          <p:cNvSpPr>
            <a:spLocks noChangeArrowheads="1"/>
          </p:cNvSpPr>
          <p:nvPr/>
        </p:nvSpPr>
        <p:spPr bwMode="auto">
          <a:xfrm>
            <a:off x="1489602" y="4741482"/>
            <a:ext cx="270779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α = </a:t>
            </a:r>
            <a:r>
              <a:rPr lang="en-US" altLang="en-US" sz="1200">
                <a:latin typeface="Times New Roman"/>
                <a:ea typeface="Calibri" panose="020F0502020204030204" pitchFamily="34" charset="0"/>
                <a:cs typeface="Times New Roman"/>
              </a:rPr>
              <a:t>0.5</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en-US" altLang="en-US" sz="1200">
                <a:latin typeface="Times New Roman"/>
                <a:ea typeface="Calibri" panose="020F0502020204030204" pitchFamily="34" charset="0"/>
                <a:cs typeface="Times New Roman"/>
              </a:rPr>
              <a:t>8619</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500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58,</a:t>
            </a:r>
            <a:r>
              <a:rPr lang="en-US" altLang="en-US" sz="1200">
                <a:latin typeface="Times New Roman"/>
                <a:ea typeface="Calibri" panose="020F0502020204030204" pitchFamily="34" charset="0"/>
                <a:cs typeface="Times New Roman"/>
              </a:rPr>
              <a:t>697</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049151E-CB1C-440D-9B1A-B4CC339C4F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4413" y="1398006"/>
            <a:ext cx="2517775" cy="1887220"/>
          </a:xfrm>
          <a:prstGeom prst="rect">
            <a:avLst/>
          </a:prstGeom>
          <a:noFill/>
          <a:ln>
            <a:solidFill>
              <a:schemeClr val="bg2">
                <a:lumMod val="75000"/>
              </a:schemeClr>
            </a:solidFill>
          </a:ln>
        </p:spPr>
      </p:pic>
      <p:pic>
        <p:nvPicPr>
          <p:cNvPr id="12" name="Picture 11">
            <a:extLst>
              <a:ext uri="{FF2B5EF4-FFF2-40B4-BE49-F238E27FC236}">
                <a16:creationId xmlns:a16="http://schemas.microsoft.com/office/drawing/2014/main" id="{53D37640-7D70-4A12-B3B6-C7477CB10E7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9149" y="2023783"/>
            <a:ext cx="2750185" cy="2061210"/>
          </a:xfrm>
          <a:prstGeom prst="rect">
            <a:avLst/>
          </a:prstGeom>
          <a:noFill/>
          <a:ln>
            <a:solidFill>
              <a:schemeClr val="bg2">
                <a:lumMod val="75000"/>
              </a:schemeClr>
            </a:solidFill>
          </a:ln>
        </p:spPr>
      </p:pic>
      <p:pic>
        <p:nvPicPr>
          <p:cNvPr id="13" name="Picture 12">
            <a:extLst>
              <a:ext uri="{FF2B5EF4-FFF2-40B4-BE49-F238E27FC236}">
                <a16:creationId xmlns:a16="http://schemas.microsoft.com/office/drawing/2014/main" id="{A5937048-45EC-48F4-B8F7-69626570A9E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9206" y="4279806"/>
            <a:ext cx="2679700" cy="2008505"/>
          </a:xfrm>
          <a:prstGeom prst="rect">
            <a:avLst/>
          </a:prstGeom>
          <a:noFill/>
          <a:ln>
            <a:solidFill>
              <a:schemeClr val="bg2">
                <a:lumMod val="75000"/>
              </a:schemeClr>
            </a:solidFill>
          </a:ln>
        </p:spPr>
      </p:pic>
    </p:spTree>
    <p:extLst>
      <p:ext uri="{BB962C8B-B14F-4D97-AF65-F5344CB8AC3E}">
        <p14:creationId xmlns:p14="http://schemas.microsoft.com/office/powerpoint/2010/main" val="2898598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838200" y="18690"/>
            <a:ext cx="10515600" cy="1325563"/>
          </a:xfrm>
        </p:spPr>
        <p:txBody>
          <a:bodyPr/>
          <a:lstStyle/>
          <a:p>
            <a:r>
              <a:rPr lang="en-US" b="1" err="1"/>
              <a:t>Variasi</a:t>
            </a:r>
            <a:r>
              <a:rPr lang="en-US" b="1"/>
              <a:t> Learning Rate </a:t>
            </a:r>
            <a:r>
              <a:rPr lang="en-US" b="1">
                <a:ea typeface="+mj-lt"/>
                <a:cs typeface="+mj-lt"/>
              </a:rPr>
              <a:t>– Habib</a:t>
            </a:r>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8">
            <a:extLst>
              <a:ext uri="{FF2B5EF4-FFF2-40B4-BE49-F238E27FC236}">
                <a16:creationId xmlns:a16="http://schemas.microsoft.com/office/drawing/2014/main" id="{1115E006-D949-4235-BF18-1E3C4D352479}"/>
              </a:ext>
            </a:extLst>
          </p:cNvPr>
          <p:cNvSpPr>
            <a:spLocks noChangeArrowheads="1"/>
          </p:cNvSpPr>
          <p:nvPr/>
        </p:nvSpPr>
        <p:spPr bwMode="auto">
          <a:xfrm>
            <a:off x="1046195" y="1569173"/>
            <a:ext cx="27849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200">
                <a:latin typeface="Times New Roman"/>
                <a:ea typeface="Calibri" panose="020F0502020204030204" pitchFamily="34" charset="0"/>
                <a:cs typeface="Times New Roman"/>
              </a:rPr>
              <a:t>α </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lang="en-US" altLang="en-US" sz="1200">
                <a:latin typeface="Times New Roman"/>
                <a:ea typeface="Calibri" panose="020F0502020204030204" pitchFamily="34" charset="0"/>
                <a:cs typeface="Times New Roman"/>
              </a:rPr>
              <a:t>0.1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3309</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10 </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0">
            <a:extLst>
              <a:ext uri="{FF2B5EF4-FFF2-40B4-BE49-F238E27FC236}">
                <a16:creationId xmlns:a16="http://schemas.microsoft.com/office/drawing/2014/main" id="{D95D2941-931F-45CB-B4D3-A230EFA4E9E5}"/>
              </a:ext>
            </a:extLst>
          </p:cNvPr>
          <p:cNvSpPr>
            <a:spLocks noChangeArrowheads="1"/>
          </p:cNvSpPr>
          <p:nvPr/>
        </p:nvSpPr>
        <p:spPr bwMode="auto">
          <a:xfrm>
            <a:off x="9037435" y="1569173"/>
            <a:ext cx="31545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200">
                <a:latin typeface="Times New Roman"/>
                <a:ea typeface="Calibri" panose="020F0502020204030204" pitchFamily="34" charset="0"/>
                <a:cs typeface="Times New Roman"/>
              </a:rPr>
              <a:t>α </a:t>
            </a:r>
            <a:r>
              <a:rPr lang="en-US" altLang="en-US" sz="1200">
                <a:latin typeface="Times New Roman"/>
                <a:cs typeface="Times New Roman"/>
              </a:rPr>
              <a:t>		</a:t>
            </a:r>
            <a:r>
              <a:rPr lang="en-US" altLang="en-US" sz="1200">
                <a:solidFill>
                  <a:schemeClr val="tx1"/>
                </a:solidFill>
                <a:latin typeface="Times New Roman"/>
                <a:cs typeface="Times New Roman"/>
              </a:rPr>
              <a:t>= 0.2</a:t>
            </a:r>
            <a:endParaRPr lang="en-US" altLang="en-US" sz="120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4857</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54</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22">
            <a:extLst>
              <a:ext uri="{FF2B5EF4-FFF2-40B4-BE49-F238E27FC236}">
                <a16:creationId xmlns:a16="http://schemas.microsoft.com/office/drawing/2014/main" id="{8E421D0A-9D6F-4D54-8A87-155263774D45}"/>
              </a:ext>
            </a:extLst>
          </p:cNvPr>
          <p:cNvSpPr>
            <a:spLocks noChangeArrowheads="1"/>
          </p:cNvSpPr>
          <p:nvPr/>
        </p:nvSpPr>
        <p:spPr bwMode="auto">
          <a:xfrm>
            <a:off x="1046195" y="4970794"/>
            <a:ext cx="31545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200">
                <a:latin typeface="Times New Roman"/>
                <a:ea typeface="Calibri" panose="020F0502020204030204" pitchFamily="34" charset="0"/>
                <a:cs typeface="Times New Roman"/>
              </a:rPr>
              <a:t>α </a:t>
            </a:r>
            <a:r>
              <a:rPr kumimoji="0" lang="en-US" altLang="en-US" sz="1200" b="0" i="0" u="none" strike="noStrike" cap="none" normalizeH="0" baseline="0">
                <a:ln>
                  <a:noFill/>
                </a:ln>
                <a:effectLst/>
                <a:latin typeface="Times New Roman"/>
                <a:ea typeface="Calibri" panose="020F0502020204030204" pitchFamily="34" charset="0"/>
                <a:cs typeface="Times New Roman"/>
              </a:rPr>
              <a:t>= 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en-US" altLang="en-US" sz="1200">
                <a:latin typeface="Times New Roman" panose="02020603050405020304" pitchFamily="18" charset="0"/>
                <a:ea typeface="Calibri" panose="020F0502020204030204" pitchFamily="34" charset="0"/>
                <a:cs typeface="Times New Roman" panose="02020603050405020304" pitchFamily="18" charset="0"/>
              </a:rPr>
              <a:t>5714</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en-US" altLang="en-US" sz="1200">
                <a:latin typeface="Times New Roman"/>
                <a:ea typeface="Calibri" panose="020F0502020204030204" pitchFamily="34" charset="0"/>
                <a:cs typeface="Times New Roman"/>
              </a:rPr>
              <a:t>15</a:t>
            </a:r>
            <a:r>
              <a:rPr lang="id-ID" altLang="en-US" sz="1200">
                <a:latin typeface="Times New Roman"/>
                <a:ea typeface="Calibri" panose="020F0502020204030204" pitchFamily="34" charset="0"/>
                <a:cs typeface="Times New Roman"/>
              </a:rPr>
              <a:t>%</a:t>
            </a:r>
            <a:endParaRPr kumimoji="0" lang="id-ID" altLang="en-US" sz="1800" b="0" i="0" u="none" strike="noStrike" cap="none" normalizeH="0" baseline="0">
              <a:ln>
                <a:noFill/>
              </a:ln>
              <a:effectLst/>
              <a:latin typeface="Times New Roman"/>
              <a:cs typeface="Times New Roman"/>
            </a:endParaRPr>
          </a:p>
        </p:txBody>
      </p:sp>
      <p:sp>
        <p:nvSpPr>
          <p:cNvPr id="23" name="Rectangle 20">
            <a:extLst>
              <a:ext uri="{FF2B5EF4-FFF2-40B4-BE49-F238E27FC236}">
                <a16:creationId xmlns:a16="http://schemas.microsoft.com/office/drawing/2014/main" id="{42CF63FA-D67A-46B1-9902-D0A343BCB7E5}"/>
              </a:ext>
            </a:extLst>
          </p:cNvPr>
          <p:cNvSpPr>
            <a:spLocks noChangeArrowheads="1"/>
          </p:cNvSpPr>
          <p:nvPr/>
        </p:nvSpPr>
        <p:spPr bwMode="auto">
          <a:xfrm>
            <a:off x="8950415" y="4734829"/>
            <a:ext cx="31545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1200">
                <a:latin typeface="Times New Roman"/>
                <a:ea typeface="Calibri" panose="020F0502020204030204" pitchFamily="34" charset="0"/>
                <a:cs typeface="Times New Roman"/>
              </a:rPr>
              <a:t>α </a:t>
            </a:r>
            <a:r>
              <a:rPr lang="en-US" altLang="en-US" sz="1200">
                <a:latin typeface="Times New Roman"/>
                <a:cs typeface="Times New Roman"/>
              </a:rPr>
              <a:t>		</a:t>
            </a:r>
            <a:r>
              <a:rPr lang="en-US" altLang="en-US" sz="1200">
                <a:solidFill>
                  <a:schemeClr val="tx1"/>
                </a:solidFill>
                <a:latin typeface="Times New Roman"/>
                <a:cs typeface="Times New Roman"/>
              </a:rPr>
              <a:t>= 0.7</a:t>
            </a:r>
            <a:endParaRPr lang="en-US" altLang="en-US" sz="120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en-US" altLang="en-US" sz="1200">
                <a:latin typeface="Times New Roman"/>
                <a:ea typeface="Calibri" panose="020F0502020204030204" pitchFamily="34" charset="0"/>
                <a:cs typeface="Times New Roman"/>
              </a:rPr>
              <a:t>5714</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1</a:t>
            </a:r>
            <a:r>
              <a:rPr lang="en-US" altLang="en-US" sz="1200">
                <a:latin typeface="Times New Roman"/>
                <a:ea typeface="Calibri" panose="020F0502020204030204" pitchFamily="34" charset="0"/>
                <a:cs typeface="Times New Roman"/>
              </a:rPr>
              <a:t>5</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D4B2C593-D0EB-4F3E-9E89-B329FF56C1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831108" y="1079825"/>
            <a:ext cx="2342653" cy="1879600"/>
          </a:xfrm>
          <a:prstGeom prst="rect">
            <a:avLst/>
          </a:prstGeom>
        </p:spPr>
      </p:pic>
      <p:pic>
        <p:nvPicPr>
          <p:cNvPr id="17" name="Picture 16">
            <a:extLst>
              <a:ext uri="{FF2B5EF4-FFF2-40B4-BE49-F238E27FC236}">
                <a16:creationId xmlns:a16="http://schemas.microsoft.com/office/drawing/2014/main" id="{7246E166-B5D8-4781-B43C-9E753B922EE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535759" y="1079824"/>
            <a:ext cx="2342653" cy="1879600"/>
          </a:xfrm>
          <a:prstGeom prst="rect">
            <a:avLst/>
          </a:prstGeom>
        </p:spPr>
      </p:pic>
      <p:pic>
        <p:nvPicPr>
          <p:cNvPr id="25" name="Picture 24">
            <a:extLst>
              <a:ext uri="{FF2B5EF4-FFF2-40B4-BE49-F238E27FC236}">
                <a16:creationId xmlns:a16="http://schemas.microsoft.com/office/drawing/2014/main" id="{22010201-0266-4AC8-9F2E-6EAB0F84087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831107" y="4323130"/>
            <a:ext cx="2342653" cy="1825678"/>
          </a:xfrm>
          <a:prstGeom prst="rect">
            <a:avLst/>
          </a:prstGeom>
        </p:spPr>
      </p:pic>
      <p:pic>
        <p:nvPicPr>
          <p:cNvPr id="26" name="Picture 25">
            <a:extLst>
              <a:ext uri="{FF2B5EF4-FFF2-40B4-BE49-F238E27FC236}">
                <a16:creationId xmlns:a16="http://schemas.microsoft.com/office/drawing/2014/main" id="{FD3ED3ED-ACB7-4FDD-8D70-121AC86E63BA}"/>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505732" y="4323130"/>
            <a:ext cx="2372680" cy="1825678"/>
          </a:xfrm>
          <a:prstGeom prst="rect">
            <a:avLst/>
          </a:prstGeom>
        </p:spPr>
      </p:pic>
    </p:spTree>
    <p:extLst>
      <p:ext uri="{BB962C8B-B14F-4D97-AF65-F5344CB8AC3E}">
        <p14:creationId xmlns:p14="http://schemas.microsoft.com/office/powerpoint/2010/main" val="583084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968445" y="132074"/>
            <a:ext cx="10515600" cy="1325563"/>
          </a:xfrm>
        </p:spPr>
        <p:txBody>
          <a:bodyPr/>
          <a:lstStyle/>
          <a:p>
            <a:r>
              <a:rPr lang="en-US" b="1" err="1"/>
              <a:t>Variasi</a:t>
            </a:r>
            <a:r>
              <a:rPr lang="en-US" b="1"/>
              <a:t> </a:t>
            </a:r>
            <a:r>
              <a:rPr lang="en-US" b="1" err="1"/>
              <a:t>Ukuran</a:t>
            </a:r>
            <a:r>
              <a:rPr lang="en-US" b="1"/>
              <a:t> Hidden Layer (J) - Hansel</a:t>
            </a:r>
            <a:endParaRPr lang="en-ID" b="1"/>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6C40F8DF-DF13-43AE-8EB7-0B2CB2B7E525}"/>
              </a:ext>
            </a:extLst>
          </p:cNvPr>
          <p:cNvSpPr>
            <a:spLocks noChangeArrowheads="1"/>
          </p:cNvSpPr>
          <p:nvPr/>
        </p:nvSpPr>
        <p:spPr bwMode="auto">
          <a:xfrm>
            <a:off x="2754198" y="32915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pic>
        <p:nvPicPr>
          <p:cNvPr id="6160" name="Picture 43">
            <a:extLst>
              <a:ext uri="{FF2B5EF4-FFF2-40B4-BE49-F238E27FC236}">
                <a16:creationId xmlns:a16="http://schemas.microsoft.com/office/drawing/2014/main" id="{7F5DFDAA-C299-4641-9A5C-4B6C4493A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757" y="1348853"/>
            <a:ext cx="2032000" cy="1520825"/>
          </a:xfrm>
          <a:prstGeom prst="rect">
            <a:avLst/>
          </a:prstGeom>
          <a:noFill/>
          <a:extLst>
            <a:ext uri="{909E8E84-426E-40DD-AFC4-6F175D3DCCD1}">
              <a14:hiddenFill xmlns:a14="http://schemas.microsoft.com/office/drawing/2010/main">
                <a:solidFill>
                  <a:srgbClr val="FFFFFF"/>
                </a:solidFill>
              </a14:hiddenFill>
            </a:ext>
          </a:extLst>
        </p:spPr>
      </p:pic>
      <p:pic>
        <p:nvPicPr>
          <p:cNvPr id="6159" name="Picture 44">
            <a:extLst>
              <a:ext uri="{FF2B5EF4-FFF2-40B4-BE49-F238E27FC236}">
                <a16:creationId xmlns:a16="http://schemas.microsoft.com/office/drawing/2014/main" id="{5603867A-D086-4BD7-A6F4-C0273F1CC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678" y="1861487"/>
            <a:ext cx="2051050" cy="1577975"/>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45">
            <a:extLst>
              <a:ext uri="{FF2B5EF4-FFF2-40B4-BE49-F238E27FC236}">
                <a16:creationId xmlns:a16="http://schemas.microsoft.com/office/drawing/2014/main" id="{350ADA75-A2AD-46B9-BD4A-409815B021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3757" y="3190765"/>
            <a:ext cx="1947863" cy="1517650"/>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47">
            <a:extLst>
              <a:ext uri="{FF2B5EF4-FFF2-40B4-BE49-F238E27FC236}">
                <a16:creationId xmlns:a16="http://schemas.microsoft.com/office/drawing/2014/main" id="{66A189B7-1352-4D3A-8A12-88022D03B8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6871" y="3861310"/>
            <a:ext cx="1998663" cy="15748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5">
            <a:extLst>
              <a:ext uri="{FF2B5EF4-FFF2-40B4-BE49-F238E27FC236}">
                <a16:creationId xmlns:a16="http://schemas.microsoft.com/office/drawing/2014/main" id="{AABA1724-10C1-4FFA-B23F-F09817EBAE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2957" y="5067111"/>
            <a:ext cx="1998663" cy="14986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8">
            <a:extLst>
              <a:ext uri="{FF2B5EF4-FFF2-40B4-BE49-F238E27FC236}">
                <a16:creationId xmlns:a16="http://schemas.microsoft.com/office/drawing/2014/main" id="{1115E006-D949-4235-BF18-1E3C4D352479}"/>
              </a:ext>
            </a:extLst>
          </p:cNvPr>
          <p:cNvSpPr>
            <a:spLocks noChangeArrowheads="1"/>
          </p:cNvSpPr>
          <p:nvPr/>
        </p:nvSpPr>
        <p:spPr bwMode="auto">
          <a:xfrm>
            <a:off x="1046195" y="1569173"/>
            <a:ext cx="27849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panose="02020603050405020304" pitchFamily="18" charset="0"/>
                <a:ea typeface="Calibri" panose="020F0502020204030204" pitchFamily="34" charset="0"/>
                <a:cs typeface="Times New Roman" panose="02020603050405020304" pitchFamily="18" charset="0"/>
              </a:rPr>
              <a:t>j</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7</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3330</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39</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9">
            <a:extLst>
              <a:ext uri="{FF2B5EF4-FFF2-40B4-BE49-F238E27FC236}">
                <a16:creationId xmlns:a16="http://schemas.microsoft.com/office/drawing/2014/main" id="{6F916D0C-70CF-4339-AC61-E29906265719}"/>
              </a:ext>
            </a:extLst>
          </p:cNvPr>
          <p:cNvSpPr>
            <a:spLocks noChangeArrowheads="1"/>
          </p:cNvSpPr>
          <p:nvPr/>
        </p:nvSpPr>
        <p:spPr bwMode="auto">
          <a:xfrm>
            <a:off x="8552234" y="2183530"/>
            <a:ext cx="26973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 = 9</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3387</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000</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0">
            <a:extLst>
              <a:ext uri="{FF2B5EF4-FFF2-40B4-BE49-F238E27FC236}">
                <a16:creationId xmlns:a16="http://schemas.microsoft.com/office/drawing/2014/main" id="{D95D2941-931F-45CB-B4D3-A230EFA4E9E5}"/>
              </a:ext>
            </a:extLst>
          </p:cNvPr>
          <p:cNvSpPr>
            <a:spLocks noChangeArrowheads="1"/>
          </p:cNvSpPr>
          <p:nvPr/>
        </p:nvSpPr>
        <p:spPr bwMode="auto">
          <a:xfrm>
            <a:off x="1046196" y="3393082"/>
            <a:ext cx="31545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panose="02020603050405020304" pitchFamily="18" charset="0"/>
                <a:ea typeface="Calibri" panose="020F0502020204030204" pitchFamily="34" charset="0"/>
                <a:cs typeface="Times New Roman" panose="02020603050405020304" pitchFamily="18" charset="0"/>
              </a:rPr>
              <a:t>j</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13</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3245</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000</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26</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1">
            <a:extLst>
              <a:ext uri="{FF2B5EF4-FFF2-40B4-BE49-F238E27FC236}">
                <a16:creationId xmlns:a16="http://schemas.microsoft.com/office/drawing/2014/main" id="{A4EECF4F-04DC-4889-9204-38699DDC9BF2}"/>
              </a:ext>
            </a:extLst>
          </p:cNvPr>
          <p:cNvSpPr>
            <a:spLocks noChangeArrowheads="1"/>
          </p:cNvSpPr>
          <p:nvPr/>
        </p:nvSpPr>
        <p:spPr bwMode="auto">
          <a:xfrm>
            <a:off x="8732628" y="4170574"/>
            <a:ext cx="336256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panose="02020603050405020304" pitchFamily="18" charset="0"/>
                <a:ea typeface="Calibri" panose="020F0502020204030204" pitchFamily="34" charset="0"/>
                <a:cs typeface="Times New Roman" panose="02020603050405020304" pitchFamily="18" charset="0"/>
              </a:rPr>
              <a:t>j</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3864</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000</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21</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22">
            <a:extLst>
              <a:ext uri="{FF2B5EF4-FFF2-40B4-BE49-F238E27FC236}">
                <a16:creationId xmlns:a16="http://schemas.microsoft.com/office/drawing/2014/main" id="{8E421D0A-9D6F-4D54-8A87-155263774D45}"/>
              </a:ext>
            </a:extLst>
          </p:cNvPr>
          <p:cNvSpPr>
            <a:spLocks noChangeArrowheads="1"/>
          </p:cNvSpPr>
          <p:nvPr/>
        </p:nvSpPr>
        <p:spPr bwMode="auto">
          <a:xfrm>
            <a:off x="1046195" y="5370229"/>
            <a:ext cx="31545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panose="02020603050405020304" pitchFamily="18" charset="0"/>
                <a:ea typeface="Calibri" panose="020F0502020204030204" pitchFamily="34" charset="0"/>
                <a:cs typeface="Times New Roman" panose="02020603050405020304" pitchFamily="18" charset="0"/>
              </a:rPr>
              <a:t>j</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1</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3438</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000</a:t>
            </a:r>
            <a:endParaRPr kumimoji="0" lang="id-ID"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a:t>
            </a:r>
            <a:r>
              <a:rPr kumimoji="0" lang="id-ID"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8202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a:t>
            </a:r>
            <a:r>
              <a:rPr lang="en-US" b="1" err="1"/>
              <a:t>Ukuran</a:t>
            </a:r>
            <a:r>
              <a:rPr lang="en-US" b="1"/>
              <a:t> Hidden Layer (J) </a:t>
            </a:r>
            <a:r>
              <a:rPr lang="en-US" b="1">
                <a:ea typeface="+mj-lt"/>
                <a:cs typeface="+mj-lt"/>
              </a:rPr>
              <a:t>– George </a:t>
            </a:r>
            <a:endParaRPr lang="en-US" dirty="0">
              <a:ea typeface="+mj-lt"/>
              <a:cs typeface="+mj-lt"/>
            </a:endParaRPr>
          </a:p>
          <a:p>
            <a:endParaRPr lang="en-US" b="1" u="sng" dirty="0">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3" name="Rectangle 5">
            <a:extLst>
              <a:ext uri="{FF2B5EF4-FFF2-40B4-BE49-F238E27FC236}">
                <a16:creationId xmlns:a16="http://schemas.microsoft.com/office/drawing/2014/main" id="{6C40F8DF-DF13-43AE-8EB7-0B2CB2B7E525}"/>
              </a:ext>
            </a:extLst>
          </p:cNvPr>
          <p:cNvSpPr>
            <a:spLocks noChangeArrowheads="1"/>
          </p:cNvSpPr>
          <p:nvPr/>
        </p:nvSpPr>
        <p:spPr bwMode="auto">
          <a:xfrm>
            <a:off x="2754198" y="32915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8">
            <a:extLst>
              <a:ext uri="{FF2B5EF4-FFF2-40B4-BE49-F238E27FC236}">
                <a16:creationId xmlns:a16="http://schemas.microsoft.com/office/drawing/2014/main" id="{1115E006-D949-4235-BF18-1E3C4D352479}"/>
              </a:ext>
            </a:extLst>
          </p:cNvPr>
          <p:cNvSpPr>
            <a:spLocks noChangeArrowheads="1"/>
          </p:cNvSpPr>
          <p:nvPr/>
        </p:nvSpPr>
        <p:spPr bwMode="auto">
          <a:xfrm>
            <a:off x="1046195" y="1569173"/>
            <a:ext cx="27849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a:ea typeface="Calibri" panose="020F0502020204030204" pitchFamily="34" charset="0"/>
                <a:cs typeface="Times New Roman"/>
              </a:rPr>
              <a:t>j</a:t>
            </a:r>
            <a:r>
              <a:rPr kumimoji="0" lang="en-US"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5</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1000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id-ID" altLang="en-US" sz="1200">
                <a:latin typeface="Times New Roman"/>
                <a:ea typeface="Calibri" panose="020F0502020204030204" pitchFamily="34" charset="0"/>
                <a:cs typeface="Times New Roman"/>
              </a:rPr>
              <a:t>58.69</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0">
            <a:extLst>
              <a:ext uri="{FF2B5EF4-FFF2-40B4-BE49-F238E27FC236}">
                <a16:creationId xmlns:a16="http://schemas.microsoft.com/office/drawing/2014/main" id="{D95D2941-931F-45CB-B4D3-A230EFA4E9E5}"/>
              </a:ext>
            </a:extLst>
          </p:cNvPr>
          <p:cNvSpPr>
            <a:spLocks noChangeArrowheads="1"/>
          </p:cNvSpPr>
          <p:nvPr/>
        </p:nvSpPr>
        <p:spPr bwMode="auto">
          <a:xfrm>
            <a:off x="8850198" y="3333104"/>
            <a:ext cx="31545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a:ea typeface="Calibri" panose="020F0502020204030204" pitchFamily="34" charset="0"/>
                <a:cs typeface="Times New Roman"/>
              </a:rPr>
              <a:t>j</a:t>
            </a:r>
            <a:r>
              <a:rPr kumimoji="0" lang="en-US" altLang="en-US" sz="1200" b="0" i="0" u="none" strike="noStrike" cap="none" normalizeH="0" baseline="0" dirty="0">
                <a:ln>
                  <a:noFill/>
                </a:ln>
                <a:effectLst/>
                <a:latin typeface="Times New Roman"/>
                <a:ea typeface="Calibri" panose="020F0502020204030204" pitchFamily="34" charset="0"/>
                <a:cs typeface="Times New Roman"/>
              </a:rPr>
              <a:t> = </a:t>
            </a:r>
            <a:r>
              <a:rPr lang="en-US" altLang="en-US" sz="1200" dirty="0">
                <a:latin typeface="Times New Roman"/>
                <a:ea typeface="Calibri" panose="020F0502020204030204" pitchFamily="34" charset="0"/>
                <a:cs typeface="Times New Roman"/>
              </a:rPr>
              <a:t>10</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dirty="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dirty="0">
                <a:ln>
                  <a:noFill/>
                </a:ln>
                <a:effectLst/>
                <a:latin typeface="Calibri"/>
                <a:ea typeface="Calibri" panose="020F0502020204030204" pitchFamily="34" charset="0"/>
                <a:cs typeface="Times New Roman"/>
              </a:rPr>
              <a:t> </a:t>
            </a:r>
            <a:r>
              <a:rPr lang="id-ID" altLang="en-US" sz="1200" dirty="0">
                <a:latin typeface="Times New Roman"/>
                <a:ea typeface="Calibri" panose="020F0502020204030204" pitchFamily="34" charset="0"/>
                <a:cs typeface="Times New Roman"/>
              </a:rPr>
              <a:t>3142</a:t>
            </a:r>
            <a:endParaRPr kumimoji="0" lang="id-ID" altLang="en-US" sz="800" b="0"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dirty="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dirty="0">
                <a:ln>
                  <a:noFill/>
                </a:ln>
                <a:effectLst/>
                <a:latin typeface="Times New Roman"/>
                <a:ea typeface="Calibri" panose="020F0502020204030204" pitchFamily="34" charset="0"/>
                <a:cs typeface="Times New Roman"/>
              </a:rPr>
              <a:t> </a:t>
            </a:r>
            <a:r>
              <a:rPr kumimoji="0" lang="id-ID" altLang="en-US" sz="1200" b="0" i="0" u="none" strike="noStrike" cap="none" normalizeH="0" baseline="0" dirty="0">
                <a:ln>
                  <a:noFill/>
                </a:ln>
                <a:effectLst/>
                <a:latin typeface="Times New Roman"/>
                <a:ea typeface="Calibri" panose="020F0502020204030204" pitchFamily="34" charset="0"/>
                <a:cs typeface="Times New Roman"/>
              </a:rPr>
              <a:t>	= </a:t>
            </a:r>
            <a:r>
              <a:rPr lang="en-US" altLang="en-US" sz="1200" dirty="0">
                <a:latin typeface="Times New Roman"/>
                <a:ea typeface="Calibri" panose="020F0502020204030204" pitchFamily="34" charset="0"/>
                <a:cs typeface="Times New Roman"/>
              </a:rPr>
              <a:t>1</a:t>
            </a:r>
            <a:r>
              <a:rPr kumimoji="0" lang="id-ID" altLang="en-US" sz="1200" b="0" i="0" u="none" strike="noStrike" cap="none" normalizeH="0" baseline="0" dirty="0">
                <a:ln>
                  <a:noFill/>
                </a:ln>
                <a:effectLst/>
                <a:latin typeface="Times New Roman"/>
                <a:ea typeface="Calibri" panose="020F0502020204030204" pitchFamily="34" charset="0"/>
                <a:cs typeface="Times New Roman"/>
              </a:rPr>
              <a:t>000</a:t>
            </a:r>
            <a:endParaRPr kumimoji="0" lang="id-ID" altLang="en-US" sz="800" b="0"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dirty="0">
                <a:ln>
                  <a:noFill/>
                </a:ln>
                <a:effectLst/>
                <a:latin typeface="Times New Roman"/>
                <a:ea typeface="Calibri" panose="020F0502020204030204" pitchFamily="34" charset="0"/>
                <a:cs typeface="Times New Roman"/>
              </a:rPr>
              <a:t>Recognition rate 	= </a:t>
            </a:r>
            <a:r>
              <a:rPr lang="id-ID" altLang="en-US" sz="1200" dirty="0">
                <a:latin typeface="Times New Roman"/>
                <a:ea typeface="Calibri" panose="020F0502020204030204" pitchFamily="34" charset="0"/>
                <a:cs typeface="Times New Roman"/>
              </a:rPr>
              <a:t>13.04</a:t>
            </a:r>
            <a:r>
              <a:rPr kumimoji="0" lang="id-ID" altLang="en-US" sz="1200" b="0" i="0" u="none" strike="noStrike" cap="none" normalizeH="0" baseline="0" dirty="0">
                <a:ln>
                  <a:noFill/>
                </a:ln>
                <a:effectLst/>
                <a:latin typeface="Times New Roman"/>
                <a:ea typeface="Calibri" panose="020F0502020204030204" pitchFamily="34" charset="0"/>
                <a:cs typeface="Times New Roman"/>
              </a:rPr>
              <a:t>%</a:t>
            </a:r>
            <a:endParaRPr kumimoji="0" lang="id-ID" altLang="en-US" sz="800" b="0"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22">
            <a:extLst>
              <a:ext uri="{FF2B5EF4-FFF2-40B4-BE49-F238E27FC236}">
                <a16:creationId xmlns:a16="http://schemas.microsoft.com/office/drawing/2014/main" id="{8E421D0A-9D6F-4D54-8A87-155263774D45}"/>
              </a:ext>
            </a:extLst>
          </p:cNvPr>
          <p:cNvSpPr>
            <a:spLocks noChangeArrowheads="1"/>
          </p:cNvSpPr>
          <p:nvPr/>
        </p:nvSpPr>
        <p:spPr bwMode="auto">
          <a:xfrm>
            <a:off x="1046195" y="4970794"/>
            <a:ext cx="31545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1200" b="0" i="0" u="none" strike="noStrike" cap="none" normalizeH="0" baseline="0">
                <a:ln>
                  <a:noFill/>
                </a:ln>
                <a:effectLst/>
                <a:latin typeface="Times New Roman"/>
                <a:ea typeface="Calibri" panose="020F0502020204030204" pitchFamily="34" charset="0"/>
                <a:cs typeface="Times New Roman"/>
              </a:rPr>
              <a:t>j</a:t>
            </a:r>
            <a:r>
              <a:rPr kumimoji="0" lang="en-US" altLang="en-US" sz="1200" b="0" i="0" u="none" strike="noStrike" cap="none" normalizeH="0" baseline="0" dirty="0">
                <a:ln>
                  <a:noFill/>
                </a:ln>
                <a:effectLst/>
                <a:latin typeface="Times New Roman"/>
                <a:ea typeface="Calibri" panose="020F0502020204030204" pitchFamily="34" charset="0"/>
                <a:cs typeface="Times New Roman"/>
              </a:rPr>
              <a:t> = </a:t>
            </a:r>
            <a:r>
              <a:rPr lang="en-US" altLang="en-US" sz="1200" dirty="0">
                <a:latin typeface="Times New Roman"/>
                <a:ea typeface="Calibri" panose="020F0502020204030204" pitchFamily="34" charset="0"/>
                <a:cs typeface="Times New Roman"/>
              </a:rPr>
              <a:t>15</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dirty="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dirty="0">
                <a:ln>
                  <a:noFill/>
                </a:ln>
                <a:effectLst/>
                <a:latin typeface="Calibri"/>
                <a:ea typeface="Calibri" panose="020F0502020204030204" pitchFamily="34" charset="0"/>
                <a:cs typeface="Times New Roman"/>
              </a:rPr>
              <a:t> </a:t>
            </a:r>
            <a:r>
              <a:rPr lang="id-ID" altLang="en-US" sz="1200" dirty="0">
                <a:latin typeface="Times New Roman"/>
                <a:ea typeface="Calibri" panose="020F0502020204030204" pitchFamily="34" charset="0"/>
                <a:cs typeface="Times New Roman"/>
              </a:rPr>
              <a:t>5</a:t>
            </a:r>
            <a:endParaRPr kumimoji="0" lang="id-ID" altLang="en-US" sz="800" b="0"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dirty="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dirty="0">
                <a:ln>
                  <a:noFill/>
                </a:ln>
                <a:effectLst/>
                <a:latin typeface="Times New Roman"/>
                <a:ea typeface="Calibri" panose="020F0502020204030204" pitchFamily="34" charset="0"/>
                <a:cs typeface="Times New Roman"/>
              </a:rPr>
              <a:t> </a:t>
            </a:r>
            <a:r>
              <a:rPr kumimoji="0" lang="id-ID" altLang="en-US" sz="1200" b="0" i="0" u="none" strike="noStrike" cap="none" normalizeH="0" baseline="0" dirty="0">
                <a:ln>
                  <a:noFill/>
                </a:ln>
                <a:effectLst/>
                <a:latin typeface="Times New Roman"/>
                <a:ea typeface="Calibri" panose="020F0502020204030204" pitchFamily="34" charset="0"/>
                <a:cs typeface="Times New Roman"/>
              </a:rPr>
              <a:t>	= </a:t>
            </a:r>
            <a:r>
              <a:rPr lang="en-US" altLang="en-US" sz="1200" dirty="0">
                <a:latin typeface="Times New Roman"/>
                <a:ea typeface="Calibri" panose="020F0502020204030204" pitchFamily="34" charset="0"/>
                <a:cs typeface="Times New Roman"/>
              </a:rPr>
              <a:t>1</a:t>
            </a:r>
            <a:r>
              <a:rPr kumimoji="0" lang="id-ID" altLang="en-US" sz="1200" b="0" i="0" u="none" strike="noStrike" cap="none" normalizeH="0" baseline="0" dirty="0">
                <a:ln>
                  <a:noFill/>
                </a:ln>
                <a:effectLst/>
                <a:latin typeface="Times New Roman"/>
                <a:ea typeface="Calibri" panose="020F0502020204030204" pitchFamily="34" charset="0"/>
                <a:cs typeface="Times New Roman"/>
              </a:rPr>
              <a:t>000</a:t>
            </a:r>
            <a:endParaRPr kumimoji="0" lang="id-ID" altLang="en-US" sz="800" b="0"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dirty="0">
                <a:ln>
                  <a:noFill/>
                </a:ln>
                <a:effectLst/>
                <a:latin typeface="Times New Roman"/>
                <a:ea typeface="Calibri" panose="020F0502020204030204" pitchFamily="34" charset="0"/>
                <a:cs typeface="Times New Roman"/>
              </a:rPr>
              <a:t>Recognition rate 	= </a:t>
            </a:r>
            <a:r>
              <a:rPr lang="id-ID" altLang="en-US" sz="1200" dirty="0">
                <a:latin typeface="Times New Roman"/>
                <a:ea typeface="Calibri" panose="020F0502020204030204" pitchFamily="34" charset="0"/>
                <a:cs typeface="Times New Roman"/>
              </a:rPr>
              <a:t>58.69%</a:t>
            </a:r>
            <a:endParaRPr kumimoji="0" lang="id-ID" altLang="en-US" sz="1800" b="0" i="0" u="none" strike="noStrike" cap="none" normalizeH="0" baseline="0" dirty="0">
              <a:ln>
                <a:noFill/>
              </a:ln>
              <a:effectLst/>
              <a:latin typeface="Times New Roman"/>
              <a:cs typeface="Times New Roman"/>
            </a:endParaRPr>
          </a:p>
        </p:txBody>
      </p:sp>
      <p:pic>
        <p:nvPicPr>
          <p:cNvPr id="4" name="Picture 8" descr="Chart&#10;&#10;Description automatically generated">
            <a:extLst>
              <a:ext uri="{FF2B5EF4-FFF2-40B4-BE49-F238E27FC236}">
                <a16:creationId xmlns:a16="http://schemas.microsoft.com/office/drawing/2014/main" id="{40FAD84F-F2DF-48EF-A207-3DED791578AD}"/>
              </a:ext>
            </a:extLst>
          </p:cNvPr>
          <p:cNvPicPr>
            <a:picLocks noChangeAspect="1"/>
          </p:cNvPicPr>
          <p:nvPr/>
        </p:nvPicPr>
        <p:blipFill>
          <a:blip r:embed="rId2"/>
          <a:stretch>
            <a:fillRect/>
          </a:stretch>
        </p:blipFill>
        <p:spPr>
          <a:xfrm>
            <a:off x="6096000" y="3126115"/>
            <a:ext cx="2743200" cy="1521975"/>
          </a:xfrm>
          <a:prstGeom prst="rect">
            <a:avLst/>
          </a:prstGeom>
        </p:spPr>
      </p:pic>
      <p:pic>
        <p:nvPicPr>
          <p:cNvPr id="5" name="Picture 5" descr="Graphical user interface, application, table, Excel&#10;&#10;Description automatically generated">
            <a:extLst>
              <a:ext uri="{FF2B5EF4-FFF2-40B4-BE49-F238E27FC236}">
                <a16:creationId xmlns:a16="http://schemas.microsoft.com/office/drawing/2014/main" id="{0EEE31A4-2D76-4E8E-973A-8DABC0F142BF}"/>
              </a:ext>
            </a:extLst>
          </p:cNvPr>
          <p:cNvPicPr>
            <a:picLocks noChangeAspect="1"/>
          </p:cNvPicPr>
          <p:nvPr/>
        </p:nvPicPr>
        <p:blipFill>
          <a:blip r:embed="rId3"/>
          <a:stretch>
            <a:fillRect/>
          </a:stretch>
        </p:blipFill>
        <p:spPr>
          <a:xfrm>
            <a:off x="3818626" y="1471707"/>
            <a:ext cx="2743200" cy="1499191"/>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1C3FC1E5-A8D6-4DC1-8209-FE76CEE18B1D}"/>
              </a:ext>
            </a:extLst>
          </p:cNvPr>
          <p:cNvPicPr>
            <a:picLocks noChangeAspect="1"/>
          </p:cNvPicPr>
          <p:nvPr/>
        </p:nvPicPr>
        <p:blipFill>
          <a:blip r:embed="rId4"/>
          <a:stretch>
            <a:fillRect/>
          </a:stretch>
        </p:blipFill>
        <p:spPr>
          <a:xfrm>
            <a:off x="3831109" y="4803307"/>
            <a:ext cx="2743200" cy="1480963"/>
          </a:xfrm>
          <a:prstGeom prst="rect">
            <a:avLst/>
          </a:prstGeom>
        </p:spPr>
      </p:pic>
    </p:spTree>
    <p:extLst>
      <p:ext uri="{BB962C8B-B14F-4D97-AF65-F5344CB8AC3E}">
        <p14:creationId xmlns:p14="http://schemas.microsoft.com/office/powerpoint/2010/main" val="6878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a:t>
            </a:r>
            <a:r>
              <a:rPr lang="en-US" b="1" err="1"/>
              <a:t>Ukuran</a:t>
            </a:r>
            <a:r>
              <a:rPr lang="en-US" b="1"/>
              <a:t> Hidden Layer (J) </a:t>
            </a:r>
            <a:r>
              <a:rPr lang="en-US" b="1">
                <a:ea typeface="+mj-lt"/>
                <a:cs typeface="+mj-lt"/>
              </a:rPr>
              <a:t>– Kemas</a:t>
            </a:r>
            <a:endParaRPr lang="en-US" dirty="0">
              <a:ea typeface="+mj-lt"/>
              <a:cs typeface="+mj-lt"/>
            </a:endParaRPr>
          </a:p>
          <a:p>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8">
            <a:extLst>
              <a:ext uri="{FF2B5EF4-FFF2-40B4-BE49-F238E27FC236}">
                <a16:creationId xmlns:a16="http://schemas.microsoft.com/office/drawing/2014/main" id="{1115E006-D949-4235-BF18-1E3C4D352479}"/>
              </a:ext>
            </a:extLst>
          </p:cNvPr>
          <p:cNvSpPr>
            <a:spLocks noChangeArrowheads="1"/>
          </p:cNvSpPr>
          <p:nvPr/>
        </p:nvSpPr>
        <p:spPr bwMode="auto">
          <a:xfrm>
            <a:off x="1046195" y="1569173"/>
            <a:ext cx="27849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a:ea typeface="Calibri" panose="020F0502020204030204" pitchFamily="34" charset="0"/>
                <a:cs typeface="Times New Roman"/>
              </a:rPr>
              <a:t>j</a:t>
            </a:r>
            <a:r>
              <a:rPr kumimoji="0" lang="en-US" altLang="en-US" sz="1200" b="0" i="0" u="none" strike="noStrike" cap="none" normalizeH="0" baseline="0">
                <a:ln>
                  <a:noFill/>
                </a:ln>
                <a:effectLst/>
                <a:latin typeface="Times New Roman"/>
                <a:ea typeface="Calibri" panose="020F0502020204030204" pitchFamily="34" charset="0"/>
                <a:cs typeface="Times New Roman"/>
              </a:rPr>
              <a:t> = 6</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5</a:t>
            </a:r>
            <a:r>
              <a:rPr lang="en-US" altLang="en-US" sz="1200">
                <a:latin typeface="Times New Roman"/>
                <a:ea typeface="Calibri" panose="020F0502020204030204" pitchFamily="34" charset="0"/>
                <a:cs typeface="Times New Roman"/>
              </a:rPr>
              <a:t>866</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500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id-ID" altLang="en-US" sz="1200">
                <a:latin typeface="Times New Roman"/>
                <a:ea typeface="Calibri" panose="020F0502020204030204" pitchFamily="34" charset="0"/>
                <a:cs typeface="Times New Roman"/>
              </a:rPr>
              <a:t>58.69</a:t>
            </a:r>
            <a:r>
              <a:rPr lang="en-US" altLang="en-US" sz="1200">
                <a:latin typeface="Times New Roman"/>
                <a:ea typeface="Calibri" panose="020F0502020204030204" pitchFamily="34" charset="0"/>
                <a:cs typeface="Times New Roman"/>
              </a:rPr>
              <a:t>6</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0">
            <a:extLst>
              <a:ext uri="{FF2B5EF4-FFF2-40B4-BE49-F238E27FC236}">
                <a16:creationId xmlns:a16="http://schemas.microsoft.com/office/drawing/2014/main" id="{D95D2941-931F-45CB-B4D3-A230EFA4E9E5}"/>
              </a:ext>
            </a:extLst>
          </p:cNvPr>
          <p:cNvSpPr>
            <a:spLocks noChangeArrowheads="1"/>
          </p:cNvSpPr>
          <p:nvPr/>
        </p:nvSpPr>
        <p:spPr bwMode="auto">
          <a:xfrm>
            <a:off x="8850198" y="3333104"/>
            <a:ext cx="31545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solidFill>
                  <a:schemeClr val="tx1"/>
                </a:solidFill>
                <a:latin typeface="Times New Roman"/>
                <a:cs typeface="Times New Roman"/>
              </a:rPr>
              <a:t>J = 16</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31</a:t>
            </a:r>
            <a:r>
              <a:rPr lang="en-US" altLang="en-US" sz="1200">
                <a:latin typeface="Times New Roman"/>
                <a:ea typeface="Calibri" panose="020F0502020204030204" pitchFamily="34" charset="0"/>
                <a:cs typeface="Times New Roman"/>
              </a:rPr>
              <a:t>75</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500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47,826</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22">
            <a:extLst>
              <a:ext uri="{FF2B5EF4-FFF2-40B4-BE49-F238E27FC236}">
                <a16:creationId xmlns:a16="http://schemas.microsoft.com/office/drawing/2014/main" id="{8E421D0A-9D6F-4D54-8A87-155263774D45}"/>
              </a:ext>
            </a:extLst>
          </p:cNvPr>
          <p:cNvSpPr>
            <a:spLocks noChangeArrowheads="1"/>
          </p:cNvSpPr>
          <p:nvPr/>
        </p:nvSpPr>
        <p:spPr bwMode="auto">
          <a:xfrm>
            <a:off x="1046195" y="4970794"/>
            <a:ext cx="31545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a:ea typeface="Calibri" panose="020F0502020204030204" pitchFamily="34" charset="0"/>
                <a:cs typeface="Times New Roman"/>
              </a:rPr>
              <a:t>j</a:t>
            </a:r>
            <a:r>
              <a:rPr kumimoji="0" lang="en-US" altLang="en-US" sz="1200" b="0" i="0" u="none" strike="noStrike" cap="none" normalizeH="0" baseline="0">
                <a:ln>
                  <a:noFill/>
                </a:ln>
                <a:effectLst/>
                <a:latin typeface="Times New Roman"/>
                <a:ea typeface="Calibri" panose="020F0502020204030204" pitchFamily="34" charset="0"/>
                <a:cs typeface="Times New Roman"/>
              </a:rPr>
              <a:t> = 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en-US" altLang="en-US" sz="1200">
                <a:latin typeface="Times New Roman" panose="02020603050405020304" pitchFamily="18" charset="0"/>
                <a:ea typeface="Calibri" panose="020F0502020204030204" pitchFamily="34" charset="0"/>
                <a:cs typeface="Times New Roman" panose="02020603050405020304" pitchFamily="18" charset="0"/>
              </a:rPr>
              <a:t>3</a:t>
            </a:r>
            <a:r>
              <a:rPr lang="id-ID" altLang="en-US" sz="1200">
                <a:latin typeface="Times New Roman"/>
                <a:ea typeface="Calibri" panose="020F0502020204030204" pitchFamily="34" charset="0"/>
                <a:cs typeface="Times New Roman"/>
              </a:rPr>
              <a:t>5</a:t>
            </a:r>
            <a:r>
              <a:rPr lang="en-US" altLang="en-US" sz="1200">
                <a:latin typeface="Times New Roman"/>
                <a:ea typeface="Calibri" panose="020F0502020204030204" pitchFamily="34" charset="0"/>
                <a:cs typeface="Times New Roman"/>
              </a:rPr>
              <a:t>25</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500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34,783</a:t>
            </a:r>
            <a:r>
              <a:rPr lang="id-ID" altLang="en-US" sz="1200">
                <a:latin typeface="Times New Roman"/>
                <a:ea typeface="Calibri" panose="020F0502020204030204" pitchFamily="34" charset="0"/>
                <a:cs typeface="Times New Roman"/>
              </a:rPr>
              <a:t>%</a:t>
            </a:r>
            <a:endParaRPr kumimoji="0" lang="id-ID" altLang="en-US" sz="1800" b="0" i="0" u="none" strike="noStrike" cap="none" normalizeH="0" baseline="0">
              <a:ln>
                <a:noFill/>
              </a:ln>
              <a:effectLst/>
              <a:latin typeface="Times New Roman"/>
              <a:cs typeface="Times New Roman"/>
            </a:endParaRPr>
          </a:p>
        </p:txBody>
      </p:sp>
      <p:pic>
        <p:nvPicPr>
          <p:cNvPr id="12" name="Picture 11">
            <a:extLst>
              <a:ext uri="{FF2B5EF4-FFF2-40B4-BE49-F238E27FC236}">
                <a16:creationId xmlns:a16="http://schemas.microsoft.com/office/drawing/2014/main" id="{2A311075-C0C4-45B2-B66D-21986E6DD8F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3126" y="1210381"/>
            <a:ext cx="2435274" cy="1825579"/>
          </a:xfrm>
          <a:prstGeom prst="rect">
            <a:avLst/>
          </a:prstGeom>
          <a:noFill/>
          <a:ln>
            <a:solidFill>
              <a:schemeClr val="bg2">
                <a:lumMod val="75000"/>
              </a:schemeClr>
            </a:solidFill>
          </a:ln>
        </p:spPr>
      </p:pic>
      <p:pic>
        <p:nvPicPr>
          <p:cNvPr id="14" name="Picture 13">
            <a:extLst>
              <a:ext uri="{FF2B5EF4-FFF2-40B4-BE49-F238E27FC236}">
                <a16:creationId xmlns:a16="http://schemas.microsoft.com/office/drawing/2014/main" id="{47C8103B-7E44-469E-B277-00BB3835BD6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4174" y="2939583"/>
            <a:ext cx="2435274" cy="1825678"/>
          </a:xfrm>
          <a:prstGeom prst="rect">
            <a:avLst/>
          </a:prstGeom>
          <a:noFill/>
          <a:ln>
            <a:solidFill>
              <a:schemeClr val="bg2">
                <a:lumMod val="75000"/>
              </a:schemeClr>
            </a:solidFill>
          </a:ln>
        </p:spPr>
      </p:pic>
      <p:pic>
        <p:nvPicPr>
          <p:cNvPr id="17" name="Picture 16">
            <a:extLst>
              <a:ext uri="{FF2B5EF4-FFF2-40B4-BE49-F238E27FC236}">
                <a16:creationId xmlns:a16="http://schemas.microsoft.com/office/drawing/2014/main" id="{54638C6E-6B7D-4BB7-BF0F-C50028AE84C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7763" y="4636798"/>
            <a:ext cx="2286000" cy="1713230"/>
          </a:xfrm>
          <a:prstGeom prst="rect">
            <a:avLst/>
          </a:prstGeom>
          <a:noFill/>
          <a:ln>
            <a:solidFill>
              <a:schemeClr val="bg2">
                <a:lumMod val="75000"/>
              </a:schemeClr>
            </a:solidFill>
          </a:ln>
        </p:spPr>
      </p:pic>
    </p:spTree>
    <p:extLst>
      <p:ext uri="{BB962C8B-B14F-4D97-AF65-F5344CB8AC3E}">
        <p14:creationId xmlns:p14="http://schemas.microsoft.com/office/powerpoint/2010/main" val="3408329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838200" y="921638"/>
            <a:ext cx="10515600" cy="1325563"/>
          </a:xfrm>
        </p:spPr>
        <p:txBody>
          <a:bodyPr/>
          <a:lstStyle/>
          <a:p>
            <a:r>
              <a:rPr lang="id-ID" b="1"/>
              <a:t>Dasar Teori</a:t>
            </a:r>
          </a:p>
        </p:txBody>
      </p:sp>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838200" y="2081772"/>
            <a:ext cx="5543746" cy="3414253"/>
          </a:xfrm>
        </p:spPr>
        <p:txBody>
          <a:bodyPr>
            <a:normAutofit/>
          </a:bodyPr>
          <a:lstStyle/>
          <a:p>
            <a:pPr marL="0" marR="0" indent="0" algn="just">
              <a:lnSpc>
                <a:spcPct val="150000"/>
              </a:lnSpc>
              <a:spcBef>
                <a:spcPts val="0"/>
              </a:spcBef>
              <a:spcAft>
                <a:spcPts val="0"/>
              </a:spcAft>
              <a:buNone/>
            </a:pPr>
            <a:r>
              <a:rPr lang="id-ID" sz="2000">
                <a:effectLst/>
                <a:latin typeface="Times New Roman" panose="02020603050405020304" pitchFamily="18" charset="0"/>
                <a:ea typeface="Calibri" panose="020F0502020204030204" pitchFamily="34" charset="0"/>
                <a:cs typeface="Times New Roman" panose="02020603050405020304" pitchFamily="18" charset="0"/>
              </a:rPr>
              <a:t>ANN merupakan jaringan yang dibuat dengan meniru jaringan syaraf manusia dengan diilhami oleh struktur dan cara kerja otak dan sel syaraf manusia. </a:t>
            </a:r>
            <a:r>
              <a:rPr lang="id-ID" sz="2000">
                <a:latin typeface="Times New Roman" panose="02020603050405020304" pitchFamily="18" charset="0"/>
                <a:ea typeface="Calibri" panose="020F0502020204030204" pitchFamily="34" charset="0"/>
                <a:cs typeface="Times New Roman" panose="02020603050405020304" pitchFamily="18" charset="0"/>
              </a:rPr>
              <a:t>Neuron otak manusia memiliki 3 komponen penting yaitu Dendrite, Nucleus, dan Axon. Ketiga komponen inilah yang ditiru pada ANN.</a:t>
            </a:r>
            <a:endParaRPr lang="id-ID" sz="20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Sel saraf - Wikipedia bahasa Indonesia, ensiklopedia bebas">
            <a:extLst>
              <a:ext uri="{FF2B5EF4-FFF2-40B4-BE49-F238E27FC236}">
                <a16:creationId xmlns:a16="http://schemas.microsoft.com/office/drawing/2014/main" id="{34C7F131-507F-4BD7-BB32-256EB52E55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4686" y="2247201"/>
            <a:ext cx="4677877" cy="25269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80358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a:t>
            </a:r>
            <a:r>
              <a:rPr lang="en-US" b="1" err="1"/>
              <a:t>Ukuran</a:t>
            </a:r>
            <a:r>
              <a:rPr lang="en-US" b="1"/>
              <a:t> Hidden Layer (J) </a:t>
            </a:r>
            <a:r>
              <a:rPr lang="en-US" b="1">
                <a:ea typeface="+mj-lt"/>
                <a:cs typeface="+mj-lt"/>
              </a:rPr>
              <a:t>– Habib</a:t>
            </a:r>
            <a:endParaRPr lang="en-US">
              <a:ea typeface="+mj-lt"/>
              <a:cs typeface="+mj-lt"/>
            </a:endParaRPr>
          </a:p>
          <a:p>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8">
            <a:extLst>
              <a:ext uri="{FF2B5EF4-FFF2-40B4-BE49-F238E27FC236}">
                <a16:creationId xmlns:a16="http://schemas.microsoft.com/office/drawing/2014/main" id="{1115E006-D949-4235-BF18-1E3C4D352479}"/>
              </a:ext>
            </a:extLst>
          </p:cNvPr>
          <p:cNvSpPr>
            <a:spLocks noChangeArrowheads="1"/>
          </p:cNvSpPr>
          <p:nvPr/>
        </p:nvSpPr>
        <p:spPr bwMode="auto">
          <a:xfrm>
            <a:off x="1046195" y="1569173"/>
            <a:ext cx="278491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a:ea typeface="Calibri" panose="020F0502020204030204" pitchFamily="34" charset="0"/>
                <a:cs typeface="Times New Roman"/>
              </a:rPr>
              <a:t>j</a:t>
            </a:r>
            <a:r>
              <a:rPr kumimoji="0" lang="en-US" altLang="en-US" sz="1200" b="0" i="0" u="none" strike="noStrike" cap="none" normalizeH="0" baseline="0">
                <a:ln>
                  <a:noFill/>
                </a:ln>
                <a:effectLst/>
                <a:latin typeface="Times New Roman"/>
                <a:ea typeface="Calibri" panose="020F0502020204030204" pitchFamily="34" charset="0"/>
                <a:cs typeface="Times New Roman"/>
              </a:rPr>
              <a:t> = 7</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3309</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10 </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0">
            <a:extLst>
              <a:ext uri="{FF2B5EF4-FFF2-40B4-BE49-F238E27FC236}">
                <a16:creationId xmlns:a16="http://schemas.microsoft.com/office/drawing/2014/main" id="{D95D2941-931F-45CB-B4D3-A230EFA4E9E5}"/>
              </a:ext>
            </a:extLst>
          </p:cNvPr>
          <p:cNvSpPr>
            <a:spLocks noChangeArrowheads="1"/>
          </p:cNvSpPr>
          <p:nvPr/>
        </p:nvSpPr>
        <p:spPr bwMode="auto">
          <a:xfrm>
            <a:off x="9037435" y="1569173"/>
            <a:ext cx="31545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solidFill>
                  <a:schemeClr val="tx1"/>
                </a:solidFill>
                <a:latin typeface="Times New Roman"/>
                <a:cs typeface="Times New Roman"/>
              </a:rPr>
              <a:t>J </a:t>
            </a:r>
            <a:r>
              <a:rPr lang="en-US" altLang="en-US" sz="1200">
                <a:latin typeface="Times New Roman"/>
                <a:cs typeface="Times New Roman"/>
              </a:rPr>
              <a:t>		</a:t>
            </a:r>
            <a:r>
              <a:rPr lang="en-US" altLang="en-US" sz="1200">
                <a:solidFill>
                  <a:schemeClr val="tx1"/>
                </a:solidFill>
                <a:latin typeface="Times New Roman"/>
                <a:cs typeface="Times New Roman"/>
              </a:rPr>
              <a:t>= </a:t>
            </a:r>
            <a:r>
              <a:rPr lang="en-US" altLang="en-US" sz="1200">
                <a:latin typeface="Times New Roman"/>
                <a:cs typeface="Times New Roman"/>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3</a:t>
            </a:r>
            <a:r>
              <a:rPr lang="en-US" altLang="en-US" sz="1200">
                <a:latin typeface="Times New Roman"/>
                <a:ea typeface="Calibri" panose="020F0502020204030204" pitchFamily="34" charset="0"/>
                <a:cs typeface="Times New Roman"/>
              </a:rPr>
              <a:t>892</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en-US" altLang="en-US" sz="1200">
                <a:latin typeface="Times New Roman"/>
                <a:ea typeface="Calibri" panose="020F0502020204030204" pitchFamily="34" charset="0"/>
                <a:cs typeface="Times New Roman"/>
              </a:rPr>
              <a:t>32</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22">
            <a:extLst>
              <a:ext uri="{FF2B5EF4-FFF2-40B4-BE49-F238E27FC236}">
                <a16:creationId xmlns:a16="http://schemas.microsoft.com/office/drawing/2014/main" id="{8E421D0A-9D6F-4D54-8A87-155263774D45}"/>
              </a:ext>
            </a:extLst>
          </p:cNvPr>
          <p:cNvSpPr>
            <a:spLocks noChangeArrowheads="1"/>
          </p:cNvSpPr>
          <p:nvPr/>
        </p:nvSpPr>
        <p:spPr bwMode="auto">
          <a:xfrm>
            <a:off x="1046195" y="4970794"/>
            <a:ext cx="31545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latin typeface="Times New Roman"/>
                <a:ea typeface="Calibri" panose="020F0502020204030204" pitchFamily="34" charset="0"/>
                <a:cs typeface="Times New Roman"/>
              </a:rPr>
              <a:t>j</a:t>
            </a:r>
            <a:r>
              <a:rPr kumimoji="0" lang="en-US"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15</a:t>
            </a:r>
            <a:endParaRPr kumimoji="0" lang="en-US" altLang="en-US" sz="1200" b="0" i="0" u="none" strike="noStrike" cap="none" normalizeH="0" baseline="0">
              <a:ln>
                <a:noFill/>
              </a:ln>
              <a:effectLst/>
              <a:latin typeface="Times New Roman"/>
              <a:ea typeface="Calibri" panose="020F0502020204030204" pitchFamily="34" charset="0"/>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4126</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41</a:t>
            </a:r>
            <a:r>
              <a:rPr lang="id-ID" altLang="en-US" sz="1200">
                <a:latin typeface="Times New Roman"/>
                <a:ea typeface="Calibri" panose="020F0502020204030204" pitchFamily="34" charset="0"/>
                <a:cs typeface="Times New Roman"/>
              </a:rPr>
              <a:t>%</a:t>
            </a:r>
            <a:endParaRPr kumimoji="0" lang="id-ID" altLang="en-US" sz="1800" b="0" i="0" u="none" strike="noStrike" cap="none" normalizeH="0" baseline="0">
              <a:ln>
                <a:noFill/>
              </a:ln>
              <a:effectLst/>
              <a:latin typeface="Times New Roman"/>
              <a:cs typeface="Times New Roman"/>
            </a:endParaRPr>
          </a:p>
        </p:txBody>
      </p:sp>
      <p:pic>
        <p:nvPicPr>
          <p:cNvPr id="19" name="Picture 18">
            <a:extLst>
              <a:ext uri="{FF2B5EF4-FFF2-40B4-BE49-F238E27FC236}">
                <a16:creationId xmlns:a16="http://schemas.microsoft.com/office/drawing/2014/main" id="{D88E5934-4072-495A-884B-F214DA5ACCA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831109" y="1085465"/>
            <a:ext cx="2342654" cy="1873960"/>
          </a:xfrm>
          <a:prstGeom prst="rect">
            <a:avLst/>
          </a:prstGeom>
        </p:spPr>
      </p:pic>
      <p:pic>
        <p:nvPicPr>
          <p:cNvPr id="21" name="Picture 20">
            <a:extLst>
              <a:ext uri="{FF2B5EF4-FFF2-40B4-BE49-F238E27FC236}">
                <a16:creationId xmlns:a16="http://schemas.microsoft.com/office/drawing/2014/main" id="{5C0D8E3D-25B2-4DB1-96E1-2455AFB20C6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463756" y="1079825"/>
            <a:ext cx="2486660" cy="1879600"/>
          </a:xfrm>
          <a:prstGeom prst="rect">
            <a:avLst/>
          </a:prstGeom>
        </p:spPr>
      </p:pic>
      <p:pic>
        <p:nvPicPr>
          <p:cNvPr id="22" name="Picture 21">
            <a:extLst>
              <a:ext uri="{FF2B5EF4-FFF2-40B4-BE49-F238E27FC236}">
                <a16:creationId xmlns:a16="http://schemas.microsoft.com/office/drawing/2014/main" id="{B08EF97A-7842-4206-8E4D-08431FAA1B1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831109" y="4323130"/>
            <a:ext cx="2342654" cy="1787632"/>
          </a:xfrm>
          <a:prstGeom prst="rect">
            <a:avLst/>
          </a:prstGeom>
        </p:spPr>
      </p:pic>
      <p:sp>
        <p:nvSpPr>
          <p:cNvPr id="23" name="Rectangle 20">
            <a:extLst>
              <a:ext uri="{FF2B5EF4-FFF2-40B4-BE49-F238E27FC236}">
                <a16:creationId xmlns:a16="http://schemas.microsoft.com/office/drawing/2014/main" id="{42CF63FA-D67A-46B1-9902-D0A343BCB7E5}"/>
              </a:ext>
            </a:extLst>
          </p:cNvPr>
          <p:cNvSpPr>
            <a:spLocks noChangeArrowheads="1"/>
          </p:cNvSpPr>
          <p:nvPr/>
        </p:nvSpPr>
        <p:spPr bwMode="auto">
          <a:xfrm>
            <a:off x="8950415" y="4734829"/>
            <a:ext cx="315456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a:solidFill>
                  <a:schemeClr val="tx1"/>
                </a:solidFill>
                <a:latin typeface="Times New Roman"/>
                <a:cs typeface="Times New Roman"/>
              </a:rPr>
              <a:t>J </a:t>
            </a:r>
            <a:r>
              <a:rPr lang="en-US" altLang="en-US" sz="1200">
                <a:latin typeface="Times New Roman"/>
                <a:cs typeface="Times New Roman"/>
              </a:rPr>
              <a:t>		</a:t>
            </a:r>
            <a:r>
              <a:rPr lang="en-US" altLang="en-US" sz="1200">
                <a:solidFill>
                  <a:schemeClr val="tx1"/>
                </a:solidFill>
                <a:latin typeface="Times New Roman"/>
                <a:cs typeface="Times New Roman"/>
              </a:rPr>
              <a:t>= 20</a:t>
            </a:r>
            <a:endParaRPr lang="en-US" altLang="en-US" sz="1200">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4982</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17</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pic>
        <p:nvPicPr>
          <p:cNvPr id="24" name="Picture 23">
            <a:extLst>
              <a:ext uri="{FF2B5EF4-FFF2-40B4-BE49-F238E27FC236}">
                <a16:creationId xmlns:a16="http://schemas.microsoft.com/office/drawing/2014/main" id="{8B5AF975-5D96-4B5D-B8A2-EE88AE8B9C10}"/>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535759" y="4323130"/>
            <a:ext cx="2342654" cy="1825678"/>
          </a:xfrm>
          <a:prstGeom prst="rect">
            <a:avLst/>
          </a:prstGeom>
        </p:spPr>
      </p:pic>
    </p:spTree>
    <p:extLst>
      <p:ext uri="{BB962C8B-B14F-4D97-AF65-F5344CB8AC3E}">
        <p14:creationId xmlns:p14="http://schemas.microsoft.com/office/powerpoint/2010/main" val="219873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p:txBody>
          <a:bodyPr/>
          <a:lstStyle/>
          <a:p>
            <a:r>
              <a:rPr lang="en-US" b="1" err="1"/>
              <a:t>Variasi</a:t>
            </a:r>
            <a:r>
              <a:rPr lang="en-US" b="1"/>
              <a:t> Nilai </a:t>
            </a:r>
            <a:r>
              <a:rPr lang="en-US" b="1" err="1"/>
              <a:t>Koefisien</a:t>
            </a:r>
            <a:r>
              <a:rPr lang="en-US" b="1"/>
              <a:t> Momentum (</a:t>
            </a:r>
            <a:r>
              <a:rPr lang="id-ID" b="1">
                <a:effectLst/>
                <a:ea typeface="Calibri" panose="020F0502020204030204" pitchFamily="34" charset="0"/>
              </a:rPr>
              <a:t>μ</a:t>
            </a:r>
            <a:r>
              <a:rPr lang="en-US" b="1">
                <a:ea typeface="Calibri" panose="020F0502020204030204" pitchFamily="34" charset="0"/>
              </a:rPr>
              <a:t>) - Hansel</a:t>
            </a:r>
            <a:endParaRPr lang="en-ID" b="1"/>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pic>
        <p:nvPicPr>
          <p:cNvPr id="7172" name="Picture 54">
            <a:extLst>
              <a:ext uri="{FF2B5EF4-FFF2-40B4-BE49-F238E27FC236}">
                <a16:creationId xmlns:a16="http://schemas.microsoft.com/office/drawing/2014/main" id="{F297F284-CB1E-498B-9D45-527FAF325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950" y="2163430"/>
            <a:ext cx="2003425" cy="15144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55">
            <a:extLst>
              <a:ext uri="{FF2B5EF4-FFF2-40B4-BE49-F238E27FC236}">
                <a16:creationId xmlns:a16="http://schemas.microsoft.com/office/drawing/2014/main" id="{30A408E2-3822-4031-94CC-EF849B5DA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481" y="3392116"/>
            <a:ext cx="1898650" cy="146843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56">
            <a:extLst>
              <a:ext uri="{FF2B5EF4-FFF2-40B4-BE49-F238E27FC236}">
                <a16:creationId xmlns:a16="http://schemas.microsoft.com/office/drawing/2014/main" id="{0F92AD7F-7440-40B0-ADC9-7AEFD5C7F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50" y="3912511"/>
            <a:ext cx="1995487" cy="1528762"/>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53">
            <a:extLst>
              <a:ext uri="{FF2B5EF4-FFF2-40B4-BE49-F238E27FC236}">
                <a16:creationId xmlns:a16="http://schemas.microsoft.com/office/drawing/2014/main" id="{8FEE0EE7-2255-4992-B185-293AFCE443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7300" y="1519236"/>
            <a:ext cx="2032000" cy="1519238"/>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8">
            <a:extLst>
              <a:ext uri="{FF2B5EF4-FFF2-40B4-BE49-F238E27FC236}">
                <a16:creationId xmlns:a16="http://schemas.microsoft.com/office/drawing/2014/main" id="{E401C634-AFC3-41E2-89E3-E682021C09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22176" y="5073531"/>
            <a:ext cx="1992313" cy="15287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a:extLst>
              <a:ext uri="{FF2B5EF4-FFF2-40B4-BE49-F238E27FC236}">
                <a16:creationId xmlns:a16="http://schemas.microsoft.com/office/drawing/2014/main" id="{E83661F8-5365-460D-A874-BD7EB5C3E2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5" name="Rectangle 7">
            <a:extLst>
              <a:ext uri="{FF2B5EF4-FFF2-40B4-BE49-F238E27FC236}">
                <a16:creationId xmlns:a16="http://schemas.microsoft.com/office/drawing/2014/main" id="{0604CE94-80A9-4F0A-90E7-BE46E2939A0A}"/>
              </a:ext>
            </a:extLst>
          </p:cNvPr>
          <p:cNvSpPr>
            <a:spLocks noChangeArrowheads="1"/>
          </p:cNvSpPr>
          <p:nvPr/>
        </p:nvSpPr>
        <p:spPr bwMode="auto">
          <a:xfrm>
            <a:off x="1102841" y="1734859"/>
            <a:ext cx="332642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id-ID" altLang="en-US"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μ</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3330</a:t>
            </a:r>
            <a:endParaRPr kumimoji="0" lang="id-ID"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39</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dirty="0">
              <a:ln>
                <a:noFill/>
              </a:ln>
              <a:effectLst/>
              <a:latin typeface="Arial" panose="020B0604020202020204" pitchFamily="34" charset="0"/>
            </a:endParaRPr>
          </a:p>
        </p:txBody>
      </p:sp>
      <p:sp>
        <p:nvSpPr>
          <p:cNvPr id="6" name="Rectangle 8">
            <a:extLst>
              <a:ext uri="{FF2B5EF4-FFF2-40B4-BE49-F238E27FC236}">
                <a16:creationId xmlns:a16="http://schemas.microsoft.com/office/drawing/2014/main" id="{29DE557D-130E-4FD6-99F3-A23A500DEC15}"/>
              </a:ext>
            </a:extLst>
          </p:cNvPr>
          <p:cNvSpPr>
            <a:spLocks noChangeArrowheads="1"/>
          </p:cNvSpPr>
          <p:nvPr/>
        </p:nvSpPr>
        <p:spPr bwMode="auto">
          <a:xfrm>
            <a:off x="8395545" y="2214470"/>
            <a:ext cx="295825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1" i="0" u="none" strike="noStrike" cap="none" normalizeH="0" baseline="0">
                <a:ln>
                  <a:noFill/>
                </a:ln>
                <a:effectLst/>
                <a:latin typeface="Calibri" panose="020F0502020204030204" pitchFamily="34" charset="0"/>
                <a:ea typeface="Calibri" panose="020F0502020204030204" pitchFamily="34" charset="0"/>
                <a:cs typeface="Times New Roman" panose="02020603050405020304" pitchFamily="18" charset="0"/>
              </a:rPr>
              <a:t>μ</a:t>
            </a:r>
            <a:r>
              <a:rPr kumimoji="0" lang="id-ID"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 0.1</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a:ln>
                  <a:noFill/>
                </a:ln>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3352</a:t>
            </a:r>
            <a:endParaRPr kumimoji="0" lang="id-ID"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err="1">
                <a:ln>
                  <a:noFill/>
                </a:ln>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41</a:t>
            </a:r>
            <a:r>
              <a:rPr kumimoji="0" lang="id-ID" altLang="en-US" sz="1200" b="0" i="0" u="none" strike="noStrike" cap="none" normalizeH="0" baseline="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effectLst/>
              <a:latin typeface="Arial" panose="020B0604020202020204" pitchFamily="34" charset="0"/>
            </a:endParaRPr>
          </a:p>
        </p:txBody>
      </p:sp>
      <p:sp>
        <p:nvSpPr>
          <p:cNvPr id="7" name="Rectangle 9">
            <a:extLst>
              <a:ext uri="{FF2B5EF4-FFF2-40B4-BE49-F238E27FC236}">
                <a16:creationId xmlns:a16="http://schemas.microsoft.com/office/drawing/2014/main" id="{0CD8AE8A-15F0-4AA3-A817-E9AB1E5D6183}"/>
              </a:ext>
            </a:extLst>
          </p:cNvPr>
          <p:cNvSpPr>
            <a:spLocks noChangeArrowheads="1"/>
          </p:cNvSpPr>
          <p:nvPr/>
        </p:nvSpPr>
        <p:spPr bwMode="auto">
          <a:xfrm>
            <a:off x="1192636" y="3568896"/>
            <a:ext cx="34820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μ</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0.2</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3</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518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39</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dirty="0">
              <a:ln>
                <a:noFill/>
              </a:ln>
              <a:effectLst/>
              <a:latin typeface="Arial" panose="020B0604020202020204" pitchFamily="34" charset="0"/>
            </a:endParaRPr>
          </a:p>
        </p:txBody>
      </p:sp>
      <p:sp>
        <p:nvSpPr>
          <p:cNvPr id="8" name="Rectangle 10">
            <a:extLst>
              <a:ext uri="{FF2B5EF4-FFF2-40B4-BE49-F238E27FC236}">
                <a16:creationId xmlns:a16="http://schemas.microsoft.com/office/drawing/2014/main" id="{D79604D5-94B7-42C5-AF47-8E00575E4387}"/>
              </a:ext>
            </a:extLst>
          </p:cNvPr>
          <p:cNvSpPr>
            <a:spLocks noChangeArrowheads="1"/>
          </p:cNvSpPr>
          <p:nvPr/>
        </p:nvSpPr>
        <p:spPr bwMode="auto">
          <a:xfrm>
            <a:off x="8384803" y="4150647"/>
            <a:ext cx="297973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μ</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0.4</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4524</a:t>
            </a:r>
            <a:endParaRPr kumimoji="0" lang="id-ID"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54</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dirty="0">
              <a:ln>
                <a:noFill/>
              </a:ln>
              <a:effectLst/>
              <a:latin typeface="Arial" panose="020B0604020202020204" pitchFamily="34" charset="0"/>
            </a:endParaRPr>
          </a:p>
        </p:txBody>
      </p:sp>
      <p:sp>
        <p:nvSpPr>
          <p:cNvPr id="9" name="Rectangle 11">
            <a:extLst>
              <a:ext uri="{FF2B5EF4-FFF2-40B4-BE49-F238E27FC236}">
                <a16:creationId xmlns:a16="http://schemas.microsoft.com/office/drawing/2014/main" id="{00074650-284E-4168-AD71-B485CA2DA809}"/>
              </a:ext>
            </a:extLst>
          </p:cNvPr>
          <p:cNvSpPr>
            <a:spLocks noChangeArrowheads="1"/>
          </p:cNvSpPr>
          <p:nvPr/>
        </p:nvSpPr>
        <p:spPr bwMode="auto">
          <a:xfrm>
            <a:off x="1102841" y="5396616"/>
            <a:ext cx="532103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id-ID" altLang="en-US" sz="1200"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μ</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 0.8</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Final E</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rror		= 0.</a:t>
            </a:r>
            <a:r>
              <a:rPr kumimoji="0" lang="id-ID" altLang="en-US" sz="1100"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4524 </a:t>
            </a:r>
            <a:endParaRPr kumimoji="0" lang="id-ID"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Epoch yang </a:t>
            </a:r>
            <a:r>
              <a:rPr kumimoji="0" lang="en-US" altLang="en-US" sz="1200" b="0" i="0" u="none" strike="noStrike" cap="none" normalizeH="0" baseline="0" dirty="0" err="1">
                <a:ln>
                  <a:noFill/>
                </a:ln>
                <a:effectLst/>
                <a:latin typeface="Times New Roman" panose="02020603050405020304" pitchFamily="18" charset="0"/>
                <a:ea typeface="Calibri" panose="020F0502020204030204" pitchFamily="34" charset="0"/>
                <a:cs typeface="Times New Roman" panose="02020603050405020304" pitchFamily="18" charset="0"/>
              </a:rPr>
              <a:t>digunakan</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2000</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Recognition rate 	= </a:t>
            </a:r>
            <a:r>
              <a:rPr kumimoji="0" lang="en-US"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54</a:t>
            </a:r>
            <a:r>
              <a:rPr kumimoji="0" lang="id-ID" altLang="en-US" sz="12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id-ID"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34733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598118" y="699152"/>
            <a:ext cx="10985326" cy="1336001"/>
          </a:xfrm>
        </p:spPr>
        <p:txBody>
          <a:bodyPr/>
          <a:lstStyle/>
          <a:p>
            <a:r>
              <a:rPr lang="en-US" b="1" err="1"/>
              <a:t>Variasi</a:t>
            </a:r>
            <a:r>
              <a:rPr lang="en-US" b="1"/>
              <a:t> Nilai </a:t>
            </a:r>
            <a:r>
              <a:rPr lang="en-US" b="1" err="1"/>
              <a:t>Koefisien</a:t>
            </a:r>
            <a:r>
              <a:rPr lang="en-US" b="1"/>
              <a:t> Momentum (</a:t>
            </a:r>
            <a:r>
              <a:rPr lang="id-ID" b="1">
                <a:effectLst/>
                <a:ea typeface="Calibri" panose="020F0502020204030204" pitchFamily="34" charset="0"/>
              </a:rPr>
              <a:t>μ</a:t>
            </a:r>
            <a:r>
              <a:rPr lang="en-US" b="1">
                <a:ea typeface="Calibri" panose="020F0502020204030204" pitchFamily="34" charset="0"/>
              </a:rPr>
              <a:t>) </a:t>
            </a:r>
            <a:r>
              <a:rPr lang="en-US" b="1">
                <a:ea typeface="+mj-lt"/>
                <a:cs typeface="+mj-lt"/>
              </a:rPr>
              <a:t>– George </a:t>
            </a:r>
            <a:endParaRPr lang="en-US">
              <a:ea typeface="+mj-lt"/>
              <a:cs typeface="+mj-lt"/>
            </a:endParaRPr>
          </a:p>
          <a:p>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E83661F8-5365-460D-A874-BD7EB5C3E2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5" name="Rectangle 7">
            <a:extLst>
              <a:ext uri="{FF2B5EF4-FFF2-40B4-BE49-F238E27FC236}">
                <a16:creationId xmlns:a16="http://schemas.microsoft.com/office/drawing/2014/main" id="{0604CE94-80A9-4F0A-90E7-BE46E2939A0A}"/>
              </a:ext>
            </a:extLst>
          </p:cNvPr>
          <p:cNvSpPr>
            <a:spLocks noChangeArrowheads="1"/>
          </p:cNvSpPr>
          <p:nvPr/>
        </p:nvSpPr>
        <p:spPr bwMode="auto">
          <a:xfrm>
            <a:off x="494659" y="2376565"/>
            <a:ext cx="33264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 0</a:t>
            </a:r>
          </a:p>
          <a:p>
            <a:pPr defTabSz="914400"/>
            <a:r>
              <a:rPr kumimoji="0" lang="en-US" sz="1200" b="0" i="0" u="none" strike="noStrike" cap="none" normalizeH="0" baseline="0">
                <a:ln>
                  <a:noFill/>
                </a:ln>
                <a:effectLst/>
                <a:latin typeface="Times New Roman"/>
                <a:ea typeface="Calibri" panose="020F0502020204030204" pitchFamily="34" charset="0"/>
                <a:cs typeface="Times New Roman"/>
              </a:rPr>
              <a:t>Final E</a:t>
            </a:r>
            <a:r>
              <a:rPr kumimoji="0" lang="id-ID" sz="1200" b="0" i="0" u="none" strike="noStrike" cap="none" normalizeH="0" baseline="0" err="1">
                <a:ln>
                  <a:noFill/>
                </a:ln>
                <a:effectLst/>
                <a:latin typeface="Times New Roman"/>
                <a:ea typeface="Calibri" panose="020F0502020204030204" pitchFamily="34" charset="0"/>
                <a:cs typeface="Times New Roman"/>
              </a:rPr>
              <a:t>rror</a:t>
            </a:r>
            <a:r>
              <a:rPr lang="id-ID"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 0.</a:t>
            </a:r>
            <a:r>
              <a:rPr lang="id-ID" sz="1200">
                <a:latin typeface="Calibri"/>
                <a:ea typeface="Calibri" panose="020F0502020204030204" pitchFamily="34" charset="0"/>
                <a:cs typeface="Calibri"/>
              </a:rPr>
              <a:t> </a:t>
            </a:r>
            <a:r>
              <a:rPr lang="id-ID" sz="1200">
                <a:latin typeface="Times New Roman"/>
                <a:ea typeface="Calibri" panose="020F0502020204030204" pitchFamily="34" charset="0"/>
                <a:cs typeface="Times New Roman"/>
              </a:rPr>
              <a:t>3142</a:t>
            </a:r>
            <a:endParaRPr lang="id-ID" sz="1200" b="0" i="0" u="none" strike="noStrike" cap="none" normalizeH="0" baseline="0">
              <a:ln>
                <a:noFill/>
              </a:ln>
              <a:effectLst/>
              <a:cs typeface="Arial"/>
            </a:endParaRPr>
          </a:p>
          <a:p>
            <a:pPr defTabSz="914400"/>
            <a:r>
              <a:rPr kumimoji="0" lang="en-US" sz="1200" b="0" i="0" u="none" strike="noStrike" cap="none" normalizeH="0" baseline="0">
                <a:ln>
                  <a:noFill/>
                </a:ln>
                <a:effectLst/>
                <a:latin typeface="Times New Roman"/>
                <a:ea typeface="Calibri" panose="020F0502020204030204" pitchFamily="34" charset="0"/>
                <a:cs typeface="Times New Roman"/>
              </a:rPr>
              <a:t>Epoch yang</a:t>
            </a:r>
            <a:r>
              <a:rPr lang="en-US" sz="1200">
                <a:latin typeface="Times New Roman"/>
                <a:ea typeface="Calibri" panose="020F0502020204030204" pitchFamily="34" charset="0"/>
                <a:cs typeface="Times New Roman"/>
              </a:rPr>
              <a:t> </a:t>
            </a:r>
            <a:r>
              <a:rPr kumimoji="0" lang="en-US" sz="1200" b="0" i="0" u="none" strike="noStrike" cap="none" normalizeH="0" baseline="0" err="1">
                <a:ln>
                  <a:noFill/>
                </a:ln>
                <a:effectLst/>
                <a:latin typeface="Times New Roman"/>
                <a:ea typeface="Calibri" panose="020F0502020204030204" pitchFamily="34" charset="0"/>
                <a:cs typeface="Times New Roman"/>
              </a:rPr>
              <a:t>digunakan</a:t>
            </a:r>
            <a:r>
              <a:rPr lang="en-US"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a:t>
            </a:r>
            <a:r>
              <a:rPr lang="id-ID" sz="1200">
                <a:latin typeface="Times New Roman"/>
                <a:ea typeface="Calibri" panose="020F0502020204030204" pitchFamily="34" charset="0"/>
                <a:cs typeface="Times New Roman"/>
              </a:rPr>
              <a:t> </a:t>
            </a:r>
            <a:r>
              <a:rPr lang="en-US" sz="1200">
                <a:latin typeface="Times New Roman"/>
                <a:ea typeface="Calibri" panose="020F0502020204030204" pitchFamily="34" charset="0"/>
                <a:cs typeface="Times New Roman"/>
              </a:rPr>
              <a:t>1</a:t>
            </a:r>
            <a:r>
              <a:rPr lang="id-ID" sz="1200">
                <a:latin typeface="Times New Roman"/>
                <a:ea typeface="Calibri" panose="020F0502020204030204" pitchFamily="34" charset="0"/>
                <a:cs typeface="Times New Roman"/>
              </a:rPr>
              <a:t>000</a:t>
            </a:r>
            <a:endParaRPr lang="id-ID" sz="1200" b="0" i="0" u="none" strike="noStrike" cap="none" normalizeH="0" baseline="0">
              <a:ln>
                <a:noFill/>
              </a:ln>
              <a:effectLst/>
              <a:cs typeface="Arial"/>
            </a:endParaRPr>
          </a:p>
          <a:p>
            <a:pPr algn="just" defTabSz="914400"/>
            <a:r>
              <a:rPr kumimoji="0" lang="id-ID" sz="1200" b="0" i="0" u="none" strike="noStrike" cap="none" normalizeH="0" baseline="0" err="1">
                <a:ln>
                  <a:noFill/>
                </a:ln>
                <a:effectLst/>
                <a:latin typeface="Times New Roman"/>
                <a:ea typeface="Calibri" panose="020F0502020204030204" pitchFamily="34" charset="0"/>
                <a:cs typeface="Times New Roman"/>
              </a:rPr>
              <a:t>Recognition</a:t>
            </a:r>
            <a:r>
              <a:rPr lang="id-ID" sz="1200">
                <a:latin typeface="Times New Roman"/>
                <a:ea typeface="Calibri" panose="020F0502020204030204" pitchFamily="34" charset="0"/>
                <a:cs typeface="Times New Roman"/>
              </a:rPr>
              <a:t> </a:t>
            </a:r>
            <a:r>
              <a:rPr kumimoji="0" lang="id-ID" sz="1200" b="0" i="0" u="none" strike="noStrike" cap="none" normalizeH="0" baseline="0" err="1">
                <a:ln>
                  <a:noFill/>
                </a:ln>
                <a:effectLst/>
                <a:latin typeface="Times New Roman"/>
                <a:ea typeface="Calibri" panose="020F0502020204030204" pitchFamily="34" charset="0"/>
                <a:cs typeface="Times New Roman"/>
              </a:rPr>
              <a:t>rate</a:t>
            </a:r>
            <a:r>
              <a:rPr lang="id-ID"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 </a:t>
            </a:r>
            <a:r>
              <a:rPr lang="id-ID" sz="1200">
                <a:latin typeface="Times New Roman"/>
                <a:ea typeface="Calibri" panose="020F0502020204030204" pitchFamily="34" charset="0"/>
                <a:cs typeface="Times New Roman"/>
              </a:rPr>
              <a:t>13.04</a:t>
            </a:r>
            <a:r>
              <a:rPr kumimoji="0" lang="id-ID" sz="1200" b="0" i="0" u="none" strike="noStrike" cap="none" normalizeH="0" baseline="0">
                <a:ln>
                  <a:noFill/>
                </a:ln>
                <a:effectLst/>
                <a:latin typeface="Times New Roman"/>
                <a:ea typeface="Calibri" panose="020F0502020204030204" pitchFamily="34" charset="0"/>
                <a:cs typeface="Times New Roman"/>
              </a:rPr>
              <a:t>%</a:t>
            </a:r>
            <a:endParaRPr lang="id-ID" sz="1200">
              <a:latin typeface="Times New Roman"/>
              <a:ea typeface="Calibri" panose="020F0502020204030204" pitchFamily="34" charset="0"/>
              <a:cs typeface="Times New Roman"/>
            </a:endParaRPr>
          </a:p>
        </p:txBody>
      </p:sp>
      <p:sp>
        <p:nvSpPr>
          <p:cNvPr id="7" name="Rectangle 9">
            <a:extLst>
              <a:ext uri="{FF2B5EF4-FFF2-40B4-BE49-F238E27FC236}">
                <a16:creationId xmlns:a16="http://schemas.microsoft.com/office/drawing/2014/main" id="{0CD8AE8A-15F0-4AA3-A817-E9AB1E5D6183}"/>
              </a:ext>
            </a:extLst>
          </p:cNvPr>
          <p:cNvSpPr>
            <a:spLocks noChangeArrowheads="1"/>
          </p:cNvSpPr>
          <p:nvPr/>
        </p:nvSpPr>
        <p:spPr bwMode="auto">
          <a:xfrm>
            <a:off x="8954046" y="2792518"/>
            <a:ext cx="34820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lang="en-US" altLang="en-US" sz="1200">
                <a:latin typeface="Times New Roman"/>
                <a:ea typeface="Calibri" panose="020F0502020204030204" pitchFamily="34" charset="0"/>
                <a:cs typeface="Times New Roman"/>
              </a:rPr>
              <a:t>0.05</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2999</a:t>
            </a:r>
            <a:endParaRPr lang="en-US" altLang="en-US" sz="12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id-ID" altLang="en-US" sz="1200">
                <a:latin typeface="Times New Roman"/>
                <a:ea typeface="Calibri" panose="020F0502020204030204" pitchFamily="34" charset="0"/>
                <a:cs typeface="Times New Roman"/>
              </a:rPr>
              <a:t>1</a:t>
            </a:r>
            <a:r>
              <a:rPr lang="en-US" altLang="en-US" sz="1200">
                <a:latin typeface="Times New Roman"/>
                <a:ea typeface="Calibri" panose="020F0502020204030204" pitchFamily="34" charset="0"/>
                <a:cs typeface="Times New Roman"/>
              </a:rPr>
              <a:t>000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id-ID" altLang="en-US" sz="1200">
                <a:latin typeface="Times New Roman"/>
                <a:ea typeface="Calibri" panose="020F0502020204030204" pitchFamily="34" charset="0"/>
                <a:cs typeface="Times New Roman"/>
              </a:rPr>
              <a:t>21.74</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effectLst/>
              <a:latin typeface="Arial" panose="020B0604020202020204" pitchFamily="34" charset="0"/>
            </a:endParaRPr>
          </a:p>
        </p:txBody>
      </p:sp>
      <p:sp>
        <p:nvSpPr>
          <p:cNvPr id="9" name="Rectangle 11">
            <a:extLst>
              <a:ext uri="{FF2B5EF4-FFF2-40B4-BE49-F238E27FC236}">
                <a16:creationId xmlns:a16="http://schemas.microsoft.com/office/drawing/2014/main" id="{00074650-284E-4168-AD71-B485CA2DA809}"/>
              </a:ext>
            </a:extLst>
          </p:cNvPr>
          <p:cNvSpPr>
            <a:spLocks noChangeArrowheads="1"/>
          </p:cNvSpPr>
          <p:nvPr/>
        </p:nvSpPr>
        <p:spPr bwMode="auto">
          <a:xfrm>
            <a:off x="496628" y="3987635"/>
            <a:ext cx="532103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en-US"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0.1</a:t>
            </a:r>
            <a:endParaRPr kumimoji="0" lang="en-US" altLang="en-US" sz="800" b="0" i="0" u="none" strike="noStrike" cap="none" normalizeH="0" baseline="0">
              <a:ln>
                <a:noFill/>
              </a:ln>
              <a:effectLst/>
            </a:endParaRPr>
          </a:p>
          <a:p>
            <a:pPr defTabSz="914400" eaLnBrk="0" fontAlgn="base" hangingPunct="0">
              <a:spcBef>
                <a:spcPct val="0"/>
              </a:spcBef>
              <a:spcAft>
                <a:spcPct val="0"/>
              </a:spcAf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err="1">
                <a:ln>
                  <a:noFill/>
                </a:ln>
                <a:effectLst/>
                <a:latin typeface="Times New Roman"/>
                <a:ea typeface="Calibri" panose="020F0502020204030204" pitchFamily="34" charset="0"/>
                <a:cs typeface="Times New Roman"/>
              </a:rPr>
              <a:t>rror</a:t>
            </a:r>
            <a:r>
              <a:rPr kumimoji="0" lang="id-ID" altLang="en-US" sz="1200" b="0" i="0" u="none" strike="noStrike" cap="none" normalizeH="0" baseline="0">
                <a:ln>
                  <a:noFill/>
                </a:ln>
                <a:effectLst/>
                <a:latin typeface="Times New Roman"/>
                <a:ea typeface="Calibri" panose="020F0502020204030204" pitchFamily="34" charset="0"/>
                <a:cs typeface="Times New Roman"/>
              </a:rPr>
              <a:t>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3851 </a:t>
            </a:r>
            <a:endParaRPr kumimoji="0" lang="id-ID"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id-ID" altLang="en-US" sz="1200">
                <a:latin typeface="Times New Roman"/>
                <a:ea typeface="Calibri" panose="020F0502020204030204" pitchFamily="34" charset="0"/>
                <a:cs typeface="Times New Roman"/>
              </a:rPr>
              <a:t>1</a:t>
            </a:r>
            <a:r>
              <a:rPr lang="en-US" altLang="en-US" sz="1200">
                <a:latin typeface="Times New Roman"/>
                <a:ea typeface="Calibri" panose="020F0502020204030204" pitchFamily="34" charset="0"/>
                <a:cs typeface="Times New Roman"/>
              </a:rPr>
              <a:t>000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err="1">
                <a:ln>
                  <a:noFill/>
                </a:ln>
                <a:effectLst/>
                <a:latin typeface="Times New Roman"/>
                <a:ea typeface="Calibri" panose="020F0502020204030204" pitchFamily="34" charset="0"/>
                <a:cs typeface="Times New Roman"/>
              </a:rPr>
              <a:t>Recognition</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err="1">
                <a:ln>
                  <a:noFill/>
                </a:ln>
                <a:effectLst/>
                <a:latin typeface="Times New Roman"/>
                <a:ea typeface="Calibri" panose="020F0502020204030204" pitchFamily="34" charset="0"/>
                <a:cs typeface="Times New Roman"/>
              </a:rPr>
              <a:t>rate</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id-ID" altLang="en-US" sz="1200">
                <a:latin typeface="Times New Roman"/>
                <a:ea typeface="Calibri" panose="020F0502020204030204" pitchFamily="34" charset="0"/>
                <a:cs typeface="Times New Roman"/>
              </a:rPr>
              <a:t>26.08</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effectLst/>
              <a:latin typeface="Arial" panose="020B0604020202020204" pitchFamily="34" charset="0"/>
            </a:endParaRPr>
          </a:p>
        </p:txBody>
      </p:sp>
      <p:pic>
        <p:nvPicPr>
          <p:cNvPr id="3" name="Picture 8" descr="Chart&#10;&#10;Description automatically generated">
            <a:extLst>
              <a:ext uri="{FF2B5EF4-FFF2-40B4-BE49-F238E27FC236}">
                <a16:creationId xmlns:a16="http://schemas.microsoft.com/office/drawing/2014/main" id="{AC8DA77E-5214-4CE9-BB2E-EF2E9916877A}"/>
              </a:ext>
            </a:extLst>
          </p:cNvPr>
          <p:cNvPicPr>
            <a:picLocks noChangeAspect="1"/>
          </p:cNvPicPr>
          <p:nvPr/>
        </p:nvPicPr>
        <p:blipFill>
          <a:blip r:embed="rId2"/>
          <a:stretch>
            <a:fillRect/>
          </a:stretch>
        </p:blipFill>
        <p:spPr>
          <a:xfrm>
            <a:off x="3154904" y="2035408"/>
            <a:ext cx="2743200" cy="1521975"/>
          </a:xfrm>
          <a:prstGeom prst="rect">
            <a:avLst/>
          </a:prstGeom>
        </p:spPr>
      </p:pic>
      <p:sp>
        <p:nvSpPr>
          <p:cNvPr id="18" name="Rectangle 9">
            <a:extLst>
              <a:ext uri="{FF2B5EF4-FFF2-40B4-BE49-F238E27FC236}">
                <a16:creationId xmlns:a16="http://schemas.microsoft.com/office/drawing/2014/main" id="{EF54068F-C51F-46C5-90E2-D9FD0424F495}"/>
              </a:ext>
            </a:extLst>
          </p:cNvPr>
          <p:cNvSpPr>
            <a:spLocks noChangeArrowheads="1"/>
          </p:cNvSpPr>
          <p:nvPr/>
        </p:nvSpPr>
        <p:spPr bwMode="auto">
          <a:xfrm>
            <a:off x="8896536" y="4546557"/>
            <a:ext cx="34820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lang="en-US" altLang="en-US" sz="1200">
                <a:latin typeface="Times New Roman"/>
                <a:ea typeface="Calibri" panose="020F0502020204030204" pitchFamily="34" charset="0"/>
                <a:cs typeface="Times New Roman"/>
              </a:rPr>
              <a:t>0.2</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4362</a:t>
            </a:r>
            <a:endParaRPr lang="en-US" altLang="en-US" sz="12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id-ID" altLang="en-US" sz="1200">
                <a:latin typeface="Times New Roman"/>
                <a:ea typeface="Calibri" panose="020F0502020204030204" pitchFamily="34" charset="0"/>
                <a:cs typeface="Times New Roman"/>
              </a:rPr>
              <a:t>1</a:t>
            </a:r>
            <a:r>
              <a:rPr lang="en-US" altLang="en-US" sz="1200">
                <a:latin typeface="Times New Roman"/>
                <a:ea typeface="Calibri" panose="020F0502020204030204" pitchFamily="34" charset="0"/>
                <a:cs typeface="Times New Roman"/>
              </a:rPr>
              <a:t>000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en-US" altLang="en-US" sz="1200">
                <a:latin typeface="Times New Roman"/>
                <a:ea typeface="Calibri" panose="020F0502020204030204" pitchFamily="34" charset="0"/>
                <a:cs typeface="Times New Roman"/>
              </a:rPr>
              <a:t>26.08</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effectLst/>
              <a:latin typeface="Arial" panose="020B0604020202020204" pitchFamily="34" charset="0"/>
            </a:endParaRPr>
          </a:p>
        </p:txBody>
      </p:sp>
      <p:pic>
        <p:nvPicPr>
          <p:cNvPr id="10" name="Picture 10" descr="Chart, histogram&#10;&#10;Description automatically generated">
            <a:extLst>
              <a:ext uri="{FF2B5EF4-FFF2-40B4-BE49-F238E27FC236}">
                <a16:creationId xmlns:a16="http://schemas.microsoft.com/office/drawing/2014/main" id="{695AA2E5-4C56-46A4-A38D-31D1EB6E4F8F}"/>
              </a:ext>
            </a:extLst>
          </p:cNvPr>
          <p:cNvPicPr>
            <a:picLocks noChangeAspect="1"/>
          </p:cNvPicPr>
          <p:nvPr/>
        </p:nvPicPr>
        <p:blipFill>
          <a:blip r:embed="rId3"/>
          <a:stretch>
            <a:fillRect/>
          </a:stretch>
        </p:blipFill>
        <p:spPr>
          <a:xfrm>
            <a:off x="6102263" y="4257929"/>
            <a:ext cx="2743200" cy="1476407"/>
          </a:xfrm>
          <a:prstGeom prst="rect">
            <a:avLst/>
          </a:prstGeom>
        </p:spPr>
      </p:pic>
      <p:pic>
        <p:nvPicPr>
          <p:cNvPr id="11" name="Picture 11" descr="Graphical user interface, chart, histogram&#10;&#10;Description automatically generated">
            <a:extLst>
              <a:ext uri="{FF2B5EF4-FFF2-40B4-BE49-F238E27FC236}">
                <a16:creationId xmlns:a16="http://schemas.microsoft.com/office/drawing/2014/main" id="{0C9CA598-04F1-428F-B313-20074BF4E5F3}"/>
              </a:ext>
            </a:extLst>
          </p:cNvPr>
          <p:cNvPicPr>
            <a:picLocks noChangeAspect="1"/>
          </p:cNvPicPr>
          <p:nvPr/>
        </p:nvPicPr>
        <p:blipFill>
          <a:blip r:embed="rId4"/>
          <a:stretch>
            <a:fillRect/>
          </a:stretch>
        </p:blipFill>
        <p:spPr>
          <a:xfrm>
            <a:off x="3154905" y="3770513"/>
            <a:ext cx="2743200" cy="1531088"/>
          </a:xfrm>
          <a:prstGeom prst="rect">
            <a:avLst/>
          </a:prstGeom>
        </p:spPr>
      </p:pic>
      <p:pic>
        <p:nvPicPr>
          <p:cNvPr id="12" name="Picture 13">
            <a:extLst>
              <a:ext uri="{FF2B5EF4-FFF2-40B4-BE49-F238E27FC236}">
                <a16:creationId xmlns:a16="http://schemas.microsoft.com/office/drawing/2014/main" id="{A6515E38-E418-4327-A6BC-178AC41E25BE}"/>
              </a:ext>
            </a:extLst>
          </p:cNvPr>
          <p:cNvPicPr>
            <a:picLocks noChangeAspect="1"/>
          </p:cNvPicPr>
          <p:nvPr/>
        </p:nvPicPr>
        <p:blipFill>
          <a:blip r:embed="rId5"/>
          <a:stretch>
            <a:fillRect/>
          </a:stretch>
        </p:blipFill>
        <p:spPr>
          <a:xfrm>
            <a:off x="6102263" y="2480400"/>
            <a:ext cx="2743200" cy="1494634"/>
          </a:xfrm>
          <a:prstGeom prst="rect">
            <a:avLst/>
          </a:prstGeom>
        </p:spPr>
      </p:pic>
    </p:spTree>
    <p:extLst>
      <p:ext uri="{BB962C8B-B14F-4D97-AF65-F5344CB8AC3E}">
        <p14:creationId xmlns:p14="http://schemas.microsoft.com/office/powerpoint/2010/main" val="2907569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598118" y="699152"/>
            <a:ext cx="10985326" cy="1336001"/>
          </a:xfrm>
        </p:spPr>
        <p:txBody>
          <a:bodyPr/>
          <a:lstStyle/>
          <a:p>
            <a:r>
              <a:rPr lang="en-US" b="1" err="1"/>
              <a:t>Variasi</a:t>
            </a:r>
            <a:r>
              <a:rPr lang="en-US" b="1"/>
              <a:t> Nilai </a:t>
            </a:r>
            <a:r>
              <a:rPr lang="en-US" b="1" err="1"/>
              <a:t>Koefisien</a:t>
            </a:r>
            <a:r>
              <a:rPr lang="en-US" b="1"/>
              <a:t> Momentum (</a:t>
            </a:r>
            <a:r>
              <a:rPr lang="id-ID" b="1">
                <a:effectLst/>
                <a:ea typeface="Calibri" panose="020F0502020204030204" pitchFamily="34" charset="0"/>
              </a:rPr>
              <a:t>μ</a:t>
            </a:r>
            <a:r>
              <a:rPr lang="en-US" b="1">
                <a:ea typeface="Calibri" panose="020F0502020204030204" pitchFamily="34" charset="0"/>
              </a:rPr>
              <a:t>) </a:t>
            </a:r>
            <a:r>
              <a:rPr lang="en-US" b="1">
                <a:ea typeface="+mj-lt"/>
                <a:cs typeface="+mj-lt"/>
              </a:rPr>
              <a:t>– Kemas </a:t>
            </a:r>
            <a:endParaRPr lang="en-US">
              <a:ea typeface="+mj-lt"/>
              <a:cs typeface="+mj-lt"/>
            </a:endParaRPr>
          </a:p>
          <a:p>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E83661F8-5365-460D-A874-BD7EB5C3E2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5" name="Rectangle 7">
            <a:extLst>
              <a:ext uri="{FF2B5EF4-FFF2-40B4-BE49-F238E27FC236}">
                <a16:creationId xmlns:a16="http://schemas.microsoft.com/office/drawing/2014/main" id="{0604CE94-80A9-4F0A-90E7-BE46E2939A0A}"/>
              </a:ext>
            </a:extLst>
          </p:cNvPr>
          <p:cNvSpPr>
            <a:spLocks noChangeArrowheads="1"/>
          </p:cNvSpPr>
          <p:nvPr/>
        </p:nvSpPr>
        <p:spPr bwMode="auto">
          <a:xfrm>
            <a:off x="494659" y="2376565"/>
            <a:ext cx="33264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 0</a:t>
            </a:r>
          </a:p>
          <a:p>
            <a:pPr defTabSz="914400"/>
            <a:r>
              <a:rPr kumimoji="0" lang="en-US" sz="1200" b="0" i="0" u="none" strike="noStrike" cap="none" normalizeH="0" baseline="0">
                <a:ln>
                  <a:noFill/>
                </a:ln>
                <a:effectLst/>
                <a:latin typeface="Times New Roman"/>
                <a:ea typeface="Calibri" panose="020F0502020204030204" pitchFamily="34" charset="0"/>
                <a:cs typeface="Times New Roman"/>
              </a:rPr>
              <a:t>Final E</a:t>
            </a:r>
            <a:r>
              <a:rPr kumimoji="0" lang="id-ID" sz="1200" b="0" i="0" u="none" strike="noStrike" cap="none" normalizeH="0" baseline="0">
                <a:ln>
                  <a:noFill/>
                </a:ln>
                <a:effectLst/>
                <a:latin typeface="Times New Roman"/>
                <a:ea typeface="Calibri" panose="020F0502020204030204" pitchFamily="34" charset="0"/>
                <a:cs typeface="Times New Roman"/>
              </a:rPr>
              <a:t>rror</a:t>
            </a:r>
            <a:r>
              <a:rPr lang="id-ID" sz="1200">
                <a:latin typeface="Times New Roman"/>
                <a:ea typeface="Calibri" panose="020F0502020204030204" pitchFamily="34" charset="0"/>
                <a:cs typeface="Times New Roman"/>
              </a:rPr>
              <a:t> </a:t>
            </a:r>
            <a:r>
              <a:rPr lang="en-US"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 </a:t>
            </a:r>
            <a:r>
              <a:rPr kumimoji="0" lang="en-US" sz="1200" b="0" i="0" u="none" strike="noStrike" cap="none" normalizeH="0" baseline="0">
                <a:ln>
                  <a:noFill/>
                </a:ln>
                <a:effectLst/>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0.</a:t>
            </a:r>
            <a:r>
              <a:rPr lang="id-ID" sz="1200">
                <a:latin typeface="Calibri"/>
                <a:ea typeface="Calibri" panose="020F0502020204030204" pitchFamily="34" charset="0"/>
                <a:cs typeface="Calibri"/>
              </a:rPr>
              <a:t> </a:t>
            </a:r>
            <a:r>
              <a:rPr lang="en-US" sz="1200">
                <a:latin typeface="Times New Roman"/>
                <a:ea typeface="Calibri" panose="020F0502020204030204" pitchFamily="34" charset="0"/>
                <a:cs typeface="Times New Roman"/>
              </a:rPr>
              <a:t>5866</a:t>
            </a:r>
          </a:p>
          <a:p>
            <a:pPr defTabSz="914400"/>
            <a:r>
              <a:rPr kumimoji="0" lang="en-US" sz="1200" b="0" i="0" u="none" strike="noStrike" cap="none" normalizeH="0" baseline="0">
                <a:ln>
                  <a:noFill/>
                </a:ln>
                <a:effectLst/>
                <a:latin typeface="Times New Roman"/>
                <a:ea typeface="Calibri" panose="020F0502020204030204" pitchFamily="34" charset="0"/>
                <a:cs typeface="Times New Roman"/>
              </a:rPr>
              <a:t>Epoch yang</a:t>
            </a:r>
            <a:r>
              <a:rPr lang="en-US" sz="1200">
                <a:latin typeface="Times New Roman"/>
                <a:ea typeface="Calibri" panose="020F0502020204030204" pitchFamily="34" charset="0"/>
                <a:cs typeface="Times New Roman"/>
              </a:rPr>
              <a:t> </a:t>
            </a:r>
            <a:r>
              <a:rPr kumimoji="0" lang="en-US" sz="1200" b="0" i="0" u="none" strike="noStrike" cap="none" normalizeH="0" baseline="0" err="1">
                <a:ln>
                  <a:noFill/>
                </a:ln>
                <a:effectLst/>
                <a:latin typeface="Times New Roman"/>
                <a:ea typeface="Calibri" panose="020F0502020204030204" pitchFamily="34" charset="0"/>
                <a:cs typeface="Times New Roman"/>
              </a:rPr>
              <a:t>digunakan</a:t>
            </a:r>
            <a:r>
              <a:rPr lang="en-US"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a:t>
            </a:r>
            <a:r>
              <a:rPr kumimoji="0" lang="en-US" sz="1200" b="0" i="0" u="none" strike="noStrike" cap="none" normalizeH="0" baseline="0">
                <a:ln>
                  <a:noFill/>
                </a:ln>
                <a:effectLst/>
                <a:latin typeface="Times New Roman"/>
                <a:ea typeface="Calibri" panose="020F0502020204030204" pitchFamily="34" charset="0"/>
                <a:cs typeface="Times New Roman"/>
              </a:rPr>
              <a:t>  </a:t>
            </a:r>
            <a:r>
              <a:rPr lang="en-US" sz="1200">
                <a:latin typeface="Times New Roman"/>
                <a:ea typeface="Calibri" panose="020F0502020204030204" pitchFamily="34" charset="0"/>
                <a:cs typeface="Times New Roman"/>
              </a:rPr>
              <a:t>500</a:t>
            </a:r>
            <a:endParaRPr lang="id-ID" sz="1200" b="0" i="0" u="none" strike="noStrike" cap="none" normalizeH="0" baseline="0">
              <a:ln>
                <a:noFill/>
              </a:ln>
              <a:effectLst/>
              <a:cs typeface="Arial"/>
            </a:endParaRPr>
          </a:p>
          <a:p>
            <a:pPr algn="just" defTabSz="914400"/>
            <a:r>
              <a:rPr kumimoji="0" lang="id-ID" sz="1200" b="0" i="0" u="none" strike="noStrike" cap="none" normalizeH="0" baseline="0">
                <a:ln>
                  <a:noFill/>
                </a:ln>
                <a:effectLst/>
                <a:latin typeface="Times New Roman"/>
                <a:ea typeface="Calibri" panose="020F0502020204030204" pitchFamily="34" charset="0"/>
                <a:cs typeface="Times New Roman"/>
              </a:rPr>
              <a:t>Recognition</a:t>
            </a:r>
            <a:r>
              <a:rPr lang="id-ID"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rate</a:t>
            </a:r>
            <a:r>
              <a:rPr lang="id-ID" sz="1200">
                <a:latin typeface="Times New Roman"/>
                <a:ea typeface="Calibri" panose="020F0502020204030204" pitchFamily="34" charset="0"/>
                <a:cs typeface="Times New Roman"/>
              </a:rPr>
              <a:t> </a:t>
            </a:r>
            <a:r>
              <a:rPr lang="en-US"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 </a:t>
            </a:r>
            <a:r>
              <a:rPr kumimoji="0" lang="en-US" sz="1200" b="0" i="0" u="none" strike="noStrike" cap="none" normalizeH="0" baseline="0">
                <a:ln>
                  <a:noFill/>
                </a:ln>
                <a:effectLst/>
                <a:latin typeface="Times New Roman"/>
                <a:ea typeface="Calibri" panose="020F0502020204030204" pitchFamily="34" charset="0"/>
                <a:cs typeface="Times New Roman"/>
              </a:rPr>
              <a:t> 58,696</a:t>
            </a:r>
            <a:r>
              <a:rPr kumimoji="0" lang="id-ID" sz="1200" b="0" i="0" u="none" strike="noStrike" cap="none" normalizeH="0" baseline="0">
                <a:ln>
                  <a:noFill/>
                </a:ln>
                <a:effectLst/>
                <a:latin typeface="Times New Roman"/>
                <a:ea typeface="Calibri" panose="020F0502020204030204" pitchFamily="34" charset="0"/>
                <a:cs typeface="Times New Roman"/>
              </a:rPr>
              <a:t>%</a:t>
            </a:r>
            <a:endParaRPr lang="id-ID" sz="1200">
              <a:latin typeface="Times New Roman"/>
              <a:ea typeface="Calibri" panose="020F0502020204030204" pitchFamily="34" charset="0"/>
              <a:cs typeface="Times New Roman"/>
            </a:endParaRPr>
          </a:p>
        </p:txBody>
      </p:sp>
      <p:sp>
        <p:nvSpPr>
          <p:cNvPr id="7" name="Rectangle 9">
            <a:extLst>
              <a:ext uri="{FF2B5EF4-FFF2-40B4-BE49-F238E27FC236}">
                <a16:creationId xmlns:a16="http://schemas.microsoft.com/office/drawing/2014/main" id="{0CD8AE8A-15F0-4AA3-A817-E9AB1E5D6183}"/>
              </a:ext>
            </a:extLst>
          </p:cNvPr>
          <p:cNvSpPr>
            <a:spLocks noChangeArrowheads="1"/>
          </p:cNvSpPr>
          <p:nvPr/>
        </p:nvSpPr>
        <p:spPr bwMode="auto">
          <a:xfrm>
            <a:off x="8934796" y="3312282"/>
            <a:ext cx="34820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lang="en-US" altLang="en-US" sz="1200">
                <a:latin typeface="Times New Roman"/>
                <a:ea typeface="Calibri" panose="020F0502020204030204" pitchFamily="34" charset="0"/>
                <a:cs typeface="Times New Roman"/>
              </a:rPr>
              <a:t>0.6</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6066</a:t>
            </a:r>
            <a:endParaRPr lang="en-US" altLang="en-US" sz="12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500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58,696</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effectLst/>
              <a:latin typeface="Arial" panose="020B0604020202020204" pitchFamily="34" charset="0"/>
            </a:endParaRPr>
          </a:p>
        </p:txBody>
      </p:sp>
      <p:sp>
        <p:nvSpPr>
          <p:cNvPr id="9" name="Rectangle 11">
            <a:extLst>
              <a:ext uri="{FF2B5EF4-FFF2-40B4-BE49-F238E27FC236}">
                <a16:creationId xmlns:a16="http://schemas.microsoft.com/office/drawing/2014/main" id="{00074650-284E-4168-AD71-B485CA2DA809}"/>
              </a:ext>
            </a:extLst>
          </p:cNvPr>
          <p:cNvSpPr>
            <a:spLocks noChangeArrowheads="1"/>
          </p:cNvSpPr>
          <p:nvPr/>
        </p:nvSpPr>
        <p:spPr bwMode="auto">
          <a:xfrm>
            <a:off x="496628" y="3987635"/>
            <a:ext cx="532103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id-ID" altLang="en-US" sz="1200" b="1" i="0" u="none" strike="noStrike" cap="none" normalizeH="0" baseline="0" dirty="0">
                <a:ln>
                  <a:noFill/>
                </a:ln>
                <a:effectLst/>
                <a:latin typeface="Calibri"/>
                <a:ea typeface="Calibri" panose="020F0502020204030204" pitchFamily="34" charset="0"/>
                <a:cs typeface="Times New Roman"/>
              </a:rPr>
              <a:t>μ</a:t>
            </a:r>
            <a:r>
              <a:rPr kumimoji="0" lang="en-US" altLang="en-US" sz="1200" b="0" i="0" u="none" strike="noStrike" cap="none" normalizeH="0" baseline="0" dirty="0">
                <a:ln>
                  <a:noFill/>
                </a:ln>
                <a:effectLst/>
                <a:latin typeface="Times New Roman"/>
                <a:ea typeface="Calibri" panose="020F0502020204030204" pitchFamily="34" charset="0"/>
                <a:cs typeface="Times New Roman"/>
              </a:rPr>
              <a:t> = </a:t>
            </a:r>
            <a:r>
              <a:rPr lang="en-US" altLang="en-US" sz="1200" dirty="0">
                <a:latin typeface="Times New Roman"/>
                <a:ea typeface="Calibri" panose="020F0502020204030204" pitchFamily="34" charset="0"/>
                <a:cs typeface="Times New Roman"/>
              </a:rPr>
              <a:t>0.3</a:t>
            </a:r>
            <a:endParaRPr kumimoji="0" lang="en-US" altLang="en-US" sz="800" b="0" i="0" u="none" strike="noStrike" cap="none" normalizeH="0" baseline="0" dirty="0">
              <a:ln>
                <a:noFill/>
              </a:ln>
              <a:effectLst/>
            </a:endParaRPr>
          </a:p>
          <a:p>
            <a:pPr defTabSz="914400" eaLnBrk="0" fontAlgn="base" hangingPunct="0">
              <a:spcBef>
                <a:spcPct val="0"/>
              </a:spcBef>
              <a:spcAft>
                <a:spcPct val="0"/>
              </a:spcAft>
            </a:pPr>
            <a:r>
              <a:rPr kumimoji="0" lang="en-US" altLang="en-US" sz="1200" b="0" i="0" u="none" strike="noStrike" cap="none" normalizeH="0" baseline="0" dirty="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dirty="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dirty="0">
                <a:ln>
                  <a:noFill/>
                </a:ln>
                <a:effectLst/>
                <a:latin typeface="Calibri"/>
                <a:ea typeface="Calibri" panose="020F0502020204030204" pitchFamily="34" charset="0"/>
                <a:cs typeface="Times New Roman"/>
              </a:rPr>
              <a:t> </a:t>
            </a:r>
            <a:r>
              <a:rPr kumimoji="0" lang="en-US" altLang="en-US" sz="1200" b="0" i="0" u="none" strike="noStrike" cap="none" normalizeH="0" baseline="0" dirty="0">
                <a:ln>
                  <a:noFill/>
                </a:ln>
                <a:effectLst/>
                <a:latin typeface="Times New Roman"/>
                <a:ea typeface="Calibri" panose="020F0502020204030204" pitchFamily="34" charset="0"/>
                <a:cs typeface="Times New Roman"/>
              </a:rPr>
              <a:t>5838</a:t>
            </a:r>
            <a:r>
              <a:rPr lang="id-ID" altLang="en-US" sz="1200" dirty="0">
                <a:latin typeface="Times New Roman"/>
                <a:ea typeface="Calibri" panose="020F0502020204030204" pitchFamily="34" charset="0"/>
                <a:cs typeface="Times New Roman"/>
              </a:rPr>
              <a:t> </a:t>
            </a:r>
            <a:endParaRPr kumimoji="0" lang="id-ID"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dirty="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dirty="0">
                <a:ln>
                  <a:noFill/>
                </a:ln>
                <a:effectLst/>
                <a:latin typeface="Times New Roman"/>
                <a:ea typeface="Calibri" panose="020F0502020204030204" pitchFamily="34" charset="0"/>
                <a:cs typeface="Times New Roman"/>
              </a:rPr>
              <a:t> </a:t>
            </a:r>
            <a:r>
              <a:rPr kumimoji="0" lang="id-ID" altLang="en-US" sz="1200" b="0" i="0" u="none" strike="noStrike" cap="none" normalizeH="0" baseline="0" dirty="0">
                <a:ln>
                  <a:noFill/>
                </a:ln>
                <a:effectLst/>
                <a:latin typeface="Times New Roman"/>
                <a:ea typeface="Calibri" panose="020F0502020204030204" pitchFamily="34" charset="0"/>
                <a:cs typeface="Times New Roman"/>
              </a:rPr>
              <a:t>	= </a:t>
            </a:r>
            <a:r>
              <a:rPr kumimoji="0" lang="en-US" altLang="en-US" sz="1200" b="0" i="0" u="none" strike="noStrike" cap="none" normalizeH="0" baseline="0" dirty="0">
                <a:ln>
                  <a:noFill/>
                </a:ln>
                <a:effectLst/>
                <a:latin typeface="Times New Roman"/>
                <a:ea typeface="Calibri" panose="020F0502020204030204" pitchFamily="34" charset="0"/>
                <a:cs typeface="Times New Roman"/>
              </a:rPr>
              <a:t>5</a:t>
            </a:r>
            <a:r>
              <a:rPr lang="en-US" altLang="en-US" sz="1200" dirty="0">
                <a:latin typeface="Times New Roman"/>
                <a:ea typeface="Calibri" panose="020F0502020204030204" pitchFamily="34" charset="0"/>
                <a:cs typeface="Times New Roman"/>
              </a:rPr>
              <a:t>00</a:t>
            </a:r>
            <a:endParaRPr kumimoji="0" lang="en-US" altLang="en-US" sz="800" b="0"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dirty="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dirty="0">
                <a:ln>
                  <a:noFill/>
                </a:ln>
                <a:effectLst/>
                <a:latin typeface="Times New Roman"/>
                <a:ea typeface="Calibri" panose="020F0502020204030204" pitchFamily="34" charset="0"/>
                <a:cs typeface="Times New Roman"/>
              </a:rPr>
              <a:t>58,697</a:t>
            </a:r>
            <a:r>
              <a:rPr kumimoji="0" lang="id-ID" altLang="en-US" sz="1200" b="0" i="0" u="none" strike="noStrike" cap="none" normalizeH="0" baseline="0" dirty="0">
                <a:ln>
                  <a:noFill/>
                </a:ln>
                <a:effectLst/>
                <a:latin typeface="Times New Roman"/>
                <a:ea typeface="Calibri" panose="020F0502020204030204" pitchFamily="34" charset="0"/>
                <a:cs typeface="Times New Roman"/>
              </a:rPr>
              <a:t>%</a:t>
            </a:r>
            <a:endParaRPr kumimoji="0" lang="id-ID" altLang="en-US" sz="800" b="0" i="0" u="none" strike="noStrike" cap="none" normalizeH="0" baseline="0" dirty="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dirty="0">
              <a:ln>
                <a:noFill/>
              </a:ln>
              <a:effectLst/>
              <a:latin typeface="Arial" panose="020B0604020202020204" pitchFamily="34" charset="0"/>
            </a:endParaRPr>
          </a:p>
        </p:txBody>
      </p:sp>
      <p:pic>
        <p:nvPicPr>
          <p:cNvPr id="14" name="Picture 13">
            <a:extLst>
              <a:ext uri="{FF2B5EF4-FFF2-40B4-BE49-F238E27FC236}">
                <a16:creationId xmlns:a16="http://schemas.microsoft.com/office/drawing/2014/main" id="{FCCF2AA3-60AB-47C7-9D6A-098AD92684E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8102" y="1589262"/>
            <a:ext cx="2524760" cy="1913255"/>
          </a:xfrm>
          <a:prstGeom prst="rect">
            <a:avLst/>
          </a:prstGeom>
          <a:noFill/>
          <a:ln>
            <a:solidFill>
              <a:schemeClr val="bg2">
                <a:lumMod val="75000"/>
              </a:schemeClr>
            </a:solidFill>
          </a:ln>
        </p:spPr>
      </p:pic>
      <p:pic>
        <p:nvPicPr>
          <p:cNvPr id="16" name="Picture 15">
            <a:extLst>
              <a:ext uri="{FF2B5EF4-FFF2-40B4-BE49-F238E27FC236}">
                <a16:creationId xmlns:a16="http://schemas.microsoft.com/office/drawing/2014/main" id="{1CF63B80-E22E-4272-8AA1-854D5591BF6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8102" y="3761618"/>
            <a:ext cx="2524760" cy="1892935"/>
          </a:xfrm>
          <a:prstGeom prst="rect">
            <a:avLst/>
          </a:prstGeom>
          <a:noFill/>
          <a:ln>
            <a:solidFill>
              <a:schemeClr val="bg2">
                <a:lumMod val="75000"/>
              </a:schemeClr>
            </a:solidFill>
          </a:ln>
        </p:spPr>
      </p:pic>
      <p:pic>
        <p:nvPicPr>
          <p:cNvPr id="17" name="Picture 16">
            <a:extLst>
              <a:ext uri="{FF2B5EF4-FFF2-40B4-BE49-F238E27FC236}">
                <a16:creationId xmlns:a16="http://schemas.microsoft.com/office/drawing/2014/main" id="{22640438-CE82-44CD-8CA5-8F17BCCEB2FC}"/>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13681" y="2792063"/>
            <a:ext cx="2552700" cy="1913255"/>
          </a:xfrm>
          <a:prstGeom prst="rect">
            <a:avLst/>
          </a:prstGeom>
          <a:noFill/>
          <a:ln>
            <a:solidFill>
              <a:schemeClr val="bg2">
                <a:lumMod val="75000"/>
              </a:schemeClr>
            </a:solidFill>
          </a:ln>
        </p:spPr>
      </p:pic>
    </p:spTree>
    <p:extLst>
      <p:ext uri="{BB962C8B-B14F-4D97-AF65-F5344CB8AC3E}">
        <p14:creationId xmlns:p14="http://schemas.microsoft.com/office/powerpoint/2010/main" val="1807364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598118" y="699152"/>
            <a:ext cx="10985326" cy="1336001"/>
          </a:xfrm>
        </p:spPr>
        <p:txBody>
          <a:bodyPr/>
          <a:lstStyle/>
          <a:p>
            <a:r>
              <a:rPr lang="en-US" b="1" err="1"/>
              <a:t>Variasi</a:t>
            </a:r>
            <a:r>
              <a:rPr lang="en-US" b="1"/>
              <a:t> Nilai </a:t>
            </a:r>
            <a:r>
              <a:rPr lang="en-US" b="1" err="1"/>
              <a:t>Koefisien</a:t>
            </a:r>
            <a:r>
              <a:rPr lang="en-US" b="1"/>
              <a:t> Momentum (</a:t>
            </a:r>
            <a:r>
              <a:rPr lang="id-ID" b="1">
                <a:effectLst/>
                <a:ea typeface="Calibri" panose="020F0502020204030204" pitchFamily="34" charset="0"/>
              </a:rPr>
              <a:t>μ</a:t>
            </a:r>
            <a:r>
              <a:rPr lang="en-US" b="1">
                <a:ea typeface="Calibri" panose="020F0502020204030204" pitchFamily="34" charset="0"/>
              </a:rPr>
              <a:t>) </a:t>
            </a:r>
            <a:r>
              <a:rPr lang="en-US" b="1">
                <a:ea typeface="+mj-lt"/>
                <a:cs typeface="+mj-lt"/>
              </a:rPr>
              <a:t>– Habib </a:t>
            </a:r>
            <a:endParaRPr lang="en-US">
              <a:ea typeface="+mj-lt"/>
              <a:cs typeface="+mj-lt"/>
            </a:endParaRPr>
          </a:p>
          <a:p>
            <a:endParaRPr lang="en-US" b="1">
              <a:cs typeface="Calibri Light"/>
            </a:endParaRPr>
          </a:p>
        </p:txBody>
      </p:sp>
      <p:sp>
        <p:nvSpPr>
          <p:cNvPr id="13" name="Rectangle 13">
            <a:extLst>
              <a:ext uri="{FF2B5EF4-FFF2-40B4-BE49-F238E27FC236}">
                <a16:creationId xmlns:a16="http://schemas.microsoft.com/office/drawing/2014/main" id="{BF332A5C-76CF-4B51-A36C-E1A83C9267C8}"/>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7">
            <a:extLst>
              <a:ext uri="{FF2B5EF4-FFF2-40B4-BE49-F238E27FC236}">
                <a16:creationId xmlns:a16="http://schemas.microsoft.com/office/drawing/2014/main" id="{A5A93FF5-3582-4DC3-A224-CE489F01C029}"/>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4" name="Rectangle 6">
            <a:extLst>
              <a:ext uri="{FF2B5EF4-FFF2-40B4-BE49-F238E27FC236}">
                <a16:creationId xmlns:a16="http://schemas.microsoft.com/office/drawing/2014/main" id="{E83661F8-5365-460D-A874-BD7EB5C3E2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5" name="Rectangle 7">
            <a:extLst>
              <a:ext uri="{FF2B5EF4-FFF2-40B4-BE49-F238E27FC236}">
                <a16:creationId xmlns:a16="http://schemas.microsoft.com/office/drawing/2014/main" id="{0604CE94-80A9-4F0A-90E7-BE46E2939A0A}"/>
              </a:ext>
            </a:extLst>
          </p:cNvPr>
          <p:cNvSpPr>
            <a:spLocks noChangeArrowheads="1"/>
          </p:cNvSpPr>
          <p:nvPr/>
        </p:nvSpPr>
        <p:spPr bwMode="auto">
          <a:xfrm>
            <a:off x="494659" y="2376565"/>
            <a:ext cx="33264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 0</a:t>
            </a:r>
          </a:p>
          <a:p>
            <a:pPr defTabSz="914400"/>
            <a:r>
              <a:rPr kumimoji="0" lang="en-US" sz="1200" b="0" i="0" u="none" strike="noStrike" cap="none" normalizeH="0" baseline="0">
                <a:ln>
                  <a:noFill/>
                </a:ln>
                <a:effectLst/>
                <a:latin typeface="Times New Roman"/>
                <a:ea typeface="Calibri" panose="020F0502020204030204" pitchFamily="34" charset="0"/>
                <a:cs typeface="Times New Roman"/>
              </a:rPr>
              <a:t>Final E</a:t>
            </a:r>
            <a:r>
              <a:rPr kumimoji="0" lang="id-ID" sz="1200" b="0" i="0" u="none" strike="noStrike" cap="none" normalizeH="0" baseline="0">
                <a:ln>
                  <a:noFill/>
                </a:ln>
                <a:effectLst/>
                <a:latin typeface="Times New Roman"/>
                <a:ea typeface="Calibri" panose="020F0502020204030204" pitchFamily="34" charset="0"/>
                <a:cs typeface="Times New Roman"/>
              </a:rPr>
              <a:t>rror</a:t>
            </a:r>
            <a:r>
              <a:rPr lang="id-ID"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 0.</a:t>
            </a:r>
            <a:r>
              <a:rPr lang="id-ID" sz="1200">
                <a:latin typeface="Calibri"/>
                <a:ea typeface="Calibri" panose="020F0502020204030204" pitchFamily="34" charset="0"/>
                <a:cs typeface="Calibri"/>
              </a:rPr>
              <a:t> </a:t>
            </a:r>
            <a:r>
              <a:rPr lang="id-ID" sz="1200">
                <a:latin typeface="Times New Roman"/>
                <a:ea typeface="Calibri" panose="020F0502020204030204" pitchFamily="34" charset="0"/>
                <a:cs typeface="Times New Roman"/>
              </a:rPr>
              <a:t>3</a:t>
            </a:r>
            <a:r>
              <a:rPr lang="en-US" sz="1200">
                <a:latin typeface="Times New Roman"/>
                <a:ea typeface="Calibri" panose="020F0502020204030204" pitchFamily="34" charset="0"/>
                <a:cs typeface="Times New Roman"/>
              </a:rPr>
              <a:t>309</a:t>
            </a:r>
            <a:endParaRPr lang="id-ID" sz="1200" b="0" i="0" u="none" strike="noStrike" cap="none" normalizeH="0" baseline="0">
              <a:ln>
                <a:noFill/>
              </a:ln>
              <a:effectLst/>
              <a:cs typeface="Arial"/>
            </a:endParaRPr>
          </a:p>
          <a:p>
            <a:pPr defTabSz="914400"/>
            <a:r>
              <a:rPr kumimoji="0" lang="en-US" sz="1200" b="0" i="0" u="none" strike="noStrike" cap="none" normalizeH="0" baseline="0">
                <a:ln>
                  <a:noFill/>
                </a:ln>
                <a:effectLst/>
                <a:latin typeface="Times New Roman"/>
                <a:ea typeface="Calibri" panose="020F0502020204030204" pitchFamily="34" charset="0"/>
                <a:cs typeface="Times New Roman"/>
              </a:rPr>
              <a:t>Epoch yang</a:t>
            </a:r>
            <a:r>
              <a:rPr lang="en-US" sz="1200">
                <a:latin typeface="Times New Roman"/>
                <a:ea typeface="Calibri" panose="020F0502020204030204" pitchFamily="34" charset="0"/>
                <a:cs typeface="Times New Roman"/>
              </a:rPr>
              <a:t> </a:t>
            </a:r>
            <a:r>
              <a:rPr kumimoji="0" lang="en-US" sz="1200" b="0" i="0" u="none" strike="noStrike" cap="none" normalizeH="0" baseline="0" err="1">
                <a:ln>
                  <a:noFill/>
                </a:ln>
                <a:effectLst/>
                <a:latin typeface="Times New Roman"/>
                <a:ea typeface="Calibri" panose="020F0502020204030204" pitchFamily="34" charset="0"/>
                <a:cs typeface="Times New Roman"/>
              </a:rPr>
              <a:t>digunakan</a:t>
            </a:r>
            <a:r>
              <a:rPr lang="en-US"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a:t>
            </a:r>
            <a:r>
              <a:rPr lang="id-ID" sz="1200">
                <a:latin typeface="Times New Roman"/>
                <a:ea typeface="Calibri" panose="020F0502020204030204" pitchFamily="34" charset="0"/>
                <a:cs typeface="Times New Roman"/>
              </a:rPr>
              <a:t> </a:t>
            </a:r>
            <a:r>
              <a:rPr lang="en-US" sz="1200">
                <a:latin typeface="Times New Roman"/>
                <a:ea typeface="Calibri" panose="020F0502020204030204" pitchFamily="34" charset="0"/>
                <a:cs typeface="Times New Roman"/>
              </a:rPr>
              <a:t>400</a:t>
            </a:r>
            <a:endParaRPr lang="id-ID" sz="1200" b="0" i="0" u="none" strike="noStrike" cap="none" normalizeH="0" baseline="0">
              <a:ln>
                <a:noFill/>
              </a:ln>
              <a:effectLst/>
              <a:cs typeface="Arial"/>
            </a:endParaRPr>
          </a:p>
          <a:p>
            <a:pPr algn="just" defTabSz="914400"/>
            <a:r>
              <a:rPr kumimoji="0" lang="id-ID" sz="1200" b="0" i="0" u="none" strike="noStrike" cap="none" normalizeH="0" baseline="0">
                <a:ln>
                  <a:noFill/>
                </a:ln>
                <a:effectLst/>
                <a:latin typeface="Times New Roman"/>
                <a:ea typeface="Calibri" panose="020F0502020204030204" pitchFamily="34" charset="0"/>
                <a:cs typeface="Times New Roman"/>
              </a:rPr>
              <a:t>Recognition</a:t>
            </a:r>
            <a:r>
              <a:rPr lang="id-ID"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rate</a:t>
            </a:r>
            <a:r>
              <a:rPr lang="id-ID" sz="1200">
                <a:latin typeface="Times New Roman"/>
                <a:ea typeface="Calibri" panose="020F0502020204030204" pitchFamily="34" charset="0"/>
                <a:cs typeface="Times New Roman"/>
              </a:rPr>
              <a:t> </a:t>
            </a:r>
            <a:r>
              <a:rPr kumimoji="0" lang="id-ID" sz="1200" b="0" i="0" u="none" strike="noStrike" cap="none" normalizeH="0" baseline="0">
                <a:ln>
                  <a:noFill/>
                </a:ln>
                <a:effectLst/>
                <a:latin typeface="Times New Roman"/>
                <a:ea typeface="Calibri" panose="020F0502020204030204" pitchFamily="34" charset="0"/>
                <a:cs typeface="Times New Roman"/>
              </a:rPr>
              <a:t>= </a:t>
            </a:r>
            <a:r>
              <a:rPr lang="id-ID" sz="1200">
                <a:latin typeface="Times New Roman"/>
                <a:ea typeface="Calibri" panose="020F0502020204030204" pitchFamily="34" charset="0"/>
                <a:cs typeface="Times New Roman"/>
              </a:rPr>
              <a:t>1</a:t>
            </a:r>
            <a:r>
              <a:rPr lang="en-US" sz="1200">
                <a:latin typeface="Times New Roman"/>
                <a:ea typeface="Calibri" panose="020F0502020204030204" pitchFamily="34" charset="0"/>
                <a:cs typeface="Times New Roman"/>
              </a:rPr>
              <a:t>0</a:t>
            </a:r>
            <a:r>
              <a:rPr kumimoji="0" lang="id-ID" sz="1200" b="0" i="0" u="none" strike="noStrike" cap="none" normalizeH="0" baseline="0">
                <a:ln>
                  <a:noFill/>
                </a:ln>
                <a:effectLst/>
                <a:latin typeface="Times New Roman"/>
                <a:ea typeface="Calibri" panose="020F0502020204030204" pitchFamily="34" charset="0"/>
                <a:cs typeface="Times New Roman"/>
              </a:rPr>
              <a:t>%</a:t>
            </a:r>
            <a:endParaRPr lang="id-ID" sz="1200">
              <a:latin typeface="Times New Roman"/>
              <a:ea typeface="Calibri" panose="020F0502020204030204" pitchFamily="34" charset="0"/>
              <a:cs typeface="Times New Roman"/>
            </a:endParaRPr>
          </a:p>
        </p:txBody>
      </p:sp>
      <p:sp>
        <p:nvSpPr>
          <p:cNvPr id="7" name="Rectangle 9">
            <a:extLst>
              <a:ext uri="{FF2B5EF4-FFF2-40B4-BE49-F238E27FC236}">
                <a16:creationId xmlns:a16="http://schemas.microsoft.com/office/drawing/2014/main" id="{0CD8AE8A-15F0-4AA3-A817-E9AB1E5D6183}"/>
              </a:ext>
            </a:extLst>
          </p:cNvPr>
          <p:cNvSpPr>
            <a:spLocks noChangeArrowheads="1"/>
          </p:cNvSpPr>
          <p:nvPr/>
        </p:nvSpPr>
        <p:spPr bwMode="auto">
          <a:xfrm>
            <a:off x="8954046" y="2792518"/>
            <a:ext cx="34820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lang="en-US" altLang="en-US" sz="1200">
                <a:latin typeface="Times New Roman"/>
                <a:ea typeface="Calibri" panose="020F0502020204030204" pitchFamily="34" charset="0"/>
                <a:cs typeface="Times New Roman"/>
              </a:rPr>
              <a:t>0.1</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3432</a:t>
            </a:r>
            <a:endParaRPr lang="en-US" altLang="en-US" sz="12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400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kumimoji="0" lang="en-US" altLang="en-US" sz="1200" b="0" i="0" u="none" strike="noStrike" cap="none" normalizeH="0" baseline="0">
                <a:ln>
                  <a:noFill/>
                </a:ln>
                <a:effectLst/>
                <a:latin typeface="Times New Roman"/>
                <a:ea typeface="Calibri" panose="020F0502020204030204" pitchFamily="34" charset="0"/>
                <a:cs typeface="Times New Roman"/>
              </a:rPr>
              <a:t>32</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effectLst/>
              <a:latin typeface="Arial" panose="020B0604020202020204" pitchFamily="34" charset="0"/>
            </a:endParaRPr>
          </a:p>
        </p:txBody>
      </p:sp>
      <p:sp>
        <p:nvSpPr>
          <p:cNvPr id="9" name="Rectangle 11">
            <a:extLst>
              <a:ext uri="{FF2B5EF4-FFF2-40B4-BE49-F238E27FC236}">
                <a16:creationId xmlns:a16="http://schemas.microsoft.com/office/drawing/2014/main" id="{00074650-284E-4168-AD71-B485CA2DA809}"/>
              </a:ext>
            </a:extLst>
          </p:cNvPr>
          <p:cNvSpPr>
            <a:spLocks noChangeArrowheads="1"/>
          </p:cNvSpPr>
          <p:nvPr/>
        </p:nvSpPr>
        <p:spPr bwMode="auto">
          <a:xfrm>
            <a:off x="496628" y="3987635"/>
            <a:ext cx="532103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en-US" altLang="en-US" sz="1200" b="0" i="0" u="none" strike="noStrike" cap="none" normalizeH="0" baseline="0">
                <a:ln>
                  <a:noFill/>
                </a:ln>
                <a:effectLst/>
                <a:latin typeface="Times New Roman"/>
                <a:ea typeface="Calibri" panose="020F0502020204030204" pitchFamily="34" charset="0"/>
                <a:cs typeface="Times New Roman"/>
              </a:rPr>
              <a:t> = </a:t>
            </a:r>
            <a:r>
              <a:rPr lang="en-US" altLang="en-US" sz="1200">
                <a:latin typeface="Times New Roman"/>
                <a:ea typeface="Calibri" panose="020F0502020204030204" pitchFamily="34" charset="0"/>
                <a:cs typeface="Times New Roman"/>
              </a:rPr>
              <a:t>0.2</a:t>
            </a:r>
            <a:endParaRPr kumimoji="0" lang="en-US" altLang="en-US" sz="800" b="0" i="0" u="none" strike="noStrike" cap="none" normalizeH="0" baseline="0">
              <a:ln>
                <a:noFill/>
              </a:ln>
              <a:effectLst/>
            </a:endParaRPr>
          </a:p>
          <a:p>
            <a:pPr defTabSz="914400" eaLnBrk="0" fontAlgn="base" hangingPunct="0">
              <a:spcBef>
                <a:spcPct val="0"/>
              </a:spcBef>
              <a:spcAft>
                <a:spcPct val="0"/>
              </a:spcAf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lang="id-ID" altLang="en-US" sz="1200">
                <a:latin typeface="Times New Roman"/>
                <a:ea typeface="Calibri" panose="020F0502020204030204" pitchFamily="34" charset="0"/>
                <a:cs typeface="Times New Roman"/>
              </a:rPr>
              <a:t>38</a:t>
            </a:r>
            <a:r>
              <a:rPr lang="en-US" altLang="en-US" sz="1200">
                <a:latin typeface="Times New Roman"/>
                <a:ea typeface="Calibri" panose="020F0502020204030204" pitchFamily="34" charset="0"/>
                <a:cs typeface="Times New Roman"/>
              </a:rPr>
              <a:t>03</a:t>
            </a:r>
            <a:r>
              <a:rPr lang="id-ID" altLang="en-US" sz="1200">
                <a:latin typeface="Times New Roman"/>
                <a:ea typeface="Calibri" panose="020F0502020204030204" pitchFamily="34" charset="0"/>
                <a:cs typeface="Times New Roman"/>
              </a:rPr>
              <a:t> </a:t>
            </a:r>
            <a:endParaRPr kumimoji="0" lang="id-ID"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400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id-ID" altLang="en-US" sz="1200">
                <a:latin typeface="Times New Roman"/>
                <a:ea typeface="Calibri" panose="020F0502020204030204" pitchFamily="34" charset="0"/>
                <a:cs typeface="Times New Roman"/>
              </a:rPr>
              <a:t>2</a:t>
            </a:r>
            <a:r>
              <a:rPr lang="en-US" altLang="en-US" sz="1200">
                <a:latin typeface="Times New Roman"/>
                <a:ea typeface="Calibri" panose="020F0502020204030204" pitchFamily="34" charset="0"/>
                <a:cs typeface="Times New Roman"/>
              </a:rPr>
              <a:t>3</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effectLst/>
              <a:latin typeface="Arial" panose="020B0604020202020204" pitchFamily="34" charset="0"/>
            </a:endParaRPr>
          </a:p>
        </p:txBody>
      </p:sp>
      <p:sp>
        <p:nvSpPr>
          <p:cNvPr id="18" name="Rectangle 9">
            <a:extLst>
              <a:ext uri="{FF2B5EF4-FFF2-40B4-BE49-F238E27FC236}">
                <a16:creationId xmlns:a16="http://schemas.microsoft.com/office/drawing/2014/main" id="{EF54068F-C51F-46C5-90E2-D9FD0424F495}"/>
              </a:ext>
            </a:extLst>
          </p:cNvPr>
          <p:cNvSpPr>
            <a:spLocks noChangeArrowheads="1"/>
          </p:cNvSpPr>
          <p:nvPr/>
        </p:nvSpPr>
        <p:spPr bwMode="auto">
          <a:xfrm>
            <a:off x="8896536" y="4546557"/>
            <a:ext cx="348206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1" i="0" u="none" strike="noStrike" cap="none" normalizeH="0" baseline="0">
                <a:ln>
                  <a:noFill/>
                </a:ln>
                <a:effectLst/>
                <a:latin typeface="Calibri"/>
                <a:ea typeface="Calibri" panose="020F0502020204030204" pitchFamily="34" charset="0"/>
                <a:cs typeface="Times New Roman"/>
              </a:rPr>
              <a:t>μ</a:t>
            </a:r>
            <a:r>
              <a:rPr kumimoji="0" lang="id-ID" altLang="en-US" sz="1200" b="0" i="0" u="none" strike="noStrike" cap="none" normalizeH="0" baseline="0">
                <a:ln>
                  <a:noFill/>
                </a:ln>
                <a:effectLst/>
                <a:latin typeface="Times New Roman"/>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lang="en-US" altLang="en-US" sz="1200">
                <a:latin typeface="Times New Roman"/>
                <a:ea typeface="Calibri" panose="020F0502020204030204" pitchFamily="34" charset="0"/>
                <a:cs typeface="Times New Roman"/>
              </a:rPr>
              <a:t>0.3</a:t>
            </a:r>
            <a:endParaRPr kumimoji="0" lang="en-US" altLang="en-US" sz="8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Final E</a:t>
            </a:r>
            <a:r>
              <a:rPr kumimoji="0" lang="id-ID" altLang="en-US" sz="1200" b="0" i="0" u="none" strike="noStrike" cap="none" normalizeH="0" baseline="0">
                <a:ln>
                  <a:noFill/>
                </a:ln>
                <a:effectLst/>
                <a:latin typeface="Times New Roman"/>
                <a:ea typeface="Calibri" panose="020F0502020204030204" pitchFamily="34" charset="0"/>
                <a:cs typeface="Times New Roman"/>
              </a:rPr>
              <a:t>rror		= 0.</a:t>
            </a:r>
            <a:r>
              <a:rPr kumimoji="0" lang="id-ID" altLang="en-US" sz="1100" b="0" i="0" u="none" strike="noStrike" cap="none" normalizeH="0" baseline="0">
                <a:ln>
                  <a:noFill/>
                </a:ln>
                <a:effectLst/>
                <a:latin typeface="Calibri"/>
                <a:ea typeface="Calibri" panose="020F0502020204030204" pitchFamily="34" charset="0"/>
                <a:cs typeface="Times New Roman"/>
              </a:rPr>
              <a:t> </a:t>
            </a:r>
            <a:r>
              <a:rPr kumimoji="0" lang="en-US" altLang="en-US" sz="1200" b="0" i="0" u="none" strike="noStrike" cap="none" normalizeH="0" baseline="0">
                <a:ln>
                  <a:noFill/>
                </a:ln>
                <a:effectLst/>
                <a:latin typeface="Times New Roman"/>
                <a:ea typeface="Calibri" panose="020F0502020204030204" pitchFamily="34" charset="0"/>
                <a:cs typeface="Times New Roman"/>
              </a:rPr>
              <a:t>3603</a:t>
            </a:r>
            <a:endParaRPr lang="en-US" altLang="en-US" sz="12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effectLst/>
                <a:latin typeface="Times New Roman"/>
                <a:ea typeface="Calibri" panose="020F0502020204030204" pitchFamily="34" charset="0"/>
                <a:cs typeface="Times New Roman"/>
              </a:rPr>
              <a:t>Epoch yang </a:t>
            </a:r>
            <a:r>
              <a:rPr kumimoji="0" lang="en-US" altLang="en-US" sz="1200" b="0" i="0" u="none" strike="noStrike" cap="none" normalizeH="0" baseline="0" err="1">
                <a:ln>
                  <a:noFill/>
                </a:ln>
                <a:effectLst/>
                <a:latin typeface="Times New Roman"/>
                <a:ea typeface="Calibri" panose="020F0502020204030204" pitchFamily="34" charset="0"/>
                <a:cs typeface="Times New Roman"/>
              </a:rPr>
              <a:t>digunakan</a:t>
            </a:r>
            <a:r>
              <a:rPr kumimoji="0" lang="en-US" altLang="en-US" sz="1200" b="0" i="0" u="none" strike="noStrike" cap="none" normalizeH="0" baseline="0">
                <a:ln>
                  <a:noFill/>
                </a:ln>
                <a:effectLst/>
                <a:latin typeface="Times New Roman"/>
                <a:ea typeface="Calibri" panose="020F0502020204030204" pitchFamily="34" charset="0"/>
                <a:cs typeface="Times New Roman"/>
              </a:rPr>
              <a:t> </a:t>
            </a:r>
            <a:r>
              <a:rPr kumimoji="0" lang="id-ID" altLang="en-US" sz="1200" b="0" i="0" u="none" strike="noStrike" cap="none" normalizeH="0" baseline="0">
                <a:ln>
                  <a:noFill/>
                </a:ln>
                <a:effectLst/>
                <a:latin typeface="Times New Roman"/>
                <a:ea typeface="Calibri" panose="020F0502020204030204" pitchFamily="34" charset="0"/>
                <a:cs typeface="Times New Roman"/>
              </a:rPr>
              <a:t>	= </a:t>
            </a:r>
            <a:r>
              <a:rPr kumimoji="0" lang="en-US" altLang="en-US" sz="1200" b="0" i="0" u="none" strike="noStrike" cap="none" normalizeH="0" baseline="0">
                <a:ln>
                  <a:noFill/>
                </a:ln>
                <a:effectLst/>
                <a:latin typeface="Times New Roman"/>
                <a:ea typeface="Calibri" panose="020F0502020204030204" pitchFamily="34" charset="0"/>
                <a:cs typeface="Times New Roman"/>
              </a:rPr>
              <a:t>400</a:t>
            </a:r>
            <a:endParaRPr kumimoji="0" lang="en-US"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200" b="0" i="0" u="none" strike="noStrike" cap="none" normalizeH="0" baseline="0">
                <a:ln>
                  <a:noFill/>
                </a:ln>
                <a:effectLst/>
                <a:latin typeface="Times New Roman"/>
                <a:ea typeface="Calibri" panose="020F0502020204030204" pitchFamily="34" charset="0"/>
                <a:cs typeface="Times New Roman"/>
              </a:rPr>
              <a:t>Recognition rate 	= </a:t>
            </a:r>
            <a:r>
              <a:rPr lang="en-US" altLang="en-US" sz="1200">
                <a:latin typeface="Times New Roman"/>
                <a:ea typeface="Calibri" panose="020F0502020204030204" pitchFamily="34" charset="0"/>
                <a:cs typeface="Times New Roman"/>
              </a:rPr>
              <a:t>23</a:t>
            </a:r>
            <a:r>
              <a:rPr kumimoji="0" lang="id-ID" altLang="en-US" sz="1200" b="0" i="0" u="none" strike="noStrike" cap="none" normalizeH="0" baseline="0">
                <a:ln>
                  <a:noFill/>
                </a:ln>
                <a:effectLst/>
                <a:latin typeface="Times New Roman"/>
                <a:ea typeface="Calibri" panose="020F0502020204030204" pitchFamily="34" charset="0"/>
                <a:cs typeface="Times New Roman"/>
              </a:rPr>
              <a:t>%</a:t>
            </a:r>
            <a:endParaRPr kumimoji="0" lang="id-ID" altLang="en-US" sz="800" b="0" i="0" u="none" strike="noStrike" cap="none" normalizeH="0" baseline="0">
              <a:ln>
                <a:noFill/>
              </a:ln>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en-US" sz="1800" b="0" i="0" u="none" strike="noStrike" cap="none" normalizeH="0" baseline="0">
              <a:ln>
                <a:noFill/>
              </a:ln>
              <a:effectLst/>
              <a:latin typeface="Arial" panose="020B0604020202020204" pitchFamily="34" charset="0"/>
            </a:endParaRPr>
          </a:p>
        </p:txBody>
      </p:sp>
      <p:pic>
        <p:nvPicPr>
          <p:cNvPr id="14" name="Picture 13">
            <a:extLst>
              <a:ext uri="{FF2B5EF4-FFF2-40B4-BE49-F238E27FC236}">
                <a16:creationId xmlns:a16="http://schemas.microsoft.com/office/drawing/2014/main" id="{3B9BB4A9-1082-4CAF-B9FC-48DC7B7341A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154904" y="1921199"/>
            <a:ext cx="2743200" cy="1643344"/>
          </a:xfrm>
          <a:prstGeom prst="rect">
            <a:avLst/>
          </a:prstGeom>
        </p:spPr>
      </p:pic>
      <p:pic>
        <p:nvPicPr>
          <p:cNvPr id="16" name="Picture 15">
            <a:extLst>
              <a:ext uri="{FF2B5EF4-FFF2-40B4-BE49-F238E27FC236}">
                <a16:creationId xmlns:a16="http://schemas.microsoft.com/office/drawing/2014/main" id="{64D108EB-BA7D-4B92-9D2D-6730B4A68FD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102263" y="2363012"/>
            <a:ext cx="2743200" cy="1643344"/>
          </a:xfrm>
          <a:prstGeom prst="rect">
            <a:avLst/>
          </a:prstGeom>
        </p:spPr>
      </p:pic>
      <p:pic>
        <p:nvPicPr>
          <p:cNvPr id="17" name="Picture 16">
            <a:extLst>
              <a:ext uri="{FF2B5EF4-FFF2-40B4-BE49-F238E27FC236}">
                <a16:creationId xmlns:a16="http://schemas.microsoft.com/office/drawing/2014/main" id="{7DEFA3B8-F766-4902-860D-42FDCA3AA8B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154903" y="3802118"/>
            <a:ext cx="2743199" cy="1643344"/>
          </a:xfrm>
          <a:prstGeom prst="rect">
            <a:avLst/>
          </a:prstGeom>
        </p:spPr>
      </p:pic>
      <p:pic>
        <p:nvPicPr>
          <p:cNvPr id="19" name="Picture 18">
            <a:extLst>
              <a:ext uri="{FF2B5EF4-FFF2-40B4-BE49-F238E27FC236}">
                <a16:creationId xmlns:a16="http://schemas.microsoft.com/office/drawing/2014/main" id="{46D7991A-B59D-40BC-BE0F-6EB17AF88C3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6090781" y="4273306"/>
            <a:ext cx="2754682" cy="1643344"/>
          </a:xfrm>
          <a:prstGeom prst="rect">
            <a:avLst/>
          </a:prstGeom>
        </p:spPr>
      </p:pic>
    </p:spTree>
    <p:extLst>
      <p:ext uri="{BB962C8B-B14F-4D97-AF65-F5344CB8AC3E}">
        <p14:creationId xmlns:p14="http://schemas.microsoft.com/office/powerpoint/2010/main" val="2013336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F4AB24-2452-44B0-9A0E-343229317656}"/>
              </a:ext>
            </a:extLst>
          </p:cNvPr>
          <p:cNvPicPr/>
          <p:nvPr/>
        </p:nvPicPr>
        <p:blipFill>
          <a:blip r:embed="rId2">
            <a:alphaModFix amt="20000"/>
            <a:extLst>
              <a:ext uri="{28A0092B-C50C-407E-A947-70E740481C1C}">
                <a14:useLocalDpi xmlns:a14="http://schemas.microsoft.com/office/drawing/2010/main" val="0"/>
              </a:ext>
            </a:extLst>
          </a:blip>
          <a:srcRect/>
          <a:stretch/>
        </p:blipFill>
        <p:spPr bwMode="auto">
          <a:xfrm>
            <a:off x="0" y="1"/>
            <a:ext cx="12192000" cy="6858000"/>
          </a:xfrm>
          <a:prstGeom prst="rect">
            <a:avLst/>
          </a:prstGeom>
          <a:noFill/>
          <a:ln>
            <a:noFill/>
          </a:ln>
        </p:spPr>
      </p:pic>
      <p:sp>
        <p:nvSpPr>
          <p:cNvPr id="2" name="Title 1">
            <a:extLst>
              <a:ext uri="{FF2B5EF4-FFF2-40B4-BE49-F238E27FC236}">
                <a16:creationId xmlns:a16="http://schemas.microsoft.com/office/drawing/2014/main" id="{886FC5D3-E902-426C-97A4-2924EAC4A598}"/>
              </a:ext>
            </a:extLst>
          </p:cNvPr>
          <p:cNvSpPr>
            <a:spLocks noGrp="1"/>
          </p:cNvSpPr>
          <p:nvPr>
            <p:ph type="title"/>
          </p:nvPr>
        </p:nvSpPr>
        <p:spPr>
          <a:xfrm>
            <a:off x="838200" y="307374"/>
            <a:ext cx="10515600" cy="1325563"/>
          </a:xfrm>
        </p:spPr>
        <p:txBody>
          <a:bodyPr/>
          <a:lstStyle/>
          <a:p>
            <a:r>
              <a:rPr lang="en-US" b="1"/>
              <a:t>KESIMPULAN</a:t>
            </a:r>
            <a:endParaRPr lang="en-ID" b="1"/>
          </a:p>
        </p:txBody>
      </p:sp>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838200" y="1421363"/>
            <a:ext cx="10515600" cy="4667251"/>
          </a:xfrm>
        </p:spPr>
        <p:txBody>
          <a:bodyPr>
            <a:normAutofit lnSpcReduction="10000"/>
          </a:bodyPr>
          <a:lstStyle/>
          <a:p>
            <a:pPr marL="342900" marR="0" lvl="0" indent="-342900" algn="just">
              <a:lnSpc>
                <a:spcPct val="150000"/>
              </a:lnSpc>
              <a:spcBef>
                <a:spcPts val="0"/>
              </a:spcBef>
              <a:spcAft>
                <a:spcPts val="1200"/>
              </a:spcAft>
              <a:buFont typeface="+mj-lt"/>
              <a:buAutoNum type="arabicPeriod"/>
            </a:pPr>
            <a:r>
              <a:rPr lang="en-GB" sz="1800" i="1" dirty="0">
                <a:effectLst/>
                <a:latin typeface="Times New Roman" panose="02020603050405020304" pitchFamily="18" charset="0"/>
                <a:ea typeface="Calibri" panose="020F0502020204030204" pitchFamily="34" charset="0"/>
                <a:cs typeface="Times New Roman" panose="02020603050405020304" pitchFamily="18" charset="0"/>
              </a:rPr>
              <a:t>Backpropagation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merupakan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metode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ANN yang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merupakan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metode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pembelajaran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mengubah</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nilai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bobot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neuron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relatif</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terhadap</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error yang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diperoleh</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Inisialisasi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nguyen-widrow</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mempercepat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ANN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mencapai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konvergensi</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Nilai learning rate </a:t>
            </a: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(α)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berpengaruh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terhadap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durasi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mencapai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konvergensi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potensi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mencapai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konvergensi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tersebut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neuron hidden layer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berpengaruh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terhadap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hasil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luaran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dimana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semakin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banyak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neuron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memberikan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hasil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lebih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baik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namun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perlu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diwaspadai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pengaruh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jumlah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neuron yang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terlalu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banyak</a:t>
            </a:r>
            <a:endParaRPr lang="en-ID"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mj-lt"/>
              <a:buAutoNum type="arabicPeriod"/>
            </a:pPr>
            <a:r>
              <a:rPr lang="en-GB" sz="1800" dirty="0" err="1">
                <a:effectLst/>
                <a:latin typeface="Times New Roman" panose="02020603050405020304" pitchFamily="18" charset="0"/>
                <a:ea typeface="Calibri" panose="020F0502020204030204" pitchFamily="34" charset="0"/>
              </a:rPr>
              <a:t>Penggunaan</a:t>
            </a:r>
            <a:r>
              <a:rPr lang="en-GB" sz="1800" dirty="0">
                <a:effectLst/>
                <a:latin typeface="Times New Roman" panose="02020603050405020304" pitchFamily="18" charset="0"/>
                <a:ea typeface="Calibri" panose="020F0502020204030204" pitchFamily="34" charset="0"/>
              </a:rPr>
              <a:t> momentum </a:t>
            </a:r>
            <a:r>
              <a:rPr lang="en-GB" sz="1800" dirty="0" err="1">
                <a:effectLst/>
                <a:latin typeface="Times New Roman" panose="02020603050405020304" pitchFamily="18" charset="0"/>
                <a:ea typeface="Calibri" panose="020F0502020204030204" pitchFamily="34" charset="0"/>
              </a:rPr>
              <a:t>akan</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mengurangi</a:t>
            </a:r>
            <a:r>
              <a:rPr lang="en-GB" sz="1800" dirty="0">
                <a:effectLst/>
                <a:latin typeface="Times New Roman" panose="02020603050405020304" pitchFamily="18" charset="0"/>
                <a:ea typeface="Calibri" panose="020F0502020204030204" pitchFamily="34" charset="0"/>
              </a:rPr>
              <a:t> noise </a:t>
            </a:r>
            <a:r>
              <a:rPr lang="en-GB" sz="1800" dirty="0" err="1">
                <a:effectLst/>
                <a:latin typeface="Times New Roman" panose="02020603050405020304" pitchFamily="18" charset="0"/>
                <a:ea typeface="Calibri" panose="020F0502020204030204" pitchFamily="34" charset="0"/>
              </a:rPr>
              <a:t>pergerakan</a:t>
            </a:r>
            <a:r>
              <a:rPr lang="en-GB" sz="1800" dirty="0">
                <a:effectLst/>
                <a:latin typeface="Times New Roman" panose="02020603050405020304" pitchFamily="18" charset="0"/>
                <a:ea typeface="Calibri" panose="020F0502020204030204" pitchFamily="34" charset="0"/>
              </a:rPr>
              <a:t> ANN dan </a:t>
            </a:r>
            <a:r>
              <a:rPr lang="en-GB" sz="1800" dirty="0" err="1">
                <a:effectLst/>
                <a:latin typeface="Times New Roman" panose="02020603050405020304" pitchFamily="18" charset="0"/>
                <a:ea typeface="Calibri" panose="020F0502020204030204" pitchFamily="34" charset="0"/>
              </a:rPr>
              <a:t>mempercepat</a:t>
            </a:r>
            <a:r>
              <a:rPr lang="en-GB" sz="1800" dirty="0">
                <a:effectLst/>
                <a:latin typeface="Times New Roman" panose="02020603050405020304" pitchFamily="18" charset="0"/>
                <a:ea typeface="Calibri" panose="020F0502020204030204" pitchFamily="34" charset="0"/>
              </a:rPr>
              <a:t> ANN </a:t>
            </a:r>
            <a:r>
              <a:rPr lang="en-GB" sz="1800" dirty="0" err="1">
                <a:effectLst/>
                <a:latin typeface="Times New Roman" panose="02020603050405020304" pitchFamily="18" charset="0"/>
                <a:ea typeface="Calibri" panose="020F0502020204030204" pitchFamily="34" charset="0"/>
              </a:rPr>
              <a:t>untuk</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mencapai</a:t>
            </a:r>
            <a:r>
              <a:rPr lang="en-GB" sz="1800" dirty="0">
                <a:effectLst/>
                <a:latin typeface="Times New Roman" panose="02020603050405020304" pitchFamily="18" charset="0"/>
                <a:ea typeface="Calibri" panose="020F0502020204030204" pitchFamily="34" charset="0"/>
              </a:rPr>
              <a:t> </a:t>
            </a:r>
            <a:r>
              <a:rPr lang="en-GB" sz="1800" dirty="0" err="1">
                <a:effectLst/>
                <a:latin typeface="Times New Roman" panose="02020603050405020304" pitchFamily="18" charset="0"/>
                <a:ea typeface="Calibri" panose="020F0502020204030204" pitchFamily="34" charset="0"/>
              </a:rPr>
              <a:t>konvergensi</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631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44CA16D-4006-4E78-A42C-3A6BC48968FA}"/>
              </a:ext>
            </a:extLst>
          </p:cNvPr>
          <p:cNvSpPr txBox="1">
            <a:spLocks/>
          </p:cNvSpPr>
          <p:nvPr/>
        </p:nvSpPr>
        <p:spPr>
          <a:xfrm>
            <a:off x="-986857" y="2310888"/>
            <a:ext cx="140772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i="1">
                <a:solidFill>
                  <a:srgbClr val="5C5C5C"/>
                </a:solidFill>
                <a:latin typeface="Calibri Light"/>
                <a:cs typeface="Calibri Light"/>
              </a:rPr>
              <a:t> </a:t>
            </a:r>
            <a:r>
              <a:rPr lang="hr-HR" altLang="en-US" b="1" i="1">
                <a:solidFill>
                  <a:srgbClr val="5C5C5C"/>
                </a:solidFill>
                <a:latin typeface="Calibri Light"/>
                <a:cs typeface="Calibri Light"/>
              </a:rPr>
              <a:t>Hvala vam</a:t>
            </a:r>
            <a:r>
              <a:rPr lang="en-US" altLang="en-US">
                <a:solidFill>
                  <a:srgbClr val="5C5C5C"/>
                </a:solidFill>
                <a:latin typeface="Calibri Light"/>
                <a:cs typeface="Calibri Light"/>
              </a:rPr>
              <a:t> </a:t>
            </a:r>
            <a:r>
              <a:rPr lang="hy-AM" altLang="en-US" b="1" i="1" err="1">
                <a:solidFill>
                  <a:srgbClr val="5C5C5C"/>
                </a:solidFill>
                <a:latin typeface="Google Sans"/>
                <a:cs typeface="Calibri Light"/>
              </a:rPr>
              <a:t>շնորհակալություaն</a:t>
            </a:r>
            <a:r>
              <a:rPr lang="hy-AM" altLang="en-US">
                <a:solidFill>
                  <a:srgbClr val="5C5C5C"/>
                </a:solidFill>
                <a:latin typeface="Google Sans"/>
                <a:cs typeface="Calibri Light"/>
              </a:rPr>
              <a:t> </a:t>
            </a:r>
            <a:r>
              <a:rPr lang="hy-AM" altLang="en-US" b="1" i="1" err="1">
                <a:solidFill>
                  <a:srgbClr val="5C5C5C"/>
                </a:solidFill>
                <a:latin typeface="Google Sans"/>
                <a:cs typeface="Calibri Light"/>
              </a:rPr>
              <a:t>Rahmat</a:t>
            </a:r>
            <a:r>
              <a:rPr lang="hy-AM" altLang="en-US">
                <a:solidFill>
                  <a:srgbClr val="5C5C5C"/>
                </a:solidFill>
                <a:latin typeface="Google Sans"/>
                <a:cs typeface="Calibri Light"/>
              </a:rPr>
              <a:t> </a:t>
            </a:r>
            <a:r>
              <a:rPr lang="en-US" altLang="en-US" b="1" i="1" err="1">
                <a:solidFill>
                  <a:srgbClr val="5C5C5C"/>
                </a:solidFill>
                <a:latin typeface="Calibri Light"/>
                <a:cs typeface="Calibri Light"/>
              </a:rPr>
              <a:t>Takk</a:t>
            </a:r>
            <a:r>
              <a:rPr lang="en-US" altLang="en-US" b="1" i="1">
                <a:solidFill>
                  <a:srgbClr val="5C5C5C"/>
                </a:solidFill>
                <a:latin typeface="Calibri Light"/>
                <a:cs typeface="Calibri Light"/>
              </a:rPr>
              <a:t> </a:t>
            </a:r>
            <a:r>
              <a:rPr lang="en-US" altLang="en-US" b="1" i="1" err="1">
                <a:solidFill>
                  <a:srgbClr val="5C5C5C"/>
                </a:solidFill>
                <a:latin typeface="Calibri Light"/>
                <a:cs typeface="Calibri Light"/>
              </a:rPr>
              <a:t>skal</a:t>
            </a:r>
            <a:r>
              <a:rPr lang="en-US" altLang="en-US" b="1" i="1">
                <a:solidFill>
                  <a:srgbClr val="5C5C5C"/>
                </a:solidFill>
                <a:latin typeface="Calibri Light"/>
                <a:cs typeface="Calibri Light"/>
              </a:rPr>
              <a:t> du ha</a:t>
            </a:r>
          </a:p>
        </p:txBody>
      </p:sp>
      <p:sp>
        <p:nvSpPr>
          <p:cNvPr id="19" name="Title 1">
            <a:extLst>
              <a:ext uri="{FF2B5EF4-FFF2-40B4-BE49-F238E27FC236}">
                <a16:creationId xmlns:a16="http://schemas.microsoft.com/office/drawing/2014/main" id="{A219BAEB-DA58-4B04-B4C1-F536E3050722}"/>
              </a:ext>
            </a:extLst>
          </p:cNvPr>
          <p:cNvSpPr txBox="1">
            <a:spLocks/>
          </p:cNvSpPr>
          <p:nvPr/>
        </p:nvSpPr>
        <p:spPr>
          <a:xfrm>
            <a:off x="-854813" y="1838620"/>
            <a:ext cx="1427304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i="1" dirty="0">
                <a:solidFill>
                  <a:srgbClr val="5C5C5C"/>
                </a:solidFill>
                <a:ea typeface="+mj-lt"/>
                <a:cs typeface="+mj-lt"/>
              </a:rPr>
              <a:t>Gratia</a:t>
            </a:r>
            <a:r>
              <a:rPr lang="en-US" altLang="ko-KR" i="1" dirty="0">
                <a:solidFill>
                  <a:srgbClr val="5C5C5C"/>
                </a:solidFill>
                <a:ea typeface="+mj-lt"/>
                <a:cs typeface="+mj-lt"/>
              </a:rPr>
              <a:t> </a:t>
            </a:r>
            <a:r>
              <a:rPr lang="en-US" altLang="ko-KR" b="1" i="1" dirty="0" err="1">
                <a:solidFill>
                  <a:srgbClr val="5C5C5C"/>
                </a:solidFill>
                <a:ea typeface="+mj-lt"/>
                <a:cs typeface="+mj-lt"/>
              </a:rPr>
              <a:t>Hatur</a:t>
            </a:r>
            <a:r>
              <a:rPr lang="en-US" altLang="ko-KR" b="1" i="1" dirty="0">
                <a:solidFill>
                  <a:srgbClr val="5C5C5C"/>
                </a:solidFill>
                <a:ea typeface="+mj-lt"/>
                <a:cs typeface="+mj-lt"/>
              </a:rPr>
              <a:t> </a:t>
            </a:r>
            <a:r>
              <a:rPr lang="en-US" altLang="ko-KR" b="1" i="1" dirty="0" err="1">
                <a:solidFill>
                  <a:srgbClr val="5C5C5C"/>
                </a:solidFill>
                <a:ea typeface="+mj-lt"/>
                <a:cs typeface="+mj-lt"/>
              </a:rPr>
              <a:t>Nuhun</a:t>
            </a:r>
            <a:r>
              <a:rPr lang="en-US" altLang="ko-KR" i="1" dirty="0">
                <a:solidFill>
                  <a:srgbClr val="5C5C5C"/>
                </a:solidFill>
                <a:ea typeface="+mj-lt"/>
                <a:cs typeface="+mj-lt"/>
              </a:rPr>
              <a:t> </a:t>
            </a:r>
            <a:r>
              <a:rPr lang="en-US" altLang="ko-KR" b="1" dirty="0" err="1">
                <a:solidFill>
                  <a:srgbClr val="5C5C5C"/>
                </a:solidFill>
                <a:ea typeface="+mj-lt"/>
                <a:cs typeface="+mj-lt"/>
              </a:rPr>
              <a:t>شكرا</a:t>
            </a:r>
            <a:r>
              <a:rPr lang="en-US" altLang="ko-KR" i="1" dirty="0">
                <a:solidFill>
                  <a:srgbClr val="5C5C5C"/>
                </a:solidFill>
                <a:ea typeface="+mj-lt"/>
                <a:cs typeface="+mj-lt"/>
              </a:rPr>
              <a:t> </a:t>
            </a:r>
            <a:r>
              <a:rPr lang="en-US" b="1" i="1" dirty="0">
                <a:solidFill>
                  <a:srgbClr val="5C5C5C"/>
                </a:solidFill>
                <a:ea typeface="+mj-lt"/>
                <a:cs typeface="+mj-lt"/>
              </a:rPr>
              <a:t>cam </a:t>
            </a:r>
            <a:r>
              <a:rPr lang="en-US" b="1" i="1" dirty="0" err="1">
                <a:solidFill>
                  <a:srgbClr val="5C5C5C"/>
                </a:solidFill>
                <a:ea typeface="+mj-lt"/>
                <a:cs typeface="+mj-lt"/>
              </a:rPr>
              <a:t>ơn</a:t>
            </a:r>
            <a:r>
              <a:rPr lang="en-US" dirty="0">
                <a:solidFill>
                  <a:srgbClr val="5C5C5C"/>
                </a:solidFill>
                <a:ea typeface="+mj-lt"/>
                <a:cs typeface="+mj-lt"/>
              </a:rPr>
              <a:t> </a:t>
            </a:r>
            <a:r>
              <a:rPr lang="en-US" b="1" i="1" dirty="0" err="1">
                <a:solidFill>
                  <a:srgbClr val="5C5C5C"/>
                </a:solidFill>
                <a:ea typeface="+mj-lt"/>
                <a:cs typeface="+mj-lt"/>
              </a:rPr>
              <a:t>Bedankt</a:t>
            </a:r>
            <a:r>
              <a:rPr lang="en-US" dirty="0">
                <a:solidFill>
                  <a:srgbClr val="5C5C5C"/>
                </a:solidFill>
                <a:latin typeface="Calibri Light"/>
                <a:cs typeface="Calibri Light"/>
              </a:rPr>
              <a:t> </a:t>
            </a:r>
            <a:r>
              <a:rPr lang="mk-MK" altLang="en-US" b="1" i="1" dirty="0">
                <a:solidFill>
                  <a:srgbClr val="5C5C5C"/>
                </a:solidFill>
                <a:latin typeface="Google Sans"/>
              </a:rPr>
              <a:t>Ви благодарам</a:t>
            </a:r>
            <a:r>
              <a:rPr lang="mk-MK" altLang="en-US" sz="1200" b="1" i="1" dirty="0">
                <a:solidFill>
                  <a:srgbClr val="5C5C5C"/>
                </a:solidFill>
              </a:rPr>
              <a:t> </a:t>
            </a:r>
            <a:endParaRPr lang="mk-MK" altLang="en-US" sz="3600" b="1" i="1" dirty="0">
              <a:solidFill>
                <a:srgbClr val="5C5C5C"/>
              </a:solidFill>
              <a:latin typeface="Arial" panose="020B0604020202020204" pitchFamily="34" charset="0"/>
              <a:cs typeface="Arial"/>
            </a:endParaRPr>
          </a:p>
          <a:p>
            <a:pPr algn="ctr"/>
            <a:endParaRPr lang="en-US" b="1" i="1" dirty="0">
              <a:solidFill>
                <a:srgbClr val="5C5C5C"/>
              </a:solidFill>
              <a:cs typeface="Calibri Light"/>
            </a:endParaRPr>
          </a:p>
        </p:txBody>
      </p:sp>
      <p:sp>
        <p:nvSpPr>
          <p:cNvPr id="20" name="Title 1">
            <a:extLst>
              <a:ext uri="{FF2B5EF4-FFF2-40B4-BE49-F238E27FC236}">
                <a16:creationId xmlns:a16="http://schemas.microsoft.com/office/drawing/2014/main" id="{329E124F-F452-4032-9434-E22BB7E6FC9E}"/>
              </a:ext>
            </a:extLst>
          </p:cNvPr>
          <p:cNvSpPr txBox="1">
            <a:spLocks/>
          </p:cNvSpPr>
          <p:nvPr/>
        </p:nvSpPr>
        <p:spPr>
          <a:xfrm>
            <a:off x="-613611" y="957126"/>
            <a:ext cx="1370396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err="1">
                <a:solidFill>
                  <a:srgbClr val="5C5C5C"/>
                </a:solidFill>
              </a:rPr>
              <a:t>Obrigada</a:t>
            </a:r>
            <a:r>
              <a:rPr lang="en-US">
                <a:solidFill>
                  <a:srgbClr val="5C5C5C"/>
                </a:solidFill>
              </a:rPr>
              <a:t> </a:t>
            </a:r>
            <a:r>
              <a:rPr lang="en-US" b="1" i="1" err="1">
                <a:solidFill>
                  <a:srgbClr val="5C5C5C"/>
                </a:solidFill>
              </a:rPr>
              <a:t>Matur</a:t>
            </a:r>
            <a:r>
              <a:rPr lang="en-US" b="1" i="1">
                <a:solidFill>
                  <a:srgbClr val="5C5C5C"/>
                </a:solidFill>
              </a:rPr>
              <a:t> </a:t>
            </a:r>
            <a:r>
              <a:rPr lang="en-US" b="1" i="1" err="1">
                <a:solidFill>
                  <a:srgbClr val="5C5C5C"/>
                </a:solidFill>
              </a:rPr>
              <a:t>Nuwun</a:t>
            </a:r>
            <a:r>
              <a:rPr lang="en-US">
                <a:solidFill>
                  <a:srgbClr val="5C5C5C"/>
                </a:solidFill>
              </a:rPr>
              <a:t> </a:t>
            </a:r>
            <a:r>
              <a:rPr lang="en-US" b="1" i="1" err="1">
                <a:solidFill>
                  <a:srgbClr val="5C5C5C"/>
                </a:solidFill>
              </a:rPr>
              <a:t>ขอบคุณ</a:t>
            </a:r>
            <a:r>
              <a:rPr lang="en-US" i="1">
                <a:solidFill>
                  <a:srgbClr val="5C5C5C"/>
                </a:solidFill>
              </a:rPr>
              <a:t> </a:t>
            </a:r>
            <a:r>
              <a:rPr lang="en-US">
                <a:solidFill>
                  <a:srgbClr val="5C5C5C"/>
                </a:solidFill>
              </a:rPr>
              <a:t> </a:t>
            </a:r>
            <a:r>
              <a:rPr lang="en-US" b="1" i="1" err="1">
                <a:solidFill>
                  <a:srgbClr val="5C5C5C"/>
                </a:solidFill>
              </a:rPr>
              <a:t>Спасибо</a:t>
            </a:r>
            <a:r>
              <a:rPr lang="en-US" altLang="ko-KR">
                <a:solidFill>
                  <a:srgbClr val="5C5C5C"/>
                </a:solidFill>
                <a:ea typeface="맑은 고딕"/>
              </a:rPr>
              <a:t> </a:t>
            </a:r>
            <a:r>
              <a:rPr lang="ko-KR" altLang="en-US" b="1">
                <a:solidFill>
                  <a:srgbClr val="5C5C5C"/>
                </a:solidFill>
                <a:ea typeface="맑은 고딕"/>
              </a:rPr>
              <a:t>감사합니다</a:t>
            </a:r>
            <a:endParaRPr lang="en-US" b="1">
              <a:solidFill>
                <a:srgbClr val="5C5C5C"/>
              </a:solidFill>
              <a:ea typeface="맑은 고딕"/>
              <a:cs typeface="Calibri Light"/>
            </a:endParaRPr>
          </a:p>
          <a:p>
            <a:pPr algn="ctr"/>
            <a:endParaRPr lang="en-US">
              <a:solidFill>
                <a:srgbClr val="5C5C5C"/>
              </a:solidFill>
              <a:cs typeface="Calibri Light"/>
            </a:endParaRPr>
          </a:p>
        </p:txBody>
      </p:sp>
      <p:sp>
        <p:nvSpPr>
          <p:cNvPr id="10" name="Title 1">
            <a:extLst>
              <a:ext uri="{FF2B5EF4-FFF2-40B4-BE49-F238E27FC236}">
                <a16:creationId xmlns:a16="http://schemas.microsoft.com/office/drawing/2014/main" id="{3F129C14-FD05-49B9-9EA5-FCD7D71CA7C3}"/>
              </a:ext>
            </a:extLst>
          </p:cNvPr>
          <p:cNvSpPr txBox="1">
            <a:spLocks/>
          </p:cNvSpPr>
          <p:nvPr/>
        </p:nvSpPr>
        <p:spPr>
          <a:xfrm>
            <a:off x="-1484096" y="3081781"/>
            <a:ext cx="15159776" cy="132556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a:solidFill>
                  <a:srgbClr val="5C5C5C"/>
                </a:solidFill>
              </a:rPr>
              <a:t>Thankyou</a:t>
            </a:r>
            <a:r>
              <a:rPr lang="en-US">
                <a:solidFill>
                  <a:srgbClr val="5C5C5C"/>
                </a:solidFill>
              </a:rPr>
              <a:t>  </a:t>
            </a:r>
            <a:r>
              <a:rPr lang="zh-CN" altLang="en-US" b="1">
                <a:solidFill>
                  <a:srgbClr val="5C5C5C"/>
                </a:solidFill>
                <a:ea typeface="+mj-lt"/>
                <a:cs typeface="+mj-lt"/>
              </a:rPr>
              <a:t>谢谢</a:t>
            </a:r>
            <a:r>
              <a:rPr lang="zh-CN" altLang="en-US" i="1">
                <a:solidFill>
                  <a:srgbClr val="5C5C5C"/>
                </a:solidFill>
                <a:ea typeface="等线 Light"/>
              </a:rPr>
              <a:t> </a:t>
            </a:r>
            <a:r>
              <a:rPr lang="en-US" b="1" i="1">
                <a:solidFill>
                  <a:srgbClr val="5C5C5C"/>
                </a:solidFill>
              </a:rPr>
              <a:t>Merci</a:t>
            </a:r>
            <a:r>
              <a:rPr lang="en-US" altLang="zh-CN">
                <a:solidFill>
                  <a:srgbClr val="5C5C5C"/>
                </a:solidFill>
                <a:ea typeface="等线 Light"/>
              </a:rPr>
              <a:t> </a:t>
            </a:r>
            <a:r>
              <a:rPr lang="en-US" sz="8600" b="1" i="1" err="1">
                <a:solidFill>
                  <a:srgbClr val="5C5C5C"/>
                </a:solidFill>
              </a:rPr>
              <a:t>Terima</a:t>
            </a:r>
            <a:r>
              <a:rPr lang="en-US" sz="8600" b="1" i="1">
                <a:solidFill>
                  <a:srgbClr val="5C5C5C"/>
                </a:solidFill>
                <a:ea typeface="+mj-lt"/>
                <a:cs typeface="+mj-lt"/>
              </a:rPr>
              <a:t> Kasih</a:t>
            </a:r>
            <a:r>
              <a:rPr lang="en-US" altLang="ja-JP">
                <a:solidFill>
                  <a:srgbClr val="5C5C5C"/>
                </a:solidFill>
                <a:ea typeface="游ゴシック Light"/>
              </a:rPr>
              <a:t> </a:t>
            </a:r>
            <a:r>
              <a:rPr lang="ja-JP" altLang="en-US" b="1">
                <a:solidFill>
                  <a:srgbClr val="5C5C5C"/>
                </a:solidFill>
                <a:ea typeface="游ゴシック Light"/>
              </a:rPr>
              <a:t>ありがとう</a:t>
            </a:r>
            <a:r>
              <a:rPr lang="ja-JP" altLang="en-US" i="1">
                <a:solidFill>
                  <a:srgbClr val="5C5C5C"/>
                </a:solidFill>
                <a:ea typeface="游ゴシック Light"/>
              </a:rPr>
              <a:t> </a:t>
            </a:r>
            <a:r>
              <a:rPr lang="ja-JP" altLang="en-US" b="1" i="1">
                <a:solidFill>
                  <a:srgbClr val="5C5C5C"/>
                </a:solidFill>
                <a:ea typeface="游ゴシック Light"/>
              </a:rPr>
              <a:t>Danke</a:t>
            </a:r>
            <a:r>
              <a:rPr lang="ja-JP" altLang="en-US">
                <a:solidFill>
                  <a:srgbClr val="5C5C5C"/>
                </a:solidFill>
                <a:ea typeface="游ゴシック Light"/>
              </a:rPr>
              <a:t> </a:t>
            </a:r>
            <a:r>
              <a:rPr lang="en-US" altLang="ja-JP" b="1" i="1" err="1">
                <a:solidFill>
                  <a:srgbClr val="5C5C5C"/>
                </a:solidFill>
                <a:ea typeface="+mj-lt"/>
              </a:rPr>
              <a:t>Grazie</a:t>
            </a:r>
            <a:endParaRPr lang="en-US" i="1">
              <a:solidFill>
                <a:srgbClr val="5C5C5C"/>
              </a:solidFill>
              <a:ea typeface="游ゴシック Light"/>
              <a:cs typeface="+mj-lt"/>
            </a:endParaRPr>
          </a:p>
        </p:txBody>
      </p:sp>
      <p:sp>
        <p:nvSpPr>
          <p:cNvPr id="11" name="Title 1">
            <a:extLst>
              <a:ext uri="{FF2B5EF4-FFF2-40B4-BE49-F238E27FC236}">
                <a16:creationId xmlns:a16="http://schemas.microsoft.com/office/drawing/2014/main" id="{E601DF2C-8674-4B7A-82FD-9FB073B15EDF}"/>
              </a:ext>
            </a:extLst>
          </p:cNvPr>
          <p:cNvSpPr txBox="1">
            <a:spLocks/>
          </p:cNvSpPr>
          <p:nvPr/>
        </p:nvSpPr>
        <p:spPr>
          <a:xfrm>
            <a:off x="-908703" y="5534734"/>
            <a:ext cx="140772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i="1">
                <a:solidFill>
                  <a:srgbClr val="5C5C5C"/>
                </a:solidFill>
                <a:latin typeface="Calibri Light"/>
                <a:cs typeface="Calibri Light"/>
              </a:rPr>
              <a:t> </a:t>
            </a:r>
            <a:r>
              <a:rPr lang="hr-HR" altLang="en-US" b="1" i="1">
                <a:solidFill>
                  <a:srgbClr val="5C5C5C"/>
                </a:solidFill>
                <a:latin typeface="Calibri Light"/>
                <a:cs typeface="Calibri Light"/>
              </a:rPr>
              <a:t>Hvala vam</a:t>
            </a:r>
            <a:r>
              <a:rPr lang="en-US" altLang="en-US">
                <a:solidFill>
                  <a:srgbClr val="5C5C5C"/>
                </a:solidFill>
                <a:latin typeface="Calibri Light"/>
                <a:cs typeface="Calibri Light"/>
              </a:rPr>
              <a:t> </a:t>
            </a:r>
            <a:r>
              <a:rPr lang="hy-AM" altLang="en-US" b="1" i="1">
                <a:solidFill>
                  <a:srgbClr val="5C5C5C"/>
                </a:solidFill>
                <a:latin typeface="Google Sans"/>
                <a:cs typeface="Calibri Light"/>
              </a:rPr>
              <a:t>շնորհակալություaն</a:t>
            </a:r>
            <a:r>
              <a:rPr lang="hy-AM" altLang="en-US">
                <a:solidFill>
                  <a:srgbClr val="5C5C5C"/>
                </a:solidFill>
                <a:latin typeface="Google Sans"/>
                <a:cs typeface="Calibri Light"/>
              </a:rPr>
              <a:t> </a:t>
            </a:r>
            <a:r>
              <a:rPr lang="hy-AM" altLang="en-US" b="1" i="1">
                <a:solidFill>
                  <a:srgbClr val="5C5C5C"/>
                </a:solidFill>
                <a:latin typeface="Google Sans"/>
                <a:cs typeface="Calibri Light"/>
              </a:rPr>
              <a:t>Rahmat</a:t>
            </a:r>
            <a:r>
              <a:rPr lang="hy-AM" altLang="en-US">
                <a:solidFill>
                  <a:srgbClr val="5C5C5C"/>
                </a:solidFill>
                <a:latin typeface="Google Sans"/>
                <a:cs typeface="Calibri Light"/>
              </a:rPr>
              <a:t> </a:t>
            </a:r>
            <a:r>
              <a:rPr lang="en-US" altLang="en-US" b="1" i="1" err="1">
                <a:solidFill>
                  <a:srgbClr val="5C5C5C"/>
                </a:solidFill>
                <a:latin typeface="Calibri Light"/>
                <a:cs typeface="Calibri Light"/>
              </a:rPr>
              <a:t>Takk</a:t>
            </a:r>
            <a:r>
              <a:rPr lang="en-US" altLang="en-US" b="1" i="1">
                <a:solidFill>
                  <a:srgbClr val="5C5C5C"/>
                </a:solidFill>
                <a:latin typeface="Calibri Light"/>
                <a:cs typeface="Calibri Light"/>
              </a:rPr>
              <a:t> </a:t>
            </a:r>
            <a:r>
              <a:rPr lang="en-US" altLang="en-US" b="1" i="1" err="1">
                <a:solidFill>
                  <a:srgbClr val="5C5C5C"/>
                </a:solidFill>
                <a:latin typeface="Calibri Light"/>
                <a:cs typeface="Calibri Light"/>
              </a:rPr>
              <a:t>skal</a:t>
            </a:r>
            <a:r>
              <a:rPr lang="en-US" altLang="en-US" b="1" i="1">
                <a:solidFill>
                  <a:srgbClr val="5C5C5C"/>
                </a:solidFill>
                <a:latin typeface="Calibri Light"/>
                <a:cs typeface="Calibri Light"/>
              </a:rPr>
              <a:t> du ha</a:t>
            </a:r>
          </a:p>
        </p:txBody>
      </p:sp>
      <p:sp>
        <p:nvSpPr>
          <p:cNvPr id="12" name="Title 1">
            <a:extLst>
              <a:ext uri="{FF2B5EF4-FFF2-40B4-BE49-F238E27FC236}">
                <a16:creationId xmlns:a16="http://schemas.microsoft.com/office/drawing/2014/main" id="{A1AB2A01-5ADF-4DF6-869F-A0871F913807}"/>
              </a:ext>
            </a:extLst>
          </p:cNvPr>
          <p:cNvSpPr txBox="1">
            <a:spLocks/>
          </p:cNvSpPr>
          <p:nvPr/>
        </p:nvSpPr>
        <p:spPr>
          <a:xfrm>
            <a:off x="-776659" y="5008678"/>
            <a:ext cx="1427304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b="1" i="1">
                <a:solidFill>
                  <a:srgbClr val="5C5C5C"/>
                </a:solidFill>
                <a:ea typeface="+mj-lt"/>
                <a:cs typeface="+mj-lt"/>
              </a:rPr>
              <a:t>Gratia</a:t>
            </a:r>
            <a:r>
              <a:rPr lang="en-US" altLang="ko-KR" i="1">
                <a:solidFill>
                  <a:srgbClr val="5C5C5C"/>
                </a:solidFill>
                <a:ea typeface="+mj-lt"/>
                <a:cs typeface="+mj-lt"/>
              </a:rPr>
              <a:t> </a:t>
            </a:r>
            <a:r>
              <a:rPr lang="en-US" altLang="ko-KR" b="1" i="1" err="1">
                <a:solidFill>
                  <a:srgbClr val="5C5C5C"/>
                </a:solidFill>
                <a:ea typeface="+mj-lt"/>
                <a:cs typeface="+mj-lt"/>
              </a:rPr>
              <a:t>Hatur</a:t>
            </a:r>
            <a:r>
              <a:rPr lang="en-US" altLang="ko-KR" b="1" i="1">
                <a:solidFill>
                  <a:srgbClr val="5C5C5C"/>
                </a:solidFill>
                <a:ea typeface="+mj-lt"/>
                <a:cs typeface="+mj-lt"/>
              </a:rPr>
              <a:t> </a:t>
            </a:r>
            <a:r>
              <a:rPr lang="en-US" altLang="ko-KR" b="1" i="1" err="1">
                <a:solidFill>
                  <a:srgbClr val="5C5C5C"/>
                </a:solidFill>
                <a:ea typeface="+mj-lt"/>
                <a:cs typeface="+mj-lt"/>
              </a:rPr>
              <a:t>Nuhun</a:t>
            </a:r>
            <a:r>
              <a:rPr lang="en-US" altLang="ko-KR" i="1">
                <a:solidFill>
                  <a:srgbClr val="5C5C5C"/>
                </a:solidFill>
                <a:ea typeface="+mj-lt"/>
                <a:cs typeface="+mj-lt"/>
              </a:rPr>
              <a:t> </a:t>
            </a:r>
            <a:r>
              <a:rPr lang="en-US" altLang="ko-KR" b="1" err="1">
                <a:solidFill>
                  <a:srgbClr val="5C5C5C"/>
                </a:solidFill>
                <a:ea typeface="+mj-lt"/>
                <a:cs typeface="+mj-lt"/>
              </a:rPr>
              <a:t>شكرا</a:t>
            </a:r>
            <a:r>
              <a:rPr lang="en-US" altLang="ko-KR" i="1">
                <a:solidFill>
                  <a:srgbClr val="5C5C5C"/>
                </a:solidFill>
                <a:ea typeface="+mj-lt"/>
                <a:cs typeface="+mj-lt"/>
              </a:rPr>
              <a:t> </a:t>
            </a:r>
            <a:r>
              <a:rPr lang="en-US" b="1" i="1">
                <a:solidFill>
                  <a:srgbClr val="5C5C5C"/>
                </a:solidFill>
                <a:ea typeface="+mj-lt"/>
                <a:cs typeface="+mj-lt"/>
              </a:rPr>
              <a:t>cam </a:t>
            </a:r>
            <a:r>
              <a:rPr lang="en-US" b="1" i="1" err="1">
                <a:solidFill>
                  <a:srgbClr val="5C5C5C"/>
                </a:solidFill>
                <a:ea typeface="+mj-lt"/>
                <a:cs typeface="+mj-lt"/>
              </a:rPr>
              <a:t>ơn</a:t>
            </a:r>
            <a:r>
              <a:rPr lang="en-US">
                <a:solidFill>
                  <a:srgbClr val="5C5C5C"/>
                </a:solidFill>
                <a:ea typeface="+mj-lt"/>
                <a:cs typeface="+mj-lt"/>
              </a:rPr>
              <a:t> </a:t>
            </a:r>
            <a:r>
              <a:rPr lang="en-US" b="1" i="1" err="1">
                <a:solidFill>
                  <a:srgbClr val="5C5C5C"/>
                </a:solidFill>
                <a:ea typeface="+mj-lt"/>
                <a:cs typeface="+mj-lt"/>
              </a:rPr>
              <a:t>Bedankt</a:t>
            </a:r>
            <a:r>
              <a:rPr lang="en-US">
                <a:solidFill>
                  <a:srgbClr val="5C5C5C"/>
                </a:solidFill>
                <a:latin typeface="Calibri Light"/>
                <a:cs typeface="Calibri Light"/>
              </a:rPr>
              <a:t> </a:t>
            </a:r>
            <a:r>
              <a:rPr lang="mk-MK" altLang="en-US" b="1" i="1">
                <a:solidFill>
                  <a:srgbClr val="5C5C5C"/>
                </a:solidFill>
                <a:latin typeface="Google Sans"/>
              </a:rPr>
              <a:t>Ви благодарам</a:t>
            </a:r>
            <a:r>
              <a:rPr lang="mk-MK" altLang="en-US" sz="1200" b="1" i="1">
                <a:solidFill>
                  <a:srgbClr val="5C5C5C"/>
                </a:solidFill>
              </a:rPr>
              <a:t> </a:t>
            </a:r>
            <a:endParaRPr lang="mk-MK" altLang="en-US" sz="3600" b="1" i="1">
              <a:solidFill>
                <a:srgbClr val="5C5C5C"/>
              </a:solidFill>
              <a:latin typeface="Arial" panose="020B0604020202020204" pitchFamily="34" charset="0"/>
              <a:cs typeface="Arial"/>
            </a:endParaRPr>
          </a:p>
          <a:p>
            <a:pPr algn="ctr"/>
            <a:endParaRPr lang="en-US" b="1" i="1">
              <a:solidFill>
                <a:srgbClr val="5C5C5C"/>
              </a:solidFill>
              <a:cs typeface="Calibri Light"/>
            </a:endParaRPr>
          </a:p>
        </p:txBody>
      </p:sp>
      <p:sp>
        <p:nvSpPr>
          <p:cNvPr id="14" name="Title 1">
            <a:extLst>
              <a:ext uri="{FF2B5EF4-FFF2-40B4-BE49-F238E27FC236}">
                <a16:creationId xmlns:a16="http://schemas.microsoft.com/office/drawing/2014/main" id="{FC2605E2-E1CA-44F9-9C61-D91D4D25807C}"/>
              </a:ext>
            </a:extLst>
          </p:cNvPr>
          <p:cNvSpPr txBox="1">
            <a:spLocks/>
          </p:cNvSpPr>
          <p:nvPr/>
        </p:nvSpPr>
        <p:spPr>
          <a:xfrm>
            <a:off x="-490634" y="4207866"/>
            <a:ext cx="1370396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err="1">
                <a:solidFill>
                  <a:srgbClr val="5C5C5C"/>
                </a:solidFill>
              </a:rPr>
              <a:t>Obrigada</a:t>
            </a:r>
            <a:r>
              <a:rPr lang="en-US" dirty="0">
                <a:solidFill>
                  <a:srgbClr val="5C5C5C"/>
                </a:solidFill>
              </a:rPr>
              <a:t> </a:t>
            </a:r>
            <a:r>
              <a:rPr lang="en-US" b="1" i="1" dirty="0" err="1">
                <a:solidFill>
                  <a:srgbClr val="5C5C5C"/>
                </a:solidFill>
              </a:rPr>
              <a:t>Matur</a:t>
            </a:r>
            <a:r>
              <a:rPr lang="en-US" b="1" i="1" dirty="0">
                <a:solidFill>
                  <a:srgbClr val="5C5C5C"/>
                </a:solidFill>
              </a:rPr>
              <a:t> </a:t>
            </a:r>
            <a:r>
              <a:rPr lang="en-US" b="1" i="1" dirty="0" err="1">
                <a:solidFill>
                  <a:srgbClr val="5C5C5C"/>
                </a:solidFill>
              </a:rPr>
              <a:t>Nuwun</a:t>
            </a:r>
            <a:r>
              <a:rPr lang="en-US" dirty="0">
                <a:solidFill>
                  <a:srgbClr val="5C5C5C"/>
                </a:solidFill>
              </a:rPr>
              <a:t> </a:t>
            </a:r>
            <a:r>
              <a:rPr lang="en-US" b="1" i="1" dirty="0" err="1">
                <a:solidFill>
                  <a:srgbClr val="5C5C5C"/>
                </a:solidFill>
                <a:ea typeface="+mj-lt"/>
                <a:cs typeface="+mj-lt"/>
              </a:rPr>
              <a:t>ขอบคุณ</a:t>
            </a:r>
            <a:r>
              <a:rPr lang="en-US" i="1" dirty="0">
                <a:solidFill>
                  <a:srgbClr val="5C5C5C"/>
                </a:solidFill>
                <a:ea typeface="+mj-lt"/>
                <a:cs typeface="+mj-lt"/>
              </a:rPr>
              <a:t> </a:t>
            </a:r>
            <a:r>
              <a:rPr lang="en-US" dirty="0">
                <a:solidFill>
                  <a:srgbClr val="5C5C5C"/>
                </a:solidFill>
                <a:ea typeface="+mj-lt"/>
                <a:cs typeface="+mj-lt"/>
              </a:rPr>
              <a:t> </a:t>
            </a:r>
            <a:r>
              <a:rPr lang="en-US" b="1" i="1" dirty="0" err="1">
                <a:solidFill>
                  <a:srgbClr val="5C5C5C"/>
                </a:solidFill>
                <a:ea typeface="+mj-lt"/>
                <a:cs typeface="+mj-lt"/>
              </a:rPr>
              <a:t>Спасибо</a:t>
            </a:r>
            <a:r>
              <a:rPr lang="en-US" dirty="0">
                <a:solidFill>
                  <a:srgbClr val="5C5C5C"/>
                </a:solidFill>
                <a:ea typeface="+mj-lt"/>
                <a:cs typeface="+mj-lt"/>
              </a:rPr>
              <a:t> </a:t>
            </a:r>
            <a:r>
              <a:rPr lang="ko-KR" altLang="en-US" b="1" dirty="0">
                <a:solidFill>
                  <a:srgbClr val="5C5C5C"/>
                </a:solidFill>
                <a:ea typeface="+mj-lt"/>
                <a:cs typeface="+mj-lt"/>
              </a:rPr>
              <a:t>감사합니다</a:t>
            </a:r>
            <a:endParaRPr lang="en-US" b="1" dirty="0">
              <a:solidFill>
                <a:srgbClr val="5C5C5C"/>
              </a:solidFill>
              <a:ea typeface="+mj-lt"/>
              <a:cs typeface="+mj-lt"/>
            </a:endParaRPr>
          </a:p>
          <a:p>
            <a:pPr algn="ctr"/>
            <a:endParaRPr lang="en-US" dirty="0">
              <a:solidFill>
                <a:srgbClr val="5C5C5C"/>
              </a:solidFill>
              <a:cs typeface="Calibri Light"/>
            </a:endParaRPr>
          </a:p>
        </p:txBody>
      </p:sp>
      <p:sp>
        <p:nvSpPr>
          <p:cNvPr id="15" name="Title 1">
            <a:extLst>
              <a:ext uri="{FF2B5EF4-FFF2-40B4-BE49-F238E27FC236}">
                <a16:creationId xmlns:a16="http://schemas.microsoft.com/office/drawing/2014/main" id="{05342857-799C-4B35-AE9E-958D824DE727}"/>
              </a:ext>
            </a:extLst>
          </p:cNvPr>
          <p:cNvSpPr txBox="1">
            <a:spLocks/>
          </p:cNvSpPr>
          <p:nvPr/>
        </p:nvSpPr>
        <p:spPr>
          <a:xfrm>
            <a:off x="-1591672" y="-181373"/>
            <a:ext cx="1515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a:solidFill>
                  <a:srgbClr val="5C5C5C"/>
                </a:solidFill>
              </a:rPr>
              <a:t>Thankyou</a:t>
            </a:r>
            <a:r>
              <a:rPr lang="en-US">
                <a:solidFill>
                  <a:srgbClr val="5C5C5C"/>
                </a:solidFill>
              </a:rPr>
              <a:t>  </a:t>
            </a:r>
            <a:r>
              <a:rPr lang="zh-CN" altLang="en-US" b="1">
                <a:solidFill>
                  <a:srgbClr val="5C5C5C"/>
                </a:solidFill>
                <a:ea typeface="+mj-lt"/>
                <a:cs typeface="+mj-lt"/>
              </a:rPr>
              <a:t>谢谢</a:t>
            </a:r>
            <a:r>
              <a:rPr lang="zh-CN" altLang="en-US" i="1">
                <a:solidFill>
                  <a:srgbClr val="5C5C5C"/>
                </a:solidFill>
                <a:ea typeface="等线 Light"/>
              </a:rPr>
              <a:t> </a:t>
            </a:r>
            <a:r>
              <a:rPr lang="en-US" b="1" i="1">
                <a:solidFill>
                  <a:srgbClr val="5C5C5C"/>
                </a:solidFill>
              </a:rPr>
              <a:t>Merci</a:t>
            </a:r>
            <a:r>
              <a:rPr lang="en-US" altLang="zh-CN">
                <a:solidFill>
                  <a:srgbClr val="5C5C5C"/>
                </a:solidFill>
                <a:ea typeface="等线 Light"/>
              </a:rPr>
              <a:t> </a:t>
            </a:r>
            <a:r>
              <a:rPr lang="en-US" b="1" i="1" err="1">
                <a:solidFill>
                  <a:srgbClr val="5C5C5C"/>
                </a:solidFill>
              </a:rPr>
              <a:t>Terima</a:t>
            </a:r>
            <a:r>
              <a:rPr lang="en-US" b="1" i="1">
                <a:solidFill>
                  <a:srgbClr val="5C5C5C"/>
                </a:solidFill>
                <a:ea typeface="+mj-lt"/>
                <a:cs typeface="+mj-lt"/>
              </a:rPr>
              <a:t> Kasih</a:t>
            </a:r>
            <a:r>
              <a:rPr lang="en-US" altLang="ja-JP">
                <a:solidFill>
                  <a:srgbClr val="5C5C5C"/>
                </a:solidFill>
                <a:ea typeface="游ゴシック Light"/>
              </a:rPr>
              <a:t> </a:t>
            </a:r>
            <a:r>
              <a:rPr lang="ja-JP" altLang="en-US" b="1">
                <a:solidFill>
                  <a:srgbClr val="5C5C5C"/>
                </a:solidFill>
                <a:ea typeface="游ゴシック Light"/>
              </a:rPr>
              <a:t>ありがとう</a:t>
            </a:r>
            <a:r>
              <a:rPr lang="ja-JP" altLang="en-US" i="1">
                <a:solidFill>
                  <a:srgbClr val="5C5C5C"/>
                </a:solidFill>
                <a:ea typeface="游ゴシック Light"/>
              </a:rPr>
              <a:t> </a:t>
            </a:r>
            <a:r>
              <a:rPr lang="ja-JP" altLang="en-US" b="1" i="1">
                <a:solidFill>
                  <a:srgbClr val="5C5C5C"/>
                </a:solidFill>
                <a:ea typeface="游ゴシック Light"/>
              </a:rPr>
              <a:t>Danke</a:t>
            </a:r>
            <a:r>
              <a:rPr lang="ja-JP" altLang="en-US">
                <a:solidFill>
                  <a:srgbClr val="5C5C5C"/>
                </a:solidFill>
                <a:ea typeface="游ゴシック Light"/>
              </a:rPr>
              <a:t> </a:t>
            </a:r>
            <a:r>
              <a:rPr lang="en-US" altLang="ja-JP" b="1" i="1" err="1">
                <a:solidFill>
                  <a:srgbClr val="5C5C5C"/>
                </a:solidFill>
                <a:ea typeface="+mj-lt"/>
              </a:rPr>
              <a:t>Grazie</a:t>
            </a:r>
            <a:endParaRPr lang="en-US" i="1">
              <a:solidFill>
                <a:srgbClr val="5C5C5C"/>
              </a:solidFill>
              <a:ea typeface="游ゴシック Light"/>
              <a:cs typeface="+mj-lt"/>
            </a:endParaRPr>
          </a:p>
        </p:txBody>
      </p:sp>
      <p:sp>
        <p:nvSpPr>
          <p:cNvPr id="17" name="Title 1">
            <a:extLst>
              <a:ext uri="{FF2B5EF4-FFF2-40B4-BE49-F238E27FC236}">
                <a16:creationId xmlns:a16="http://schemas.microsoft.com/office/drawing/2014/main" id="{56EC3057-F910-4C16-BA11-5D8651A3B65F}"/>
              </a:ext>
            </a:extLst>
          </p:cNvPr>
          <p:cNvSpPr txBox="1">
            <a:spLocks/>
          </p:cNvSpPr>
          <p:nvPr/>
        </p:nvSpPr>
        <p:spPr>
          <a:xfrm>
            <a:off x="-1741544" y="3040960"/>
            <a:ext cx="151597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300" b="1" i="1" dirty="0" err="1"/>
              <a:t>Terima</a:t>
            </a:r>
            <a:r>
              <a:rPr lang="en-US" sz="7300" b="1" i="1" dirty="0">
                <a:ea typeface="+mj-lt"/>
                <a:cs typeface="+mj-lt"/>
              </a:rPr>
              <a:t> Kasih</a:t>
            </a:r>
            <a:r>
              <a:rPr lang="en-US" altLang="ja-JP" sz="7300" dirty="0">
                <a:solidFill>
                  <a:schemeClr val="tx1">
                    <a:lumMod val="85000"/>
                  </a:schemeClr>
                </a:solidFill>
                <a:ea typeface="游ゴシック Light"/>
              </a:rPr>
              <a:t> </a:t>
            </a:r>
            <a:endParaRPr lang="en-US" sz="7300" i="1" dirty="0">
              <a:solidFill>
                <a:schemeClr val="tx1">
                  <a:lumMod val="85000"/>
                </a:schemeClr>
              </a:solidFill>
              <a:ea typeface="游ゴシック Light"/>
              <a:cs typeface="+mj-lt"/>
            </a:endParaRPr>
          </a:p>
        </p:txBody>
      </p:sp>
    </p:spTree>
    <p:extLst>
      <p:ext uri="{BB962C8B-B14F-4D97-AF65-F5344CB8AC3E}">
        <p14:creationId xmlns:p14="http://schemas.microsoft.com/office/powerpoint/2010/main" val="4176324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838200" y="2081772"/>
            <a:ext cx="5543746" cy="3857115"/>
          </a:xfrm>
        </p:spPr>
        <p:txBody>
          <a:bodyPr>
            <a:normAutofit/>
          </a:bodyPr>
          <a:lstStyle/>
          <a:p>
            <a:pPr marL="0" marR="0" indent="0" algn="just">
              <a:lnSpc>
                <a:spcPct val="150000"/>
              </a:lnSpc>
              <a:spcBef>
                <a:spcPts val="0"/>
              </a:spcBef>
              <a:spcAft>
                <a:spcPts val="0"/>
              </a:spcAft>
              <a:buNone/>
            </a:pPr>
            <a:r>
              <a:rPr lang="id-ID" sz="1800" dirty="0">
                <a:effectLst/>
                <a:latin typeface="Times New Roman" panose="02020603050405020304" pitchFamily="18" charset="0"/>
                <a:ea typeface="Calibri" panose="020F0502020204030204" pitchFamily="34" charset="0"/>
                <a:cs typeface="Times New Roman" panose="02020603050405020304" pitchFamily="18" charset="0"/>
              </a:rPr>
              <a:t>Cara kerja dari sebuah neuron adalah akan bereaksi apabila potensial listrik mencapai suatu batasan tertentu. Neuron akan menjumlahkan sinyal yang masuk melalui dendrite yang dikalikan dengan pembobot sinapsis. Proses pembelajaran terjadi dengan perubahan yang terjadi pada sinapsis. Sinyal yang masuk akan dijumlahkan dan dikonversi dengan suatu fungsi aktivitas yang kemudian akan mengeluarkan suatu sinyal pemicu yang dialirkan ke neuron lain.</a:t>
            </a:r>
          </a:p>
        </p:txBody>
      </p:sp>
      <p:pic>
        <p:nvPicPr>
          <p:cNvPr id="5" name="Picture 4" descr="Sel saraf - Wikipedia bahasa Indonesia, ensiklopedia bebas">
            <a:extLst>
              <a:ext uri="{FF2B5EF4-FFF2-40B4-BE49-F238E27FC236}">
                <a16:creationId xmlns:a16="http://schemas.microsoft.com/office/drawing/2014/main" id="{5A39C09B-CCAA-4174-8B29-53C8BE00C3F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4311" y="2276077"/>
            <a:ext cx="4677877" cy="25269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8" name="Title 1">
            <a:extLst>
              <a:ext uri="{FF2B5EF4-FFF2-40B4-BE49-F238E27FC236}">
                <a16:creationId xmlns:a16="http://schemas.microsoft.com/office/drawing/2014/main" id="{28E39175-0562-4957-901F-DE3828B2FDAA}"/>
              </a:ext>
            </a:extLst>
          </p:cNvPr>
          <p:cNvSpPr txBox="1">
            <a:spLocks/>
          </p:cNvSpPr>
          <p:nvPr/>
        </p:nvSpPr>
        <p:spPr>
          <a:xfrm>
            <a:off x="838200" y="9216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a:t>Dasar Teori</a:t>
            </a:r>
          </a:p>
        </p:txBody>
      </p:sp>
    </p:spTree>
    <p:extLst>
      <p:ext uri="{BB962C8B-B14F-4D97-AF65-F5344CB8AC3E}">
        <p14:creationId xmlns:p14="http://schemas.microsoft.com/office/powerpoint/2010/main" val="525489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838200" y="2081772"/>
            <a:ext cx="5543746" cy="4351338"/>
          </a:xfrm>
        </p:spPr>
        <p:txBody>
          <a:bodyPr>
            <a:normAutofit/>
          </a:bodyPr>
          <a:lstStyle/>
          <a:p>
            <a:pPr marL="0" indent="0" algn="just">
              <a:lnSpc>
                <a:spcPct val="150000"/>
              </a:lnSpc>
              <a:spcBef>
                <a:spcPts val="0"/>
              </a:spcBef>
              <a:buNone/>
            </a:pPr>
            <a:r>
              <a:rPr lang="id-ID" sz="1800">
                <a:effectLst/>
                <a:latin typeface="Times New Roman" panose="02020603050405020304" pitchFamily="18" charset="0"/>
                <a:ea typeface="Calibri" panose="020F0502020204030204" pitchFamily="34" charset="0"/>
                <a:cs typeface="Times New Roman" panose="02020603050405020304" pitchFamily="18" charset="0"/>
              </a:rPr>
              <a:t>Prinsip kerja dari neuron ini kemudian dimodelkan secara matematis. Pemodelan matematika inilah yang menjadi dasar dari ANN. Elemen dasar dari sebuah ANN adalah sebuah neuron. Neuron ini akan mengubah sinyal msukan menjadi sebuah keluaran. Setiap neuron mempunyai suatu inputan yang memiliki bobotnya masing – masing. Sinyal kemudian akan dikonversi menggunakan sebuah fungsi aktivasi. Fungsi aktivasi yang digunakan dapat beragam seperti </a:t>
            </a:r>
            <a:r>
              <a:rPr lang="id-ID" sz="1800" i="1">
                <a:effectLst/>
                <a:latin typeface="Times New Roman" panose="02020603050405020304" pitchFamily="18" charset="0"/>
                <a:ea typeface="Calibri" panose="020F0502020204030204" pitchFamily="34" charset="0"/>
                <a:cs typeface="Times New Roman" panose="02020603050405020304" pitchFamily="18" charset="0"/>
              </a:rPr>
              <a:t>Relu, sigmoid, tanh</a:t>
            </a:r>
            <a:r>
              <a:rPr lang="id-ID" sz="1800">
                <a:effectLst/>
                <a:latin typeface="Times New Roman" panose="02020603050405020304" pitchFamily="18" charset="0"/>
                <a:ea typeface="Calibri" panose="020F0502020204030204" pitchFamily="34" charset="0"/>
                <a:cs typeface="Times New Roman" panose="02020603050405020304" pitchFamily="18" charset="0"/>
              </a:rPr>
              <a:t> dan lain lain</a:t>
            </a:r>
          </a:p>
        </p:txBody>
      </p:sp>
      <p:pic>
        <p:nvPicPr>
          <p:cNvPr id="9" name="Picture 8">
            <a:extLst>
              <a:ext uri="{FF2B5EF4-FFF2-40B4-BE49-F238E27FC236}">
                <a16:creationId xmlns:a16="http://schemas.microsoft.com/office/drawing/2014/main" id="{135B056F-8D29-4B42-B01F-5F62C7FAD9BA}"/>
              </a:ext>
            </a:extLst>
          </p:cNvPr>
          <p:cNvPicPr/>
          <p:nvPr/>
        </p:nvPicPr>
        <p:blipFill>
          <a:blip r:embed="rId2">
            <a:extLst>
              <a:ext uri="{28A0092B-C50C-407E-A947-70E740481C1C}">
                <a14:useLocalDpi xmlns:a14="http://schemas.microsoft.com/office/drawing/2010/main" val="0"/>
              </a:ext>
            </a:extLst>
          </a:blip>
          <a:srcRect/>
          <a:stretch/>
        </p:blipFill>
        <p:spPr bwMode="auto">
          <a:xfrm>
            <a:off x="7111746" y="2988236"/>
            <a:ext cx="4126551" cy="1832909"/>
          </a:xfrm>
          <a:prstGeom prst="rect">
            <a:avLst/>
          </a:prstGeom>
          <a:noFill/>
          <a:ln>
            <a:noFill/>
          </a:ln>
        </p:spPr>
      </p:pic>
      <p:sp>
        <p:nvSpPr>
          <p:cNvPr id="7" name="Title 1">
            <a:extLst>
              <a:ext uri="{FF2B5EF4-FFF2-40B4-BE49-F238E27FC236}">
                <a16:creationId xmlns:a16="http://schemas.microsoft.com/office/drawing/2014/main" id="{A68CBF6C-486D-4E0A-95C4-FD3DE61820B5}"/>
              </a:ext>
            </a:extLst>
          </p:cNvPr>
          <p:cNvSpPr>
            <a:spLocks noGrp="1"/>
          </p:cNvSpPr>
          <p:nvPr>
            <p:ph type="title"/>
          </p:nvPr>
        </p:nvSpPr>
        <p:spPr>
          <a:xfrm>
            <a:off x="838200" y="921638"/>
            <a:ext cx="10515600" cy="1325563"/>
          </a:xfrm>
        </p:spPr>
        <p:txBody>
          <a:bodyPr/>
          <a:lstStyle/>
          <a:p>
            <a:r>
              <a:rPr lang="id-ID" b="1"/>
              <a:t>Dasar Teori</a:t>
            </a:r>
          </a:p>
        </p:txBody>
      </p:sp>
    </p:spTree>
    <p:extLst>
      <p:ext uri="{BB962C8B-B14F-4D97-AF65-F5344CB8AC3E}">
        <p14:creationId xmlns:p14="http://schemas.microsoft.com/office/powerpoint/2010/main" val="1288757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838200" y="2081772"/>
            <a:ext cx="5543746" cy="4351338"/>
          </a:xfrm>
        </p:spPr>
        <p:txBody>
          <a:bodyPr>
            <a:normAutofit/>
          </a:bodyPr>
          <a:lstStyle/>
          <a:p>
            <a:pPr marL="0" indent="0" algn="just">
              <a:lnSpc>
                <a:spcPct val="150000"/>
              </a:lnSpc>
              <a:spcBef>
                <a:spcPts val="0"/>
              </a:spcBef>
              <a:buNone/>
            </a:pPr>
            <a:r>
              <a:rPr lang="id-ID" sz="1800" i="1">
                <a:effectLst/>
                <a:latin typeface="Times New Roman" panose="02020603050405020304" pitchFamily="18" charset="0"/>
                <a:ea typeface="Calibri" panose="020F0502020204030204" pitchFamily="34" charset="0"/>
                <a:cs typeface="Times New Roman" panose="02020603050405020304" pitchFamily="18" charset="0"/>
              </a:rPr>
              <a:t>Backpropagation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suatu</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algoritma</a:t>
            </a:r>
            <a:r>
              <a:rPr lang="en-US" sz="1800">
                <a:effectLst/>
                <a:latin typeface="Times New Roman" panose="02020603050405020304" pitchFamily="18" charset="0"/>
                <a:ea typeface="Calibri" panose="020F0502020204030204" pitchFamily="34" charset="0"/>
                <a:cs typeface="Times New Roman" panose="02020603050405020304" pitchFamily="18" charset="0"/>
              </a:rPr>
              <a:t> ANN yang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memiliki</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kekuatan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utama</a:t>
            </a:r>
            <a:r>
              <a:rPr lang="en-US" sz="180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klasifikasi</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suatu</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pola</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atau</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disebut</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sebagai</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pattern recognition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Jaringan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syaraf</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backpropagation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dapat</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digunakan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untuk</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memprediksi</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luaran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dari</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sebuah</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mulanya</a:t>
            </a:r>
            <a:r>
              <a:rPr lang="en-US" sz="1800">
                <a:effectLst/>
                <a:latin typeface="Times New Roman" panose="02020603050405020304" pitchFamily="18" charset="0"/>
                <a:ea typeface="Calibri" panose="020F0502020204030204" pitchFamily="34" charset="0"/>
                <a:cs typeface="Times New Roman" panose="02020603050405020304" pitchFamily="18" charset="0"/>
              </a:rPr>
              <a:t> data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diberikan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a:effectLst/>
                <a:latin typeface="Times New Roman" panose="02020603050405020304" pitchFamily="18" charset="0"/>
                <a:ea typeface="Calibri" panose="020F0502020204030204" pitchFamily="34" charset="0"/>
                <a:cs typeface="Times New Roman" panose="02020603050405020304" pitchFamily="18" charset="0"/>
              </a:rPr>
              <a:t>. Jika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sistem</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menghasilkan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luaran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yang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tidak</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sesuai</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id-ID" sz="1800">
                <a:effectLst/>
                <a:latin typeface="Times New Roman" panose="02020603050405020304" pitchFamily="18" charset="0"/>
                <a:ea typeface="Calibri" panose="020F0502020204030204" pitchFamily="34" charset="0"/>
                <a:cs typeface="Times New Roman" panose="02020603050405020304" pitchFamily="18" charset="0"/>
              </a:rPr>
              <a:t>yang</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diharapkan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maka</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a:effectLst/>
                <a:latin typeface="Times New Roman" panose="02020603050405020304" pitchFamily="18" charset="0"/>
                <a:ea typeface="Calibri" panose="020F0502020204030204" pitchFamily="34" charset="0"/>
                <a:cs typeface="Times New Roman" panose="02020603050405020304" pitchFamily="18" charset="0"/>
              </a:rPr>
              <a:t>backpropagation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akan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memodifikasi</a:t>
            </a: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bobot</a:t>
            </a:r>
            <a:r>
              <a:rPr lang="en-US" sz="1800">
                <a:effectLst/>
                <a:latin typeface="Times New Roman" panose="02020603050405020304" pitchFamily="18" charset="0"/>
                <a:ea typeface="Calibri" panose="020F0502020204030204" pitchFamily="34" charset="0"/>
                <a:cs typeface="Times New Roman" panose="02020603050405020304" pitchFamily="18" charset="0"/>
              </a:rPr>
              <a:t> pada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hubungan</a:t>
            </a:r>
            <a:r>
              <a:rPr lang="en-US" sz="1800">
                <a:effectLst/>
                <a:latin typeface="Times New Roman" panose="02020603050405020304" pitchFamily="18" charset="0"/>
                <a:ea typeface="Calibri" panose="020F0502020204030204" pitchFamily="34" charset="0"/>
                <a:cs typeface="Times New Roman" panose="02020603050405020304" pitchFamily="18" charset="0"/>
              </a:rPr>
              <a:t> neuron</a:t>
            </a: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Bef>
                <a:spcPts val="0"/>
              </a:spcBef>
              <a:buNone/>
            </a:pPr>
            <a:endParaRPr lang="en-ID"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35B056F-8D29-4B42-B01F-5F62C7FAD9BA}"/>
              </a:ext>
            </a:extLst>
          </p:cNvPr>
          <p:cNvPicPr/>
          <p:nvPr/>
        </p:nvPicPr>
        <p:blipFill>
          <a:blip r:embed="rId2">
            <a:extLst>
              <a:ext uri="{28A0092B-C50C-407E-A947-70E740481C1C}">
                <a14:useLocalDpi xmlns:a14="http://schemas.microsoft.com/office/drawing/2010/main" val="0"/>
              </a:ext>
            </a:extLst>
          </a:blip>
          <a:srcRect/>
          <a:stretch/>
        </p:blipFill>
        <p:spPr bwMode="auto">
          <a:xfrm>
            <a:off x="6381946" y="2141949"/>
            <a:ext cx="5800204" cy="3177985"/>
          </a:xfrm>
          <a:prstGeom prst="rect">
            <a:avLst/>
          </a:prstGeom>
          <a:noFill/>
          <a:ln>
            <a:noFill/>
          </a:ln>
        </p:spPr>
      </p:pic>
      <p:sp>
        <p:nvSpPr>
          <p:cNvPr id="7" name="Title 1">
            <a:extLst>
              <a:ext uri="{FF2B5EF4-FFF2-40B4-BE49-F238E27FC236}">
                <a16:creationId xmlns:a16="http://schemas.microsoft.com/office/drawing/2014/main" id="{F9465052-AEA4-4EBB-8A98-F07BA5DDF2AE}"/>
              </a:ext>
            </a:extLst>
          </p:cNvPr>
          <p:cNvSpPr>
            <a:spLocks noGrp="1"/>
          </p:cNvSpPr>
          <p:nvPr>
            <p:ph type="title"/>
          </p:nvPr>
        </p:nvSpPr>
        <p:spPr>
          <a:xfrm>
            <a:off x="838200" y="921638"/>
            <a:ext cx="10515600" cy="1325563"/>
          </a:xfrm>
        </p:spPr>
        <p:txBody>
          <a:bodyPr/>
          <a:lstStyle/>
          <a:p>
            <a:r>
              <a:rPr lang="id-ID" b="1"/>
              <a:t>Dasar Teori</a:t>
            </a:r>
          </a:p>
        </p:txBody>
      </p:sp>
    </p:spTree>
    <p:extLst>
      <p:ext uri="{BB962C8B-B14F-4D97-AF65-F5344CB8AC3E}">
        <p14:creationId xmlns:p14="http://schemas.microsoft.com/office/powerpoint/2010/main" val="3037960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E7FC0-8333-407F-B68A-48CA2F7C3E84}"/>
              </a:ext>
            </a:extLst>
          </p:cNvPr>
          <p:cNvSpPr>
            <a:spLocks noGrp="1"/>
          </p:cNvSpPr>
          <p:nvPr>
            <p:ph idx="1"/>
          </p:nvPr>
        </p:nvSpPr>
        <p:spPr>
          <a:xfrm>
            <a:off x="838200" y="1831518"/>
            <a:ext cx="5543746" cy="4351338"/>
          </a:xfrm>
        </p:spPr>
        <p:txBody>
          <a:bodyPr>
            <a:normAutofit lnSpcReduction="10000"/>
          </a:bodyPr>
          <a:lstStyle/>
          <a:p>
            <a:pPr marL="0" indent="0" algn="just">
              <a:lnSpc>
                <a:spcPct val="150000"/>
              </a:lnSpc>
              <a:spcBef>
                <a:spcPts val="0"/>
              </a:spcBef>
              <a:buNone/>
            </a:pPr>
            <a:r>
              <a:rPr lang="en-US" sz="1800" i="1" dirty="0">
                <a:effectLst/>
                <a:latin typeface="Times New Roman" panose="02020603050405020304" pitchFamily="18" charset="0"/>
                <a:ea typeface="Calibri" panose="020F0502020204030204" pitchFamily="34" charset="0"/>
              </a:rPr>
              <a:t>Gradient Descent </a:t>
            </a:r>
            <a:r>
              <a:rPr lang="id-ID" sz="1800" dirty="0">
                <a:effectLst/>
                <a:latin typeface="Times New Roman" panose="02020603050405020304" pitchFamily="18" charset="0"/>
                <a:ea typeface="Calibri" panose="020F0502020204030204" pitchFamily="34" charset="0"/>
              </a:rPr>
              <a:t>adalah algoritm</a:t>
            </a:r>
            <a:r>
              <a:rPr lang="en-US" sz="1800" dirty="0">
                <a:effectLst/>
                <a:latin typeface="Times New Roman" panose="02020603050405020304" pitchFamily="18" charset="0"/>
                <a:ea typeface="Calibri" panose="020F0502020204030204" pitchFamily="34" charset="0"/>
              </a:rPr>
              <a:t>a</a:t>
            </a:r>
            <a:r>
              <a:rPr lang="id-ID" sz="1800" dirty="0">
                <a:effectLst/>
                <a:latin typeface="Times New Roman" panose="02020603050405020304" pitchFamily="18" charset="0"/>
                <a:ea typeface="Calibri" panose="020F0502020204030204" pitchFamily="34" charset="0"/>
              </a:rPr>
              <a:t> pengoptimalan yang paling umum dalam pembelajaran mesin dan pembelajaran mendalam. Ini adalah algoritma pengoptimalan orde pertama. </a:t>
            </a:r>
            <a:r>
              <a:rPr lang="en-US" sz="1800" dirty="0">
                <a:effectLst/>
                <a:latin typeface="Times New Roman" panose="02020603050405020304" pitchFamily="18" charset="0"/>
                <a:ea typeface="Calibri" panose="020F0502020204030204" pitchFamily="34" charset="0"/>
              </a:rPr>
              <a:t>Hal </a:t>
            </a:r>
            <a:r>
              <a:rPr lang="en-US" sz="1800" dirty="0" err="1">
                <a:effectLst/>
                <a:latin typeface="Times New Roman" panose="02020603050405020304" pitchFamily="18" charset="0"/>
                <a:ea typeface="Calibri" panose="020F0502020204030204" pitchFamily="34" charset="0"/>
              </a:rPr>
              <a:t>ini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dilakukan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dengan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menghitung</a:t>
            </a:r>
            <a:r>
              <a:rPr lang="id-ID" sz="1800" dirty="0">
                <a:effectLst/>
                <a:latin typeface="Times New Roman" panose="02020603050405020304" pitchFamily="18" charset="0"/>
                <a:ea typeface="Calibri" panose="020F0502020204030204" pitchFamily="34" charset="0"/>
              </a:rPr>
              <a:t> turunan pertama saat melakukan pembaruan pada parameter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dimana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menghasilkan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gradien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dari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fungsi</a:t>
            </a:r>
            <a:r>
              <a:rPr lang="en-US" sz="1800" dirty="0">
                <a:effectLst/>
                <a:latin typeface="Times New Roman" panose="02020603050405020304" pitchFamily="18" charset="0"/>
                <a:ea typeface="Calibri" panose="020F0502020204030204" pitchFamily="34" charset="0"/>
              </a:rPr>
              <a:t> error</a:t>
            </a:r>
            <a:r>
              <a:rPr lang="id-ID" sz="1800" dirty="0">
                <a:effectLst/>
                <a:latin typeface="Times New Roman" panose="02020603050405020304" pitchFamily="18" charset="0"/>
                <a:ea typeface="Calibri" panose="020F0502020204030204" pitchFamily="34" charset="0"/>
              </a:rPr>
              <a:t>. Pada setiap iterasi, </a:t>
            </a:r>
            <a:r>
              <a:rPr lang="en-US" sz="1800" dirty="0">
                <a:effectLst/>
                <a:latin typeface="Times New Roman" panose="02020603050405020304" pitchFamily="18" charset="0"/>
                <a:ea typeface="Calibri" panose="020F0502020204030204" pitchFamily="34" charset="0"/>
              </a:rPr>
              <a:t>parameter </a:t>
            </a:r>
            <a:r>
              <a:rPr lang="en-US" sz="1800" dirty="0" err="1">
                <a:effectLst/>
                <a:latin typeface="Times New Roman" panose="02020603050405020304" pitchFamily="18" charset="0"/>
                <a:ea typeface="Calibri" panose="020F0502020204030204" pitchFamily="34" charset="0"/>
              </a:rPr>
              <a:t>akan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diperbaharui</a:t>
            </a:r>
            <a:r>
              <a:rPr lang="en-US" sz="1800" dirty="0">
                <a:effectLst/>
                <a:latin typeface="Times New Roman" panose="02020603050405020304" pitchFamily="18" charset="0"/>
                <a:ea typeface="Calibri" panose="020F0502020204030204" pitchFamily="34" charset="0"/>
              </a:rPr>
              <a:t> </a:t>
            </a:r>
            <a:r>
              <a:rPr lang="id-ID" sz="1800" dirty="0">
                <a:effectLst/>
                <a:latin typeface="Times New Roman" panose="02020603050405020304" pitchFamily="18" charset="0"/>
                <a:ea typeface="Calibri" panose="020F0502020204030204" pitchFamily="34" charset="0"/>
              </a:rPr>
              <a:t>dalam arah yang berlawanan dari gradien fungsi </a:t>
            </a:r>
            <a:r>
              <a:rPr lang="en-US" sz="1800" dirty="0">
                <a:effectLst/>
                <a:latin typeface="Times New Roman" panose="02020603050405020304" pitchFamily="18" charset="0"/>
                <a:ea typeface="Calibri" panose="020F0502020204030204" pitchFamily="34" charset="0"/>
              </a:rPr>
              <a:t>error</a:t>
            </a:r>
            <a:r>
              <a:rPr lang="id-ID" sz="1800" dirty="0">
                <a:effectLst/>
                <a:latin typeface="Times New Roman" panose="02020603050405020304" pitchFamily="18" charset="0"/>
                <a:ea typeface="Calibri" panose="020F0502020204030204" pitchFamily="34" charset="0"/>
              </a:rPr>
              <a:t> J(w). Besar kecilnya langkah pada setiap iterasi untuk mencapai minimum lokal ditentukan oleh kecepatan pemelajaran </a:t>
            </a:r>
            <a:r>
              <a:rPr lang="el-GR" sz="1800" dirty="0">
                <a:effectLst/>
                <a:latin typeface="Times New Roman" panose="02020603050405020304" pitchFamily="18" charset="0"/>
                <a:ea typeface="Calibri" panose="020F0502020204030204" pitchFamily="34" charset="0"/>
              </a:rPr>
              <a:t>α</a:t>
            </a:r>
            <a:r>
              <a:rPr lang="en-US" sz="1800" dirty="0">
                <a:effectLst/>
                <a:latin typeface="Times New Roman" panose="02020603050405020304" pitchFamily="18" charset="0"/>
                <a:ea typeface="Calibri" panose="020F0502020204030204" pitchFamily="34" charset="0"/>
              </a:rPr>
              <a:t> (Learning Rate)</a:t>
            </a:r>
            <a:r>
              <a:rPr lang="el-GR" sz="1800" dirty="0">
                <a:effectLst/>
                <a:latin typeface="Times New Roman" panose="02020603050405020304" pitchFamily="18" charset="0"/>
                <a:ea typeface="Calibri" panose="020F0502020204030204" pitchFamily="34" charset="0"/>
              </a:rPr>
              <a:t>. </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2B63DEDD-F86C-487E-BC8B-F1C280C38D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45" t="8947" r="7271" b="5635"/>
          <a:stretch/>
        </p:blipFill>
        <p:spPr bwMode="auto">
          <a:xfrm>
            <a:off x="6842090" y="2416580"/>
            <a:ext cx="4511710" cy="261473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4942D4CF-296A-4FC9-8457-3CD22CF80BB9}"/>
              </a:ext>
            </a:extLst>
          </p:cNvPr>
          <p:cNvSpPr>
            <a:spLocks noGrp="1"/>
          </p:cNvSpPr>
          <p:nvPr>
            <p:ph type="title"/>
          </p:nvPr>
        </p:nvSpPr>
        <p:spPr>
          <a:xfrm>
            <a:off x="838200" y="671384"/>
            <a:ext cx="10515600" cy="1325563"/>
          </a:xfrm>
        </p:spPr>
        <p:txBody>
          <a:bodyPr/>
          <a:lstStyle/>
          <a:p>
            <a:r>
              <a:rPr lang="id-ID" b="1"/>
              <a:t>Dasar Teori</a:t>
            </a:r>
          </a:p>
        </p:txBody>
      </p:sp>
    </p:spTree>
    <p:extLst>
      <p:ext uri="{BB962C8B-B14F-4D97-AF65-F5344CB8AC3E}">
        <p14:creationId xmlns:p14="http://schemas.microsoft.com/office/powerpoint/2010/main" val="1337285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7969-D549-4868-9AD8-FD729D950D7F}"/>
              </a:ext>
            </a:extLst>
          </p:cNvPr>
          <p:cNvSpPr>
            <a:spLocks noGrp="1"/>
          </p:cNvSpPr>
          <p:nvPr>
            <p:ph type="title"/>
          </p:nvPr>
        </p:nvSpPr>
        <p:spPr>
          <a:xfrm>
            <a:off x="770823" y="681037"/>
            <a:ext cx="10515600" cy="1325563"/>
          </a:xfrm>
        </p:spPr>
        <p:txBody>
          <a:bodyPr/>
          <a:lstStyle/>
          <a:p>
            <a:r>
              <a:rPr lang="id-ID" b="1"/>
              <a:t>Mengenai Dataset</a:t>
            </a:r>
            <a:endParaRPr lang="id-ID" b="1">
              <a:cs typeface="Calibri Light"/>
            </a:endParaRPr>
          </a:p>
        </p:txBody>
      </p:sp>
      <p:sp>
        <p:nvSpPr>
          <p:cNvPr id="3" name="Content Placeholder 2">
            <a:extLst>
              <a:ext uri="{FF2B5EF4-FFF2-40B4-BE49-F238E27FC236}">
                <a16:creationId xmlns:a16="http://schemas.microsoft.com/office/drawing/2014/main" id="{4869AD0C-768A-4D18-9F2D-F0FAA5DF1405}"/>
              </a:ext>
            </a:extLst>
          </p:cNvPr>
          <p:cNvSpPr>
            <a:spLocks noGrp="1"/>
          </p:cNvSpPr>
          <p:nvPr>
            <p:ph idx="1"/>
          </p:nvPr>
        </p:nvSpPr>
        <p:spPr/>
        <p:txBody>
          <a:bodyPr vert="horz" lIns="91440" tIns="45720" rIns="91440" bIns="45720" rtlCol="0" anchor="t">
            <a:normAutofit/>
          </a:bodyPr>
          <a:lstStyle/>
          <a:p>
            <a:pPr marL="0" indent="0">
              <a:buNone/>
            </a:pPr>
            <a:r>
              <a:rPr lang="en-ID" sz="2400" i="1" dirty="0">
                <a:latin typeface="Times New Roman" panose="02020603050405020304" pitchFamily="18" charset="0"/>
                <a:cs typeface="Times New Roman" panose="02020603050405020304" pitchFamily="18" charset="0"/>
              </a:rPr>
              <a:t>Nama</a:t>
            </a:r>
            <a:r>
              <a:rPr lang="en-ID" sz="2400" dirty="0">
                <a:latin typeface="Times New Roman" panose="02020603050405020304" pitchFamily="18" charset="0"/>
                <a:cs typeface="Times New Roman" panose="02020603050405020304" pitchFamily="18" charset="0"/>
              </a:rPr>
              <a:t>			: Teaching Assistant Evaluation</a:t>
            </a:r>
          </a:p>
          <a:p>
            <a:pPr marL="0" indent="0">
              <a:buNone/>
            </a:pPr>
            <a:r>
              <a:rPr lang="en-ID" sz="2400" b="0" i="1" u="none" strike="noStrike" baseline="0" dirty="0">
                <a:latin typeface="Times New Roman" panose="02020603050405020304" pitchFamily="18" charset="0"/>
                <a:cs typeface="Times New Roman" panose="02020603050405020304" pitchFamily="18" charset="0"/>
              </a:rPr>
              <a:t>Feature</a:t>
            </a:r>
            <a:r>
              <a:rPr lang="en-ID" sz="2400" b="0" u="none" strike="noStrike" baseline="0" dirty="0">
                <a:latin typeface="Times New Roman" panose="02020603050405020304" pitchFamily="18" charset="0"/>
                <a:cs typeface="Times New Roman" panose="02020603050405020304" pitchFamily="18" charset="0"/>
              </a:rPr>
              <a:t>		: </a:t>
            </a:r>
          </a:p>
          <a:p>
            <a:r>
              <a:rPr lang="en-ID" sz="1600" b="0" i="0" u="none" strike="noStrike" baseline="0" dirty="0">
                <a:latin typeface="Times New Roman" panose="02020603050405020304" pitchFamily="18" charset="0"/>
                <a:cs typeface="Times New Roman" panose="02020603050405020304" pitchFamily="18" charset="0"/>
              </a:rPr>
              <a:t>Bahasa </a:t>
            </a:r>
            <a:r>
              <a:rPr lang="en-ID" sz="1600" b="0" i="0" u="none" strike="noStrike" baseline="0" dirty="0" err="1">
                <a:latin typeface="Times New Roman" panose="02020603050405020304" pitchFamily="18" charset="0"/>
                <a:cs typeface="Times New Roman" panose="02020603050405020304" pitchFamily="18" charset="0"/>
              </a:rPr>
              <a:t>penutur</a:t>
            </a:r>
            <a:r>
              <a:rPr lang="en-ID" sz="1600" b="0" i="0" u="none" strike="noStrike" baseline="0" dirty="0">
                <a:latin typeface="Times New Roman" panose="02020603050405020304" pitchFamily="18" charset="0"/>
                <a:cs typeface="Times New Roman" panose="02020603050405020304" pitchFamily="18" charset="0"/>
              </a:rPr>
              <a:t>(biner); 1 = </a:t>
            </a:r>
            <a:r>
              <a:rPr lang="en-ID" sz="1600" b="0" i="0" u="none" strike="noStrike" baseline="0" dirty="0" err="1">
                <a:latin typeface="Times New Roman" panose="02020603050405020304" pitchFamily="18" charset="0"/>
                <a:cs typeface="Times New Roman" panose="02020603050405020304" pitchFamily="18" charset="0"/>
              </a:rPr>
              <a:t>penutur</a:t>
            </a:r>
            <a:r>
              <a:rPr lang="en-ID" sz="1600" b="0" i="0" u="none" strike="noStrike" baseline="0" dirty="0">
                <a:latin typeface="Times New Roman" panose="02020603050405020304" pitchFamily="18" charset="0"/>
                <a:cs typeface="Times New Roman" panose="02020603050405020304" pitchFamily="18" charset="0"/>
              </a:rPr>
              <a:t> </a:t>
            </a:r>
            <a:r>
              <a:rPr lang="en-ID" sz="1600" b="0" i="0" u="none" strike="noStrike" baseline="0" dirty="0" err="1">
                <a:latin typeface="Times New Roman" panose="02020603050405020304" pitchFamily="18" charset="0"/>
                <a:cs typeface="Times New Roman" panose="02020603050405020304" pitchFamily="18" charset="0"/>
              </a:rPr>
              <a:t>bahasa</a:t>
            </a:r>
            <a:r>
              <a:rPr lang="en-ID" sz="1600" b="0" i="0" u="none" strike="noStrike" baseline="0" dirty="0">
                <a:latin typeface="Times New Roman" panose="02020603050405020304" pitchFamily="18" charset="0"/>
                <a:cs typeface="Times New Roman" panose="02020603050405020304" pitchFamily="18" charset="0"/>
              </a:rPr>
              <a:t> </a:t>
            </a:r>
            <a:r>
              <a:rPr lang="en-ID" sz="1600" b="0" i="0" u="none" strike="noStrike" baseline="0" dirty="0" err="1">
                <a:latin typeface="Times New Roman" panose="02020603050405020304" pitchFamily="18" charset="0"/>
                <a:cs typeface="Times New Roman" panose="02020603050405020304" pitchFamily="18" charset="0"/>
              </a:rPr>
              <a:t>Inggris</a:t>
            </a:r>
            <a:r>
              <a:rPr lang="en-ID" sz="1600" b="0" i="0" u="none" strike="noStrike" baseline="0" dirty="0">
                <a:latin typeface="Times New Roman" panose="02020603050405020304" pitchFamily="18" charset="0"/>
                <a:cs typeface="Times New Roman" panose="02020603050405020304" pitchFamily="18" charset="0"/>
              </a:rPr>
              <a:t>, 2 = </a:t>
            </a:r>
            <a:r>
              <a:rPr lang="en-ID" sz="1600" b="0" i="0" u="none" strike="noStrike" baseline="0" dirty="0" err="1">
                <a:latin typeface="Times New Roman" panose="02020603050405020304" pitchFamily="18" charset="0"/>
                <a:cs typeface="Times New Roman" panose="02020603050405020304" pitchFamily="18" charset="0"/>
              </a:rPr>
              <a:t>penutur</a:t>
            </a:r>
            <a:r>
              <a:rPr lang="en-ID" sz="1600" b="0" i="0" u="none" strike="noStrike" baseline="0" dirty="0">
                <a:latin typeface="Times New Roman" panose="02020603050405020304" pitchFamily="18" charset="0"/>
                <a:cs typeface="Times New Roman" panose="02020603050405020304" pitchFamily="18" charset="0"/>
              </a:rPr>
              <a:t> non-</a:t>
            </a:r>
            <a:r>
              <a:rPr lang="en-ID" sz="1600" b="0" i="0" u="none" strike="noStrike" baseline="0" dirty="0" err="1">
                <a:latin typeface="Times New Roman" panose="02020603050405020304" pitchFamily="18" charset="0"/>
                <a:cs typeface="Times New Roman" panose="02020603050405020304" pitchFamily="18" charset="0"/>
              </a:rPr>
              <a:t>bahasa</a:t>
            </a:r>
            <a:r>
              <a:rPr lang="en-ID" sz="1600" b="0" i="0" u="none" strike="noStrike" baseline="0" dirty="0">
                <a:latin typeface="Times New Roman" panose="02020603050405020304" pitchFamily="18" charset="0"/>
                <a:cs typeface="Times New Roman" panose="02020603050405020304" pitchFamily="18" charset="0"/>
              </a:rPr>
              <a:t> </a:t>
            </a:r>
            <a:r>
              <a:rPr lang="en-ID" sz="1600" b="0" i="0" u="none" strike="noStrike" baseline="0" dirty="0" err="1">
                <a:latin typeface="Times New Roman" panose="02020603050405020304" pitchFamily="18" charset="0"/>
                <a:cs typeface="Times New Roman" panose="02020603050405020304" pitchFamily="18" charset="0"/>
              </a:rPr>
              <a:t>Inggris</a:t>
            </a:r>
            <a:r>
              <a:rPr lang="en-ID" sz="1600" b="0" i="0" u="none" strike="noStrike" baseline="0" dirty="0">
                <a:latin typeface="Times New Roman" panose="02020603050405020304" pitchFamily="18" charset="0"/>
                <a:cs typeface="Times New Roman" panose="02020603050405020304" pitchFamily="18" charset="0"/>
              </a:rPr>
              <a:t> </a:t>
            </a:r>
          </a:p>
          <a:p>
            <a:r>
              <a:rPr lang="nn-NO" sz="1600" b="0" i="0" u="none" strike="noStrike" baseline="0" dirty="0">
                <a:latin typeface="Times New Roman" panose="02020603050405020304" pitchFamily="18" charset="0"/>
                <a:cs typeface="Times New Roman" panose="02020603050405020304" pitchFamily="18" charset="0"/>
              </a:rPr>
              <a:t>Instruktur kursus (kategorikal, 25 kategori) </a:t>
            </a:r>
          </a:p>
          <a:p>
            <a:r>
              <a:rPr lang="en-ID" sz="1600" b="0" i="0" u="none" strike="noStrike" baseline="0" dirty="0" err="1">
                <a:latin typeface="Times New Roman" panose="02020603050405020304" pitchFamily="18" charset="0"/>
                <a:cs typeface="Times New Roman" panose="02020603050405020304" pitchFamily="18" charset="0"/>
              </a:rPr>
              <a:t>Kursus</a:t>
            </a:r>
            <a:r>
              <a:rPr lang="en-ID" sz="1600" b="0" i="0" u="none" strike="noStrike" baseline="0" dirty="0">
                <a:latin typeface="Times New Roman" panose="02020603050405020304" pitchFamily="18" charset="0"/>
                <a:cs typeface="Times New Roman" panose="02020603050405020304" pitchFamily="18" charset="0"/>
              </a:rPr>
              <a:t> (</a:t>
            </a:r>
            <a:r>
              <a:rPr lang="en-ID" sz="1600" b="0" i="0" u="none" strike="noStrike" baseline="0" dirty="0" err="1">
                <a:latin typeface="Times New Roman" panose="02020603050405020304" pitchFamily="18" charset="0"/>
                <a:cs typeface="Times New Roman" panose="02020603050405020304" pitchFamily="18" charset="0"/>
              </a:rPr>
              <a:t>kategorikal</a:t>
            </a:r>
            <a:r>
              <a:rPr lang="en-ID" sz="1600" b="0" i="0" u="none" strike="noStrike" baseline="0" dirty="0">
                <a:latin typeface="Times New Roman" panose="02020603050405020304" pitchFamily="18" charset="0"/>
                <a:cs typeface="Times New Roman" panose="02020603050405020304" pitchFamily="18" charset="0"/>
              </a:rPr>
              <a:t>, 26 </a:t>
            </a:r>
            <a:r>
              <a:rPr lang="en-ID" sz="1600" b="0" i="0" u="none" strike="noStrike" baseline="0" dirty="0" err="1">
                <a:latin typeface="Times New Roman" panose="02020603050405020304" pitchFamily="18" charset="0"/>
                <a:cs typeface="Times New Roman" panose="02020603050405020304" pitchFamily="18" charset="0"/>
              </a:rPr>
              <a:t>kategori</a:t>
            </a:r>
            <a:r>
              <a:rPr lang="en-ID" sz="1600" b="0" i="0" u="none" strike="noStrike" baseline="0" dirty="0">
                <a:latin typeface="Times New Roman" panose="02020603050405020304" pitchFamily="18" charset="0"/>
                <a:cs typeface="Times New Roman" panose="02020603050405020304" pitchFamily="18" charset="0"/>
              </a:rPr>
              <a:t>) </a:t>
            </a:r>
          </a:p>
          <a:p>
            <a:r>
              <a:rPr lang="pt-BR" sz="1600" b="0" i="0" u="none" strike="noStrike" baseline="0" dirty="0">
                <a:latin typeface="Times New Roman" panose="02020603050405020304" pitchFamily="18" charset="0"/>
                <a:cs typeface="Times New Roman" panose="02020603050405020304" pitchFamily="18" charset="0"/>
              </a:rPr>
              <a:t>Semester regular atau musim panas (biner) 1 = Musim Panas, 2 = Regular </a:t>
            </a:r>
          </a:p>
          <a:p>
            <a:r>
              <a:rPr lang="en-ID" sz="1600" b="0" i="0" u="none" strike="noStrike" baseline="0" dirty="0" err="1">
                <a:latin typeface="Times New Roman" panose="02020603050405020304" pitchFamily="18" charset="0"/>
                <a:cs typeface="Times New Roman" panose="02020603050405020304" pitchFamily="18" charset="0"/>
              </a:rPr>
              <a:t>Ukuran</a:t>
            </a:r>
            <a:r>
              <a:rPr lang="en-ID" sz="1600" b="0" i="0" u="none" strike="noStrike" baseline="0" dirty="0">
                <a:latin typeface="Times New Roman" panose="02020603050405020304" pitchFamily="18" charset="0"/>
                <a:cs typeface="Times New Roman" panose="02020603050405020304" pitchFamily="18" charset="0"/>
              </a:rPr>
              <a:t> </a:t>
            </a:r>
            <a:r>
              <a:rPr lang="en-ID" sz="1600" b="0" i="0" u="none" strike="noStrike" baseline="0" dirty="0" err="1">
                <a:latin typeface="Times New Roman" panose="02020603050405020304" pitchFamily="18" charset="0"/>
                <a:cs typeface="Times New Roman" panose="02020603050405020304" pitchFamily="18" charset="0"/>
              </a:rPr>
              <a:t>kelas</a:t>
            </a:r>
            <a:r>
              <a:rPr lang="en-ID" sz="1600" b="0" i="0" u="none" strike="noStrike" baseline="0" dirty="0">
                <a:latin typeface="Times New Roman" panose="02020603050405020304" pitchFamily="18" charset="0"/>
                <a:cs typeface="Times New Roman" panose="02020603050405020304" pitchFamily="18" charset="0"/>
              </a:rPr>
              <a:t> (</a:t>
            </a:r>
            <a:r>
              <a:rPr lang="en-ID" sz="1600" b="0" i="0" u="none" strike="noStrike" baseline="0" dirty="0" err="1">
                <a:latin typeface="Times New Roman" panose="02020603050405020304" pitchFamily="18" charset="0"/>
                <a:cs typeface="Times New Roman" panose="02020603050405020304" pitchFamily="18" charset="0"/>
              </a:rPr>
              <a:t>numerik</a:t>
            </a:r>
            <a:r>
              <a:rPr lang="en-ID" sz="1600" b="0" i="0" u="none" strike="noStrike" baseline="0" dirty="0">
                <a:latin typeface="Times New Roman" panose="02020603050405020304" pitchFamily="18" charset="0"/>
                <a:cs typeface="Times New Roman" panose="02020603050405020304" pitchFamily="18" charset="0"/>
              </a:rPr>
              <a:t>) </a:t>
            </a:r>
          </a:p>
          <a:p>
            <a:pPr marL="0" indent="0">
              <a:buNone/>
            </a:pPr>
            <a:r>
              <a:rPr lang="en-ID" sz="2400" i="1" dirty="0">
                <a:latin typeface="Times New Roman" panose="02020603050405020304" pitchFamily="18" charset="0"/>
                <a:cs typeface="Times New Roman" panose="02020603050405020304" pitchFamily="18" charset="0"/>
              </a:rPr>
              <a:t>Class</a:t>
            </a:r>
            <a:r>
              <a:rPr lang="en-ID" sz="2400" dirty="0">
                <a:latin typeface="Times New Roman" panose="02020603050405020304" pitchFamily="18" charset="0"/>
                <a:cs typeface="Times New Roman" panose="02020603050405020304" pitchFamily="18" charset="0"/>
              </a:rPr>
              <a:t>			: Low, Medium, High</a:t>
            </a:r>
          </a:p>
          <a:p>
            <a:pPr marL="0" indent="0">
              <a:buNone/>
            </a:pPr>
            <a:r>
              <a:rPr lang="en-ID" sz="2400" i="1" dirty="0" err="1">
                <a:latin typeface="Times New Roman" panose="02020603050405020304" pitchFamily="18" charset="0"/>
                <a:cs typeface="Times New Roman" panose="02020603050405020304" pitchFamily="18" charset="0"/>
              </a:rPr>
              <a:t>Jumlah</a:t>
            </a:r>
            <a:r>
              <a:rPr lang="en-ID" sz="2400" dirty="0">
                <a:latin typeface="Times New Roman" panose="02020603050405020304" pitchFamily="18" charset="0"/>
                <a:cs typeface="Times New Roman" panose="02020603050405020304" pitchFamily="18" charset="0"/>
              </a:rPr>
              <a:t> </a:t>
            </a:r>
            <a:r>
              <a:rPr lang="en-ID" sz="2400" i="1" dirty="0">
                <a:latin typeface="Times New Roman" panose="02020603050405020304" pitchFamily="18" charset="0"/>
                <a:cs typeface="Times New Roman" panose="02020603050405020304" pitchFamily="18" charset="0"/>
              </a:rPr>
              <a:t>instance</a:t>
            </a:r>
            <a:r>
              <a:rPr lang="en-ID" sz="2400" dirty="0">
                <a:latin typeface="Times New Roman" panose="02020603050405020304" pitchFamily="18" charset="0"/>
                <a:cs typeface="Times New Roman" panose="02020603050405020304" pitchFamily="18" charset="0"/>
              </a:rPr>
              <a:t>	: 151</a:t>
            </a:r>
          </a:p>
        </p:txBody>
      </p:sp>
      <p:sp>
        <p:nvSpPr>
          <p:cNvPr id="6" name="TextBox 5">
            <a:extLst>
              <a:ext uri="{FF2B5EF4-FFF2-40B4-BE49-F238E27FC236}">
                <a16:creationId xmlns:a16="http://schemas.microsoft.com/office/drawing/2014/main" id="{31ADD0CD-2B60-4C30-8407-2668015AEAC1}"/>
              </a:ext>
            </a:extLst>
          </p:cNvPr>
          <p:cNvSpPr txBox="1"/>
          <p:nvPr/>
        </p:nvSpPr>
        <p:spPr>
          <a:xfrm>
            <a:off x="838200" y="5504097"/>
            <a:ext cx="6094428" cy="338554"/>
          </a:xfrm>
          <a:prstGeom prst="rect">
            <a:avLst/>
          </a:prstGeom>
          <a:noFill/>
        </p:spPr>
        <p:txBody>
          <a:bodyPr wrap="square">
            <a:spAutoFit/>
          </a:bodyPr>
          <a:lstStyle/>
          <a:p>
            <a:pPr marL="0" indent="0">
              <a:buNone/>
            </a:pPr>
            <a:r>
              <a:rPr lang="en-ID" sz="1600" i="1">
                <a:cs typeface="Calibri"/>
              </a:rPr>
              <a:t>https://archive.ics.uci.edu/ml/datasets/Teaching+Assistant+Evaluation</a:t>
            </a:r>
          </a:p>
        </p:txBody>
      </p:sp>
    </p:spTree>
    <p:extLst>
      <p:ext uri="{BB962C8B-B14F-4D97-AF65-F5344CB8AC3E}">
        <p14:creationId xmlns:p14="http://schemas.microsoft.com/office/powerpoint/2010/main" val="883819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7969-D549-4868-9AD8-FD729D950D7F}"/>
              </a:ext>
            </a:extLst>
          </p:cNvPr>
          <p:cNvSpPr>
            <a:spLocks noGrp="1"/>
          </p:cNvSpPr>
          <p:nvPr>
            <p:ph type="title"/>
          </p:nvPr>
        </p:nvSpPr>
        <p:spPr>
          <a:xfrm>
            <a:off x="838200" y="586507"/>
            <a:ext cx="7256646" cy="1325563"/>
          </a:xfrm>
        </p:spPr>
        <p:txBody>
          <a:bodyPr>
            <a:normAutofit/>
          </a:bodyPr>
          <a:lstStyle/>
          <a:p>
            <a:r>
              <a:rPr lang="id-ID" sz="4000" b="1"/>
              <a:t>Langkah Kerja Neural Network + Backpropagation</a:t>
            </a:r>
          </a:p>
        </p:txBody>
      </p:sp>
      <p:sp>
        <p:nvSpPr>
          <p:cNvPr id="3" name="Content Placeholder 2">
            <a:extLst>
              <a:ext uri="{FF2B5EF4-FFF2-40B4-BE49-F238E27FC236}">
                <a16:creationId xmlns:a16="http://schemas.microsoft.com/office/drawing/2014/main" id="{4869AD0C-768A-4D18-9F2D-F0FAA5DF1405}"/>
              </a:ext>
            </a:extLst>
          </p:cNvPr>
          <p:cNvSpPr>
            <a:spLocks noGrp="1"/>
          </p:cNvSpPr>
          <p:nvPr>
            <p:ph idx="1"/>
          </p:nvPr>
        </p:nvSpPr>
        <p:spPr>
          <a:xfrm>
            <a:off x="838200" y="2229888"/>
            <a:ext cx="10515600" cy="4351338"/>
          </a:xfrm>
        </p:spPr>
        <p:txBody>
          <a:bodyPr>
            <a:normAutofit/>
          </a:bodyPr>
          <a:lstStyle/>
          <a:p>
            <a:pPr marL="514350" indent="-514350">
              <a:buFont typeface="+mj-lt"/>
              <a:buAutoNum type="arabicPeriod"/>
            </a:pPr>
            <a:r>
              <a:rPr lang="id-ID" sz="2400">
                <a:latin typeface="Times New Roman" panose="02020603050405020304" pitchFamily="18" charset="0"/>
                <a:cs typeface="Times New Roman" panose="02020603050405020304" pitchFamily="18" charset="0"/>
              </a:rPr>
              <a:t>Normalisasi Data</a:t>
            </a:r>
          </a:p>
          <a:p>
            <a:pPr marL="514350" indent="-514350">
              <a:buFont typeface="+mj-lt"/>
              <a:buAutoNum type="arabicPeriod"/>
            </a:pPr>
            <a:r>
              <a:rPr lang="id-ID" sz="2400">
                <a:latin typeface="Times New Roman" panose="02020603050405020304" pitchFamily="18" charset="0"/>
                <a:cs typeface="Times New Roman" panose="02020603050405020304" pitchFamily="18" charset="0"/>
              </a:rPr>
              <a:t>Input Data + Data Splitting</a:t>
            </a:r>
          </a:p>
          <a:p>
            <a:pPr marL="514350" indent="-514350">
              <a:buFont typeface="+mj-lt"/>
              <a:buAutoNum type="arabicPeriod"/>
            </a:pPr>
            <a:r>
              <a:rPr lang="id-ID" sz="2400">
                <a:latin typeface="Times New Roman" panose="02020603050405020304" pitchFamily="18" charset="0"/>
                <a:cs typeface="Times New Roman" panose="02020603050405020304" pitchFamily="18" charset="0"/>
              </a:rPr>
              <a:t>Forward Pass</a:t>
            </a:r>
          </a:p>
          <a:p>
            <a:pPr marL="514350" indent="-514350">
              <a:buFont typeface="+mj-lt"/>
              <a:buAutoNum type="arabicPeriod"/>
            </a:pPr>
            <a:r>
              <a:rPr lang="id-ID" sz="2400">
                <a:latin typeface="Times New Roman" panose="02020603050405020304" pitchFamily="18" charset="0"/>
                <a:cs typeface="Times New Roman" panose="02020603050405020304" pitchFamily="18" charset="0"/>
              </a:rPr>
              <a:t>Kuantitasi Output</a:t>
            </a:r>
          </a:p>
          <a:p>
            <a:pPr marL="514350" indent="-514350">
              <a:buFont typeface="+mj-lt"/>
              <a:buAutoNum type="arabicPeriod"/>
            </a:pPr>
            <a:r>
              <a:rPr lang="id-ID" sz="2400">
                <a:latin typeface="Times New Roman" panose="02020603050405020304" pitchFamily="18" charset="0"/>
                <a:cs typeface="Times New Roman" panose="02020603050405020304" pitchFamily="18" charset="0"/>
              </a:rPr>
              <a:t>Backward Pass</a:t>
            </a:r>
          </a:p>
          <a:p>
            <a:pPr marL="514350" indent="-514350">
              <a:buFont typeface="+mj-lt"/>
              <a:buAutoNum type="arabicPeriod"/>
            </a:pPr>
            <a:r>
              <a:rPr lang="id-ID" sz="2400">
                <a:latin typeface="Times New Roman" panose="02020603050405020304" pitchFamily="18" charset="0"/>
                <a:cs typeface="Times New Roman" panose="02020603050405020304" pitchFamily="18" charset="0"/>
              </a:rPr>
              <a:t>Pembaharuan Bobot</a:t>
            </a:r>
          </a:p>
          <a:p>
            <a:pPr marL="514350" indent="-514350">
              <a:buFont typeface="+mj-lt"/>
              <a:buAutoNum type="arabicPeriod"/>
            </a:pPr>
            <a:r>
              <a:rPr lang="id-ID" sz="2400">
                <a:latin typeface="Times New Roman" panose="02020603050405020304" pitchFamily="18" charset="0"/>
                <a:cs typeface="Times New Roman" panose="02020603050405020304" pitchFamily="18" charset="0"/>
              </a:rPr>
              <a:t>Repeat</a:t>
            </a:r>
          </a:p>
        </p:txBody>
      </p:sp>
    </p:spTree>
    <p:extLst>
      <p:ext uri="{BB962C8B-B14F-4D97-AF65-F5344CB8AC3E}">
        <p14:creationId xmlns:p14="http://schemas.microsoft.com/office/powerpoint/2010/main" val="611987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TotalTime>
  <Words>2485</Words>
  <Application>Microsoft Office PowerPoint</Application>
  <PresentationFormat>Widescreen</PresentationFormat>
  <Paragraphs>312</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Google Sans</vt:lpstr>
      <vt:lpstr>Abadi</vt:lpstr>
      <vt:lpstr>Arial</vt:lpstr>
      <vt:lpstr>Calibri</vt:lpstr>
      <vt:lpstr>Calibri Light</vt:lpstr>
      <vt:lpstr>Symbol</vt:lpstr>
      <vt:lpstr>Times New Roman</vt:lpstr>
      <vt:lpstr>Office Theme</vt:lpstr>
      <vt:lpstr>LAPORAN PROYEK JARINGAN SYARAF TIRUAN MENGGUNAKAN ALGORITMA PROPAGASI BELAKANG </vt:lpstr>
      <vt:lpstr>Latar Belakang</vt:lpstr>
      <vt:lpstr>Dasar Teori</vt:lpstr>
      <vt:lpstr>PowerPoint Presentation</vt:lpstr>
      <vt:lpstr>Dasar Teori</vt:lpstr>
      <vt:lpstr>Dasar Teori</vt:lpstr>
      <vt:lpstr>Dasar Teori</vt:lpstr>
      <vt:lpstr>Mengenai Dataset</vt:lpstr>
      <vt:lpstr>Langkah Kerja Neural Network + Backpropagation</vt:lpstr>
      <vt:lpstr>1. Normalisasi Data</vt:lpstr>
      <vt:lpstr>2. Input Data + Data Splitting</vt:lpstr>
      <vt:lpstr>3. Melakukan proses forward pass</vt:lpstr>
      <vt:lpstr>4. Kuantisasi Output</vt:lpstr>
      <vt:lpstr>5. Melakukan proses backward pass</vt:lpstr>
      <vt:lpstr>6. Melakukan Pembaharuan Bobot</vt:lpstr>
      <vt:lpstr>6.5 Melakukan Pembaharuan Bobot Menggunakan Momentum</vt:lpstr>
      <vt:lpstr>7. Repeat!</vt:lpstr>
      <vt:lpstr>Variasi Parameter</vt:lpstr>
      <vt:lpstr>Variasi Metode Inisialisasi - Hansel</vt:lpstr>
      <vt:lpstr>Variasi Metode Inisialisasi – George </vt:lpstr>
      <vt:lpstr>Variasi Metode Inisialisasi – Kemas </vt:lpstr>
      <vt:lpstr>Variasi Metode Inisialisasi – Habib</vt:lpstr>
      <vt:lpstr>Variasi Learning Rate – Hansel</vt:lpstr>
      <vt:lpstr>Variasi Learning Rate – George  </vt:lpstr>
      <vt:lpstr>Variasi Learning Rate – Kemas  </vt:lpstr>
      <vt:lpstr>Variasi Learning Rate – Habib</vt:lpstr>
      <vt:lpstr>Variasi Ukuran Hidden Layer (J) - Hansel</vt:lpstr>
      <vt:lpstr>Variasi Ukuran Hidden Layer (J) – George  </vt:lpstr>
      <vt:lpstr>Variasi Ukuran Hidden Layer (J) – Kemas </vt:lpstr>
      <vt:lpstr>Variasi Ukuran Hidden Layer (J) – Habib </vt:lpstr>
      <vt:lpstr>Variasi Nilai Koefisien Momentum (μ) - Hansel</vt:lpstr>
      <vt:lpstr>Variasi Nilai Koefisien Momentum (μ) – George  </vt:lpstr>
      <vt:lpstr>Variasi Nilai Koefisien Momentum (μ) – Kemas  </vt:lpstr>
      <vt:lpstr>Variasi Nilai Koefisien Momentum (μ) – Habib  </vt:lpstr>
      <vt:lpstr>KESIMPULAN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Hansel Matthew</dc:creator>
  <cp:lastModifiedBy>Hansel Matthew</cp:lastModifiedBy>
  <cp:revision>2</cp:revision>
  <dcterms:created xsi:type="dcterms:W3CDTF">2021-03-28T10:53:33Z</dcterms:created>
  <dcterms:modified xsi:type="dcterms:W3CDTF">2021-04-22T09:31:08Z</dcterms:modified>
</cp:coreProperties>
</file>