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49" r:id="rId6"/>
  </p:sldMasterIdLst>
  <p:notesMasterIdLst>
    <p:notesMasterId r:id="rId14"/>
  </p:notesMasterIdLst>
  <p:handoutMasterIdLst>
    <p:handoutMasterId r:id="rId15"/>
  </p:handoutMasterIdLst>
  <p:sldIdLst>
    <p:sldId id="257" r:id="rId7"/>
    <p:sldId id="256" r:id="rId8"/>
    <p:sldId id="287" r:id="rId9"/>
    <p:sldId id="288" r:id="rId10"/>
    <p:sldId id="289" r:id="rId11"/>
    <p:sldId id="290" r:id="rId12"/>
    <p:sldId id="259" r:id="rId13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1DA"/>
    <a:srgbClr val="CF142B"/>
    <a:srgbClr val="FF3300"/>
    <a:srgbClr val="FE3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35763D8-C161-40FC-A502-2014F2CDD8E4}" type="datetimeFigureOut">
              <a:rPr lang="en-US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07DEBC1-F3FF-44A7-A313-4C922AD61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7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9BBC63-14AC-424E-9C44-C0029944962C}" type="datetimeFigureOut">
              <a:rPr lang="en-US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44D678-96A9-431F-BC9E-0567601E5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ICON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44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EC384-DEBD-4796-A5BC-EBA329F90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1625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425" y="1143000"/>
            <a:ext cx="4111625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72EF9-77C1-4568-B6D1-ED0D1AA03F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6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18C4C-A137-4213-98DA-5FB17C380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09465-B22E-4144-B27A-0F5340E75A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295CF-C796-4B1B-9016-1DDF4E9778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8E451-33CD-46F3-926C-E66B751DC7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84E15-413D-4D22-B522-EB30E3DF18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2583E-3D4D-422B-AE84-B2D2484CB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1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55575"/>
            <a:ext cx="2093912" cy="581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5575"/>
            <a:ext cx="6129338" cy="581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6C2C2-2D27-46FE-BDF4-70448493BC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6C42-6B44-4F29-B479-D24D98B50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51879-5064-499D-817D-E6EBB08664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A2D61-8F82-4265-9525-2989F62E20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7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92A64-19D9-4D9B-8F7D-656894B7E0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10817750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5283200" y="3395663"/>
            <a:ext cx="3860800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ADP_PPT_Exhibits_simple-3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7" name="Picture 12" descr="ADP_PPT_Exhibits_simple-17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11" descr="ICON_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44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8305800" y="6526213"/>
            <a:ext cx="546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41350" y="6464300"/>
            <a:ext cx="5378450" cy="28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DAFA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9C785-C20B-4C96-843D-329AAA4EBC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7F0B1-7BD5-42F2-8297-466A6D8D7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C8BE-C332-425E-B66C-9323AB5B9F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6BBF-2AA3-49CB-9CD7-1E6C20E75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6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inal Pneumonic-pp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18250"/>
            <a:ext cx="377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10"/>
          <p:cNvGrpSpPr>
            <a:grpSpLocks/>
          </p:cNvGrpSpPr>
          <p:nvPr userDrawn="1"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1033" name="Picture 7" descr="ADP_PPT_Exhibits_simple-17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9" descr="ADP_PPT_Exhibits_simple-15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155575"/>
            <a:ext cx="74406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143000"/>
            <a:ext cx="837565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1600" y="6400800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</a:defRPr>
            </a:lvl1pPr>
          </a:lstStyle>
          <a:p>
            <a:pPr>
              <a:defRPr/>
            </a:pPr>
            <a:fld id="{908F1E4E-03CA-4446-AEED-AA7344434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8305800" y="6526213"/>
            <a:ext cx="546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India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78" r:id="rId2"/>
    <p:sldLayoutId id="2147483879" r:id="rId3"/>
    <p:sldLayoutId id="2147483880" r:id="rId4"/>
    <p:sldLayoutId id="2147483881" r:id="rId5"/>
    <p:sldLayoutId id="214748389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 userDrawn="1"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2057" name="Picture 7" descr="ADP_PPT_Exhibits_simple-17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9" descr="ADP_PPT_Exhibits_simple-15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155575"/>
            <a:ext cx="74406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143000"/>
            <a:ext cx="837565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1600" y="6400800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</a:defRPr>
            </a:lvl1pPr>
          </a:lstStyle>
          <a:p>
            <a:pPr>
              <a:defRPr/>
            </a:pPr>
            <a:fld id="{A0AAE75A-A75C-4F8B-8564-E7E3D1A323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5" name="Rectangle 15"/>
          <p:cNvSpPr>
            <a:spLocks noChangeArrowheads="1"/>
          </p:cNvSpPr>
          <p:nvPr userDrawn="1"/>
        </p:nvSpPr>
        <p:spPr bwMode="auto">
          <a:xfrm>
            <a:off x="8305800" y="6526213"/>
            <a:ext cx="546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</a:rPr>
              <a:t>India</a:t>
            </a:r>
          </a:p>
        </p:txBody>
      </p:sp>
      <p:pic>
        <p:nvPicPr>
          <p:cNvPr id="2056" name="Picture 10" descr="Final Pneumonic-ppt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6267450"/>
            <a:ext cx="5127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-base.com/articles/10g/database-security-enhancements-10g.php" TargetMode="External"/><Relationship Id="rId7" Type="http://schemas.openxmlformats.org/officeDocument/2006/relationships/hyperlink" Target="http://www.oracle.com/technetwork/database/security/index-088277.html" TargetMode="External"/><Relationship Id="rId2" Type="http://schemas.openxmlformats.org/officeDocument/2006/relationships/hyperlink" Target="http://docs.oracle.com/cd/B28359_01/network.111/b28531/vpd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ajeshwaranbtech.blogspot.in/2010/12/vpd-column-masking.html" TargetMode="External"/><Relationship Id="rId5" Type="http://schemas.openxmlformats.org/officeDocument/2006/relationships/hyperlink" Target="http://www.petefinnigan.com/orasec.htm" TargetMode="External"/><Relationship Id="rId4" Type="http://schemas.openxmlformats.org/officeDocument/2006/relationships/hyperlink" Target="http://asktom.oracle.com/pls/asktom/f?p=100:11:0::::P11_QUESTION_ID:185548900034641335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/>
          </p:cNvSpPr>
          <p:nvPr/>
        </p:nvSpPr>
        <p:spPr bwMode="auto">
          <a:xfrm>
            <a:off x="0" y="2667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800" dirty="0">
                <a:solidFill>
                  <a:schemeClr val="accent3"/>
                </a:solidFill>
              </a:rPr>
              <a:t>  </a:t>
            </a:r>
            <a:r>
              <a:rPr lang="en-US" sz="2800" dirty="0" smtClean="0">
                <a:solidFill>
                  <a:schemeClr val="accent3"/>
                </a:solidFill>
              </a:rPr>
              <a:t>Hiding Sensitive data using Oracle VPD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  Alternative approach to Obfuscating data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800" dirty="0" smtClean="0">
                <a:solidFill>
                  <a:schemeClr val="accent3"/>
                </a:solidFill>
              </a:rPr>
              <a:t>  </a:t>
            </a:r>
            <a:endParaRPr lang="en-US" sz="2800" dirty="0">
              <a:solidFill>
                <a:schemeClr val="accent3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2800" dirty="0">
                <a:solidFill>
                  <a:schemeClr val="accent3"/>
                </a:solidFill>
              </a:rPr>
              <a:t>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C9697-9366-4C8A-BB56-BBD78BDF871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/>
          </p:cNvSpPr>
          <p:nvPr>
            <p:ph type="ctrTitle"/>
          </p:nvPr>
        </p:nvSpPr>
        <p:spPr>
          <a:xfrm>
            <a:off x="0" y="0"/>
            <a:ext cx="7696200" cy="76200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Overview of Oracle VPD.</a:t>
            </a:r>
          </a:p>
          <a:p>
            <a:pPr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How VPD column masking can be used for hiding sensitive data.</a:t>
            </a:r>
          </a:p>
          <a:p>
            <a:pPr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Quick demo.</a:t>
            </a:r>
          </a:p>
          <a:p>
            <a:pPr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Advantages of using this approach.</a:t>
            </a:r>
          </a:p>
          <a:p>
            <a:pPr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Suggestions. </a:t>
            </a:r>
          </a:p>
          <a:p>
            <a:pPr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References/Online examples</a:t>
            </a:r>
          </a:p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50113" y="6400800"/>
            <a:ext cx="293687" cy="365125"/>
          </a:xfrm>
        </p:spPr>
        <p:txBody>
          <a:bodyPr/>
          <a:lstStyle/>
          <a:p>
            <a:pPr>
              <a:defRPr/>
            </a:pPr>
            <a:fld id="{598BA538-4AE5-4337-9DF8-C1B1637E048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/>
          </p:cNvSpPr>
          <p:nvPr>
            <p:ph type="ctrTitle"/>
          </p:nvPr>
        </p:nvSpPr>
        <p:spPr>
          <a:xfrm>
            <a:off x="0" y="0"/>
            <a:ext cx="7391400" cy="76200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chemeClr val="bg1"/>
                </a:solidFill>
              </a:rPr>
              <a:t>   Overview of Oracle VPD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50113" y="6400800"/>
            <a:ext cx="293687" cy="365125"/>
          </a:xfrm>
        </p:spPr>
        <p:txBody>
          <a:bodyPr/>
          <a:lstStyle/>
          <a:p>
            <a:pPr>
              <a:defRPr/>
            </a:pPr>
            <a:fld id="{598BA538-4AE5-4337-9DF8-C1B1637E04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66629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nb-NO" sz="2000" dirty="0">
                <a:latin typeface="Arial" pitchFamily="34" charset="0"/>
                <a:cs typeface="Arial" pitchFamily="34" charset="0"/>
              </a:rPr>
              <a:t>Acronym for Virtual Private </a:t>
            </a:r>
            <a:r>
              <a:rPr lang="nb-NO" sz="2000" dirty="0" smtClean="0">
                <a:latin typeface="Arial" pitchFamily="34" charset="0"/>
                <a:cs typeface="Arial" pitchFamily="34" charset="0"/>
              </a:rPr>
              <a:t>Database, it </a:t>
            </a:r>
            <a:r>
              <a:rPr lang="en-US" sz="2000" dirty="0" smtClean="0"/>
              <a:t>was </a:t>
            </a:r>
            <a:r>
              <a:rPr lang="en-US" sz="2000" dirty="0"/>
              <a:t>introduced in Oracle 8i Version 8.1.5 as a new solution to enforce granular access control of data </a:t>
            </a:r>
            <a:r>
              <a:rPr lang="en-US" sz="2000" dirty="0" smtClean="0"/>
              <a:t>at </a:t>
            </a:r>
            <a:r>
              <a:rPr lang="en-US" sz="2000" dirty="0"/>
              <a:t>server </a:t>
            </a:r>
            <a:r>
              <a:rPr lang="en-US" sz="2000" dirty="0" smtClean="0"/>
              <a:t>level.</a:t>
            </a:r>
            <a:endParaRPr lang="en-US" sz="2000" dirty="0"/>
          </a:p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VPD </a:t>
            </a:r>
            <a:r>
              <a:rPr lang="en-US" sz="2000" dirty="0"/>
              <a:t>enables you to enforce security, directly on tables, views </a:t>
            </a:r>
            <a:r>
              <a:rPr lang="en-US" sz="2000" dirty="0" smtClean="0"/>
              <a:t>or synonyms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/>
              <a:t>Sometimes referred to as </a:t>
            </a:r>
            <a:r>
              <a:rPr lang="en-US" sz="2000" dirty="0" smtClean="0"/>
              <a:t>Fine </a:t>
            </a:r>
            <a:r>
              <a:rPr lang="en-US" sz="2000" dirty="0"/>
              <a:t>Grained Access Control (FGAC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/>
              <a:t>Allows to define which </a:t>
            </a:r>
            <a:r>
              <a:rPr lang="en-US" sz="2000" dirty="0" smtClean="0"/>
              <a:t>rows/column </a:t>
            </a:r>
            <a:r>
              <a:rPr lang="en-US" sz="2000" dirty="0"/>
              <a:t>users may have access </a:t>
            </a:r>
            <a:r>
              <a:rPr lang="en-US" sz="2000" dirty="0" smtClean="0"/>
              <a:t>to.</a:t>
            </a:r>
          </a:p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/>
              <a:t>Dynamically returns a predicate against a target </a:t>
            </a:r>
            <a:r>
              <a:rPr lang="en-US" sz="2000" dirty="0" smtClean="0"/>
              <a:t>table.</a:t>
            </a:r>
            <a:endParaRPr lang="en-US" sz="2000" dirty="0"/>
          </a:p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This </a:t>
            </a:r>
            <a:r>
              <a:rPr lang="en-US" sz="2000" dirty="0"/>
              <a:t>activity is transparent to the user executing the </a:t>
            </a:r>
            <a:r>
              <a:rPr lang="en-US" sz="2000" dirty="0" smtClean="0"/>
              <a:t>SQL. </a:t>
            </a:r>
            <a:endParaRPr lang="en-US" sz="2000" dirty="0"/>
          </a:p>
          <a:p>
            <a:pPr marL="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endParaRPr lang="en-US" sz="2000" dirty="0"/>
          </a:p>
          <a:p>
            <a:pPr marL="347472">
              <a:spcBef>
                <a:spcPts val="480"/>
              </a:spcBef>
              <a:buClr>
                <a:srgbClr val="FF3300"/>
              </a:buClr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chemeClr val="bg1"/>
                </a:solidFill>
              </a:rPr>
              <a:t>How VPD Works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50113" y="6400800"/>
            <a:ext cx="293687" cy="365125"/>
          </a:xfrm>
        </p:spPr>
        <p:txBody>
          <a:bodyPr/>
          <a:lstStyle/>
          <a:p>
            <a:pPr>
              <a:defRPr/>
            </a:pPr>
            <a:fld id="{598BA538-4AE5-4337-9DF8-C1B1637E04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687211"/>
              </p:ext>
            </p:extLst>
          </p:nvPr>
        </p:nvGraphicFramePr>
        <p:xfrm>
          <a:off x="381000" y="3003782"/>
          <a:ext cx="7421563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6717265" imgH="4270750" progId="Visio.Drawing.11">
                  <p:embed/>
                </p:oleObj>
              </mc:Choice>
              <mc:Fallback>
                <p:oleObj name="Visio" r:id="rId3" imgW="6717265" imgH="427075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03782"/>
                        <a:ext cx="7421563" cy="343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99060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rgbClr val="FF0000"/>
              </a:buClr>
              <a:tabLst>
                <a:tab pos="411163" algn="l"/>
              </a:tabLst>
            </a:pPr>
            <a:r>
              <a:rPr lang="en-US" dirty="0"/>
              <a:t>Data access via Virtual Private Database will perform the following five steps:</a:t>
            </a:r>
            <a:endParaRPr lang="bg-BG" dirty="0"/>
          </a:p>
          <a:p>
            <a:pPr marL="342900" indent="-342900" eaLnBrk="0" hangingPunct="0">
              <a:buClr>
                <a:srgbClr val="FF0000"/>
              </a:buClr>
              <a:buFont typeface="Wingdings" pitchFamily="2" charset="2"/>
              <a:buChar char="q"/>
              <a:tabLst>
                <a:tab pos="411163" algn="l"/>
              </a:tabLst>
            </a:pPr>
            <a:r>
              <a:rPr lang="en-US" dirty="0"/>
              <a:t>User sends SQL to the database server.</a:t>
            </a:r>
            <a:endParaRPr lang="bg-BG" dirty="0"/>
          </a:p>
          <a:p>
            <a:pPr marL="342900" indent="-342900" eaLnBrk="0" hangingPunct="0">
              <a:buClr>
                <a:srgbClr val="FF0000"/>
              </a:buClr>
              <a:buFont typeface="Wingdings" pitchFamily="2" charset="2"/>
              <a:buChar char="q"/>
              <a:tabLst>
                <a:tab pos="411163" algn="l"/>
              </a:tabLst>
            </a:pPr>
            <a:r>
              <a:rPr lang="en-US" dirty="0"/>
              <a:t>The associated table </a:t>
            </a:r>
            <a:r>
              <a:rPr lang="en-US" dirty="0" smtClean="0"/>
              <a:t>consults a </a:t>
            </a:r>
            <a:r>
              <a:rPr lang="en-US" dirty="0"/>
              <a:t>pre-defined security policy.</a:t>
            </a:r>
            <a:endParaRPr lang="bg-BG" dirty="0"/>
          </a:p>
          <a:p>
            <a:pPr marL="342900" indent="-342900" eaLnBrk="0" hangingPunct="0">
              <a:buClr>
                <a:srgbClr val="FF0000"/>
              </a:buClr>
              <a:buFont typeface="Wingdings" pitchFamily="2" charset="2"/>
              <a:buChar char="q"/>
              <a:tabLst>
                <a:tab pos="411163" algn="l"/>
              </a:tabLst>
            </a:pPr>
            <a:r>
              <a:rPr lang="en-US" dirty="0"/>
              <a:t>The security policy returns a predicate.</a:t>
            </a:r>
            <a:endParaRPr lang="bg-BG" dirty="0"/>
          </a:p>
          <a:p>
            <a:pPr marL="342900" indent="-342900" eaLnBrk="0" hangingPunct="0">
              <a:buClr>
                <a:srgbClr val="FF0000"/>
              </a:buClr>
              <a:buFont typeface="Wingdings" pitchFamily="2" charset="2"/>
              <a:buChar char="q"/>
              <a:tabLst>
                <a:tab pos="411163" algn="l"/>
              </a:tabLst>
            </a:pPr>
            <a:r>
              <a:rPr lang="en-US" dirty="0"/>
              <a:t>The SQL statement is modified according to the security policy.</a:t>
            </a:r>
            <a:endParaRPr lang="bg-BG" dirty="0"/>
          </a:p>
          <a:p>
            <a:pPr marL="342900" indent="-342900" eaLnBrk="0" hangingPunct="0">
              <a:buClr>
                <a:srgbClr val="FF0000"/>
              </a:buClr>
              <a:buFont typeface="Wingdings" pitchFamily="2" charset="2"/>
              <a:buChar char="q"/>
              <a:tabLst>
                <a:tab pos="411163" algn="l"/>
              </a:tabLst>
            </a:pPr>
            <a:r>
              <a:rPr lang="en-US" dirty="0"/>
              <a:t>Secured data returns to user.</a:t>
            </a:r>
          </a:p>
        </p:txBody>
      </p:sp>
    </p:spTree>
    <p:extLst>
      <p:ext uri="{BB962C8B-B14F-4D97-AF65-F5344CB8AC3E}">
        <p14:creationId xmlns:p14="http://schemas.microsoft.com/office/powerpoint/2010/main" val="20439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chemeClr val="bg1"/>
                </a:solidFill>
              </a:rPr>
              <a:t>   Advantages of using VPD approach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50113" y="6400800"/>
            <a:ext cx="293687" cy="365125"/>
          </a:xfrm>
        </p:spPr>
        <p:txBody>
          <a:bodyPr/>
          <a:lstStyle/>
          <a:p>
            <a:pPr>
              <a:defRPr/>
            </a:pPr>
            <a:fld id="{598BA538-4AE5-4337-9DF8-C1B1637E04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066800"/>
            <a:ext cx="7924800" cy="423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VPD </a:t>
            </a:r>
            <a:r>
              <a:rPr lang="en-US" sz="2000" dirty="0" smtClean="0"/>
              <a:t>is inclusive </a:t>
            </a:r>
            <a:r>
              <a:rPr lang="en-US" sz="2000" dirty="0"/>
              <a:t>with Enterprise Edition – no </a:t>
            </a:r>
            <a:r>
              <a:rPr lang="en-US" sz="2000" dirty="0" smtClean="0"/>
              <a:t>extra fees or license required.</a:t>
            </a:r>
            <a:endParaRPr lang="en-US" sz="2000" dirty="0"/>
          </a:p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Simple, secure and flexible Implementation using existing functionality of Oracle.</a:t>
            </a:r>
          </a:p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No changes required at the application level.</a:t>
            </a:r>
          </a:p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No overhead of encryption and decryption.</a:t>
            </a:r>
          </a:p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 smtClean="0"/>
              <a:t>Multiple policies can be applied on each object.</a:t>
            </a:r>
          </a:p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en-US" sz="2000" dirty="0"/>
              <a:t>Users can no longer bypass security polices embedded in applications, as they are attached to the </a:t>
            </a:r>
            <a:r>
              <a:rPr lang="en-US" sz="2000" dirty="0" smtClean="0"/>
              <a:t>data, so no back door or window entry possible. </a:t>
            </a:r>
          </a:p>
          <a:p>
            <a:pPr marL="347472" indent="-347472">
              <a:spcBef>
                <a:spcPts val="480"/>
              </a:spcBef>
              <a:buClr>
                <a:srgbClr val="FF3300"/>
              </a:buClr>
              <a:buFont typeface="Wingdings" pitchFamily="2" charset="2"/>
              <a:buChar char="q"/>
            </a:pPr>
            <a:endParaRPr lang="en-US" sz="2000" dirty="0" smtClean="0"/>
          </a:p>
          <a:p>
            <a:pPr>
              <a:spcBef>
                <a:spcPts val="480"/>
              </a:spcBef>
              <a:buClr>
                <a:srgbClr val="FF3300"/>
              </a:buClr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75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" y="2438400"/>
            <a:ext cx="8375650" cy="914400"/>
          </a:xfrm>
          <a:noFill/>
        </p:spPr>
        <p:txBody>
          <a:bodyPr/>
          <a:lstStyle/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FF3300"/>
              </a:buClr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50113" y="6400800"/>
            <a:ext cx="293687" cy="365125"/>
          </a:xfrm>
        </p:spPr>
        <p:txBody>
          <a:bodyPr/>
          <a:lstStyle/>
          <a:p>
            <a:pPr>
              <a:defRPr/>
            </a:pPr>
            <a:fld id="{598BA538-4AE5-4337-9DF8-C1B1637E048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13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500" b="1" dirty="0" smtClean="0">
                <a:solidFill>
                  <a:schemeClr val="bg1"/>
                </a:solidFill>
              </a:rPr>
              <a:t>   References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04800" y="1143000"/>
            <a:ext cx="7537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472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hlinkClick r:id="rId2"/>
              </a:rPr>
              <a:t>Oracle® Database Security Guide Documentation</a:t>
            </a:r>
            <a:endParaRPr lang="en-US" sz="2000" dirty="0"/>
          </a:p>
          <a:p>
            <a:pPr marL="347472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hlinkClick r:id="rId3"/>
              </a:rPr>
              <a:t>Oracle 10g enhancements article</a:t>
            </a:r>
            <a:endParaRPr lang="en-US" sz="2000" dirty="0" smtClean="0"/>
          </a:p>
          <a:p>
            <a:pPr marL="347472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hlinkClick r:id="rId4"/>
              </a:rPr>
              <a:t>asktom.oracle.com</a:t>
            </a:r>
            <a:endParaRPr lang="en-US" sz="2000" dirty="0" smtClean="0"/>
          </a:p>
          <a:p>
            <a:pPr marL="347472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hlinkClick r:id="rId5"/>
              </a:rPr>
              <a:t>Petefinnigan.com</a:t>
            </a:r>
            <a:endParaRPr lang="en-US" sz="2000" dirty="0" smtClean="0"/>
          </a:p>
          <a:p>
            <a:pPr marL="347472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hlinkClick r:id="rId6"/>
              </a:rPr>
              <a:t>Oracle </a:t>
            </a:r>
            <a:r>
              <a:rPr lang="en-US" sz="2000" dirty="0" smtClean="0">
                <a:hlinkClick r:id="rId6"/>
              </a:rPr>
              <a:t>Blogs</a:t>
            </a:r>
            <a:endParaRPr lang="en-US" sz="2000" dirty="0" smtClean="0"/>
          </a:p>
          <a:p>
            <a:pPr marL="347472" indent="-34290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hlinkClick r:id="rId7"/>
              </a:rPr>
              <a:t>Column masking example using VPD</a:t>
            </a:r>
            <a:endParaRPr lang="en-US" sz="2000" dirty="0"/>
          </a:p>
          <a:p>
            <a:pPr marL="4572" indent="0">
              <a:buClr>
                <a:srgbClr val="FF0000"/>
              </a:buCl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20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5943600" y="1600200"/>
            <a:ext cx="2897188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</a:rPr>
              <a:t>Thank You.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F4D21-9C3B-4CC0-A4AC-6DB104D8AA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E6ADF92CBF54AAADE7276A75590E0" ma:contentTypeVersion="1" ma:contentTypeDescription="Create a new document." ma:contentTypeScope="" ma:versionID="4c51ea268122eff102cee3cdcfb6347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F43EE71-DF08-45CC-B5AD-DCD82E50671E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B623338-C87D-4438-B2E8-ABCDDC5CCE0E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2AB9355-6943-43B9-BEDE-CFDD59CF77F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72E7988-CE1D-4239-8EBA-E9FAC0600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309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Default Design</vt:lpstr>
      <vt:lpstr>1_Default Design</vt:lpstr>
      <vt:lpstr>Visio</vt:lpstr>
      <vt:lpstr>PowerPoint Presentation</vt:lpstr>
      <vt:lpstr>Agenda</vt:lpstr>
      <vt:lpstr>   Overview of Oracle VPD</vt:lpstr>
      <vt:lpstr>How VPD Works</vt:lpstr>
      <vt:lpstr>   Advantages of using VPD approach</vt:lpstr>
      <vt:lpstr>   References</vt:lpstr>
      <vt:lpstr>PowerPoint Presentation</vt:lpstr>
    </vt:vector>
  </TitlesOfParts>
  <Company>ADP Private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FY13 PPT -Template</dc:title>
  <dc:creator>balijepp</dc:creator>
  <cp:lastModifiedBy>Thakkar, Hemal</cp:lastModifiedBy>
  <cp:revision>85</cp:revision>
  <cp:lastPrinted>2013-02-07T11:48:41Z</cp:lastPrinted>
  <dcterms:created xsi:type="dcterms:W3CDTF">2011-07-25T09:45:42Z</dcterms:created>
  <dcterms:modified xsi:type="dcterms:W3CDTF">2015-08-15T05:56:14Z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