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8" r:id="rId9"/>
    <p:sldId id="269" r:id="rId10"/>
    <p:sldId id="270" r:id="rId11"/>
    <p:sldId id="271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CCB042-BF16-419B-9C36-189E3BE4B911}">
          <p14:sldIdLst>
            <p14:sldId id="256"/>
            <p14:sldId id="257"/>
            <p14:sldId id="258"/>
            <p14:sldId id="259"/>
          </p14:sldIdLst>
        </p14:section>
        <p14:section name="Untitled Section" id="{979C2D84-AC6B-42EB-B1A4-6B778D9A2A4D}">
          <p14:sldIdLst>
            <p14:sldId id="260"/>
            <p14:sldId id="262"/>
            <p14:sldId id="267"/>
            <p14:sldId id="268"/>
            <p14:sldId id="269"/>
            <p14:sldId id="270"/>
            <p14:sldId id="271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85AB7-E141-4143-8151-932784EFCAD4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66426-C266-4098-B1D1-49A809ECF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97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66426-C266-4098-B1D1-49A809ECFEF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04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66426-C266-4098-B1D1-49A809ECFEF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70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964C-93EF-48A1-8692-0EFBFE888253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066F-92C8-4C09-B724-BAEE826A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85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964C-93EF-48A1-8692-0EFBFE888253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066F-92C8-4C09-B724-BAEE826A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964C-93EF-48A1-8692-0EFBFE888253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066F-92C8-4C09-B724-BAEE826A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49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964C-93EF-48A1-8692-0EFBFE888253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066F-92C8-4C09-B724-BAEE826A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33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964C-93EF-48A1-8692-0EFBFE888253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066F-92C8-4C09-B724-BAEE826A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36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964C-93EF-48A1-8692-0EFBFE888253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066F-92C8-4C09-B724-BAEE826A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60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964C-93EF-48A1-8692-0EFBFE888253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066F-92C8-4C09-B724-BAEE826A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06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964C-93EF-48A1-8692-0EFBFE888253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066F-92C8-4C09-B724-BAEE826A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20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964C-93EF-48A1-8692-0EFBFE888253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066F-92C8-4C09-B724-BAEE826A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15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964C-93EF-48A1-8692-0EFBFE888253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066F-92C8-4C09-B724-BAEE826A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13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964C-93EF-48A1-8692-0EFBFE888253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066F-92C8-4C09-B724-BAEE826A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65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964C-93EF-48A1-8692-0EFBFE888253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A066F-92C8-4C09-B724-BAEE826A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65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Algerian" panose="04020705040A02060702" pitchFamily="82" charset="0"/>
              </a:rPr>
              <a:t>Social Media Sentiment Analysis</a:t>
            </a:r>
            <a:endParaRPr lang="en-IN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48121"/>
          </a:xfrm>
        </p:spPr>
        <p:txBody>
          <a:bodyPr/>
          <a:lstStyle/>
          <a:p>
            <a:r>
              <a:rPr lang="en-IN" dirty="0" smtClean="0"/>
              <a:t>XGBoost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884" y="1572126"/>
            <a:ext cx="11855116" cy="36856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Gradient boosting</a:t>
            </a:r>
            <a:r>
              <a:rPr lang="en-US" dirty="0"/>
              <a:t> is a machine learning technique for regression and classification problems, which produces a prediction model in the form of an ensemble of weak prediction models, typically decision trees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A better version of gradient Boosting (Collection of Weak trees, weighing the difficult cases more heavily </a:t>
            </a:r>
          </a:p>
          <a:p>
            <a:pPr algn="l"/>
            <a:r>
              <a:rPr lang="en-IN" dirty="0" smtClean="0"/>
              <a:t>     </a:t>
            </a:r>
            <a:r>
              <a:rPr lang="en-IN" b="1" dirty="0" smtClean="0"/>
              <a:t>Steps:-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b="1" dirty="0" smtClean="0"/>
              <a:t>GET DATA , EXAMINE DATA, &amp; PREP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b="1" dirty="0" smtClean="0"/>
              <a:t>TRAIN,EVALUTE ,&amp; PREDICT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377853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27" y="365125"/>
            <a:ext cx="11000873" cy="1325563"/>
          </a:xfrm>
        </p:spPr>
        <p:txBody>
          <a:bodyPr/>
          <a:lstStyle/>
          <a:p>
            <a:r>
              <a:rPr lang="en-IN" dirty="0" err="1" smtClean="0"/>
              <a:t>XGBoosting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52927" y="2374232"/>
            <a:ext cx="114540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Each thread is weak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But many thread combine and create a rope this is not weak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Similarly Ensemble models combines many models (called weak learner / weak models ) and creates a powerful model (called strong learner)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Decision tree is one of the most popular choice of such ensemble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90" y="365125"/>
            <a:ext cx="2658979" cy="2753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00" y="61912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0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221" y="0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latin typeface="+mn-lt"/>
              </a:rPr>
              <a:t>Comparison</a:t>
            </a:r>
            <a:endParaRPr lang="en-IN" b="1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05158"/>
              </p:ext>
            </p:extLst>
          </p:nvPr>
        </p:nvGraphicFramePr>
        <p:xfrm>
          <a:off x="144380" y="1325563"/>
          <a:ext cx="11919282" cy="533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3094"/>
                <a:gridCol w="3973094"/>
                <a:gridCol w="3973094"/>
              </a:tblGrid>
              <a:tr h="591672">
                <a:tc>
                  <a:txBody>
                    <a:bodyPr/>
                    <a:lstStyle/>
                    <a:p>
                      <a:r>
                        <a:rPr lang="en-IN" dirty="0" smtClean="0"/>
                        <a:t>Naïve</a:t>
                      </a:r>
                      <a:r>
                        <a:rPr lang="en-IN" baseline="0" dirty="0" smtClean="0"/>
                        <a:t>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Maximum Entropy</a:t>
                      </a:r>
                      <a:endParaRPr lang="en-IN" dirty="0"/>
                    </a:p>
                  </a:txBody>
                  <a:tcPr/>
                </a:tc>
              </a:tr>
              <a:tr h="59167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Easy to</a:t>
                      </a:r>
                      <a:r>
                        <a:rPr lang="en-IN" sz="2400" baseline="0" dirty="0" smtClean="0"/>
                        <a:t> Implement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Harder to Implement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Harder to Implement</a:t>
                      </a:r>
                      <a:endParaRPr lang="en-IN" sz="2400" dirty="0"/>
                    </a:p>
                  </a:txBody>
                  <a:tcPr/>
                </a:tc>
              </a:tr>
              <a:tr h="70387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267901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Less Efficient</a:t>
                      </a:r>
                      <a:r>
                        <a:rPr lang="en-IN" sz="2400" baseline="0" dirty="0" smtClean="0"/>
                        <a:t> ,</a:t>
                      </a:r>
                      <a:r>
                        <a:rPr lang="en-IN" sz="2400" dirty="0" smtClean="0"/>
                        <a:t>Efficient</a:t>
                      </a:r>
                      <a:r>
                        <a:rPr lang="en-IN" sz="2400" baseline="0" dirty="0" smtClean="0"/>
                        <a:t> due to working with large sets of words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Efficiency</a:t>
                      </a:r>
                      <a:r>
                        <a:rPr lang="en-IN" sz="2400" baseline="0" dirty="0" smtClean="0"/>
                        <a:t> is maximum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Efficiency is</a:t>
                      </a:r>
                      <a:r>
                        <a:rPr lang="en-IN" sz="2400" baseline="0" dirty="0" smtClean="0"/>
                        <a:t> moderate</a:t>
                      </a:r>
                      <a:endParaRPr lang="en-IN" sz="2400" dirty="0"/>
                    </a:p>
                  </a:txBody>
                  <a:tcPr/>
                </a:tc>
              </a:tr>
              <a:tr h="70835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877777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Limited</a:t>
                      </a:r>
                      <a:r>
                        <a:rPr lang="en-IN" sz="2400" baseline="0" dirty="0" smtClean="0"/>
                        <a:t> Use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Versatile used in Comp</a:t>
                      </a:r>
                      <a:r>
                        <a:rPr lang="en-IN" sz="2400" baseline="0" dirty="0" smtClean="0"/>
                        <a:t> Vision, Text Cat, IP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Hardly</a:t>
                      </a:r>
                      <a:r>
                        <a:rPr lang="en-IN" sz="2400" baseline="0" dirty="0" smtClean="0"/>
                        <a:t> Used</a:t>
                      </a:r>
                      <a:endParaRPr lang="en-IN" sz="2400" dirty="0"/>
                    </a:p>
                  </a:txBody>
                  <a:tcPr/>
                </a:tc>
              </a:tr>
              <a:tr h="59167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4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 smtClean="0">
                <a:latin typeface="+mn-lt"/>
              </a:rPr>
              <a:t>Conclusion</a:t>
            </a:r>
            <a:endParaRPr lang="en-IN" sz="48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037347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 smtClean="0"/>
              <a:t>The machine learning can prove efficient over traditional techniques for SA</a:t>
            </a:r>
          </a:p>
          <a:p>
            <a:endParaRPr lang="en-IN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 smtClean="0"/>
              <a:t>The Naïve Bayes can be useful in sentiment analysis of text categorization.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245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Algerian" panose="04020705040A02060702" pitchFamily="82" charset="0"/>
              </a:rPr>
              <a:t>Contents: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1.  What is ML</a:t>
            </a:r>
            <a:br>
              <a:rPr lang="en-IN" dirty="0" smtClean="0"/>
            </a:br>
            <a:r>
              <a:rPr lang="en-IN" dirty="0" smtClean="0"/>
              <a:t>2.  Requirements</a:t>
            </a:r>
            <a:br>
              <a:rPr lang="en-IN" dirty="0" smtClean="0"/>
            </a:br>
            <a:r>
              <a:rPr lang="en-IN" dirty="0" smtClean="0"/>
              <a:t>3.  Components</a:t>
            </a:r>
            <a:br>
              <a:rPr lang="en-IN" dirty="0" smtClean="0"/>
            </a:br>
            <a:r>
              <a:rPr lang="en-IN" dirty="0" smtClean="0"/>
              <a:t>4.  Supervised Vs Unsupervised</a:t>
            </a:r>
            <a:br>
              <a:rPr lang="en-IN" dirty="0" smtClean="0"/>
            </a:br>
            <a:r>
              <a:rPr lang="en-IN" dirty="0" smtClean="0"/>
              <a:t>5.  Classification Vs Regression</a:t>
            </a:r>
            <a:br>
              <a:rPr lang="en-IN" dirty="0" smtClean="0"/>
            </a:br>
            <a:r>
              <a:rPr lang="en-IN" dirty="0" smtClean="0"/>
              <a:t>6.  Naïve </a:t>
            </a:r>
            <a:r>
              <a:rPr lang="en-IN" dirty="0" smtClean="0"/>
              <a:t>Bayes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8.  Comparison</a:t>
            </a:r>
            <a:br>
              <a:rPr lang="en-IN" dirty="0" smtClean="0"/>
            </a:br>
            <a:r>
              <a:rPr lang="en-IN" dirty="0" smtClean="0"/>
              <a:t>9.  Conclusion</a:t>
            </a:r>
            <a:br>
              <a:rPr lang="en-IN" dirty="0" smtClean="0"/>
            </a:br>
            <a:r>
              <a:rPr lang="en-IN" dirty="0" smtClean="0"/>
              <a:t>10.References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Machine Learning..?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92968"/>
            <a:ext cx="12191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Machine learning is type of artificial intelligence (AI) that provides computers with the ability to learn without being explicitly programmed.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The Machine that Teaches Themselves.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5207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1049254"/>
          </a:xfrm>
        </p:spPr>
        <p:txBody>
          <a:bodyPr/>
          <a:lstStyle/>
          <a:p>
            <a:r>
              <a:rPr lang="en-IN" b="1" dirty="0" smtClean="0">
                <a:latin typeface="+mn-lt"/>
              </a:rPr>
              <a:t>Things Require for ML</a:t>
            </a:r>
            <a:endParaRPr lang="en-IN" b="1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07959"/>
            <a:ext cx="10515600" cy="4581692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 smtClean="0">
                <a:solidFill>
                  <a:schemeClr val="tx1"/>
                </a:solidFill>
              </a:rPr>
              <a:t>Machine Learning Library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 smtClean="0">
                <a:solidFill>
                  <a:schemeClr val="tx1"/>
                </a:solidFill>
              </a:rPr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 smtClean="0">
                <a:solidFill>
                  <a:schemeClr val="tx1"/>
                </a:solidFill>
              </a:rPr>
              <a:t>Algorithm</a:t>
            </a:r>
            <a:endParaRPr lang="en-IN" sz="4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1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4"/>
          <a:stretch/>
        </p:blipFill>
        <p:spPr>
          <a:xfrm>
            <a:off x="0" y="128337"/>
            <a:ext cx="11598442" cy="630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" t="19510" r="6407" b="9029"/>
          <a:stretch/>
        </p:blipFill>
        <p:spPr>
          <a:xfrm>
            <a:off x="0" y="1562321"/>
            <a:ext cx="12192000" cy="514812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IN" b="1" dirty="0" smtClean="0">
                <a:latin typeface="+mn-lt"/>
              </a:rPr>
              <a:t>Naïve Bayes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61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229" y="1341299"/>
            <a:ext cx="113257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P(C/D): </a:t>
            </a:r>
            <a:r>
              <a:rPr lang="en-IN" sz="2400" dirty="0"/>
              <a:t>probability of occurrence of evet </a:t>
            </a:r>
            <a:r>
              <a:rPr lang="en-IN" sz="2400" dirty="0" smtClean="0"/>
              <a:t>C </a:t>
            </a:r>
            <a:r>
              <a:rPr lang="en-IN" sz="2400" dirty="0"/>
              <a:t>given the event </a:t>
            </a:r>
            <a:r>
              <a:rPr lang="en-IN" sz="2400" dirty="0" smtClean="0"/>
              <a:t>D </a:t>
            </a:r>
            <a:r>
              <a:rPr lang="en-IN" sz="2400" dirty="0"/>
              <a:t>is true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P(C) </a:t>
            </a:r>
            <a:r>
              <a:rPr lang="en-IN" sz="2400" dirty="0"/>
              <a:t>and </a:t>
            </a:r>
            <a:r>
              <a:rPr lang="en-IN" sz="2400" dirty="0" smtClean="0"/>
              <a:t>P(D): </a:t>
            </a:r>
            <a:r>
              <a:rPr lang="en-IN" sz="2400" dirty="0"/>
              <a:t>Probabilities of the occurrence of event </a:t>
            </a:r>
            <a:r>
              <a:rPr lang="en-IN" sz="2400" dirty="0" smtClean="0"/>
              <a:t>C </a:t>
            </a:r>
            <a:r>
              <a:rPr lang="en-IN" sz="2400" dirty="0"/>
              <a:t>and </a:t>
            </a:r>
            <a:r>
              <a:rPr lang="en-IN" sz="2400" dirty="0" smtClean="0"/>
              <a:t>D </a:t>
            </a:r>
            <a:r>
              <a:rPr lang="en-IN" sz="2400" dirty="0"/>
              <a:t>respectively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P(D/C): </a:t>
            </a:r>
            <a:r>
              <a:rPr lang="en-IN" sz="2400" dirty="0"/>
              <a:t>probability of occurrence of evet </a:t>
            </a:r>
            <a:r>
              <a:rPr lang="en-IN" sz="2400" dirty="0" smtClean="0"/>
              <a:t>D </a:t>
            </a:r>
            <a:r>
              <a:rPr lang="en-IN" sz="2400" dirty="0"/>
              <a:t>given the event </a:t>
            </a:r>
            <a:r>
              <a:rPr lang="en-IN" sz="2400" dirty="0" smtClean="0"/>
              <a:t>C </a:t>
            </a:r>
            <a:r>
              <a:rPr lang="en-IN" sz="2400" dirty="0"/>
              <a:t>is </a:t>
            </a:r>
            <a:r>
              <a:rPr lang="en-IN" sz="2400" dirty="0" smtClean="0"/>
              <a:t>true.</a:t>
            </a:r>
          </a:p>
          <a:p>
            <a:endParaRPr lang="en-IN" sz="2400" dirty="0"/>
          </a:p>
          <a:p>
            <a:r>
              <a:rPr lang="en-IN" sz="2400" dirty="0" smtClean="0"/>
              <a:t>Briefly Explanation: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C is Called proposition and D is called the evidence.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P(C) is Called the prior Probability of proposition and P(D) is called the Prior probability of 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P(C/D) is called the Posterior.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P(D/C) is the Likelihood.  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</a:t>
            </a:r>
          </a:p>
          <a:p>
            <a:r>
              <a:rPr lang="en-IN" sz="2400" b="1" dirty="0" smtClean="0"/>
              <a:t>	Posterior=</a:t>
            </a:r>
            <a:r>
              <a:rPr lang="en-IN" sz="2400" b="1" u="sng" dirty="0" smtClean="0"/>
              <a:t>(Likelihood)(Proposition prior probability)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		</a:t>
            </a:r>
            <a:r>
              <a:rPr lang="en-IN" sz="2400" b="1" dirty="0" smtClean="0"/>
              <a:t>Evidence prior probability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8835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137" y="288758"/>
            <a:ext cx="10712116" cy="1225467"/>
          </a:xfrm>
        </p:spPr>
        <p:txBody>
          <a:bodyPr/>
          <a:lstStyle/>
          <a:p>
            <a:r>
              <a:rPr lang="en-IN" b="1" dirty="0" smtClean="0">
                <a:latin typeface="+mn-lt"/>
              </a:rPr>
              <a:t>Random Forest 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Algorithm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558" y="1716505"/>
            <a:ext cx="97856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Random forest is most popular and most powerful supervised machine learning algorithm.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There is very helpful for Regression and Classification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Random forest classifier will </a:t>
            </a:r>
            <a:r>
              <a:rPr lang="en-US" sz="2400" b="1" dirty="0"/>
              <a:t>handle the missing</a:t>
            </a:r>
            <a:r>
              <a:rPr lang="en-US" sz="2400" dirty="0"/>
              <a:t> 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33137" y="3542259"/>
            <a:ext cx="6866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Random forest prediction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558" y="4440327"/>
            <a:ext cx="10250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Takes the test features and use the rules of each randomly created decision tree to predict the outcome and stores the predict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Calculate the votes for each predicted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Consider the high voted predicted target as the final prediction form the random forest algorithm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164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609600"/>
            <a:ext cx="10411326" cy="54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3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353</Words>
  <Application>Microsoft Office PowerPoint</Application>
  <PresentationFormat>Widescreen</PresentationFormat>
  <Paragraphs>61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Office Theme</vt:lpstr>
      <vt:lpstr>Social Media Sentiment Analysis</vt:lpstr>
      <vt:lpstr>Contents: 1.  What is ML 2.  Requirements 3.  Components 4.  Supervised Vs Unsupervised 5.  Classification Vs Regression 6.  Naïve Bayes 8.  Comparison 9.  Conclusion 10.References</vt:lpstr>
      <vt:lpstr>What is Machine Learning..?</vt:lpstr>
      <vt:lpstr>Things Require for ML</vt:lpstr>
      <vt:lpstr>PowerPoint Presentation</vt:lpstr>
      <vt:lpstr>Naïve Bayes</vt:lpstr>
      <vt:lpstr>PowerPoint Presentation</vt:lpstr>
      <vt:lpstr>Random Forest Algorithm</vt:lpstr>
      <vt:lpstr>PowerPoint Presentation</vt:lpstr>
      <vt:lpstr>XGBoost</vt:lpstr>
      <vt:lpstr>XGBoosting</vt:lpstr>
      <vt:lpstr>Comparison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Sentiment Analysis</dc:title>
  <dc:creator>Raman Dhiman</dc:creator>
  <cp:lastModifiedBy>Raman Dhiman</cp:lastModifiedBy>
  <cp:revision>21</cp:revision>
  <dcterms:created xsi:type="dcterms:W3CDTF">2019-06-22T13:54:47Z</dcterms:created>
  <dcterms:modified xsi:type="dcterms:W3CDTF">2019-07-04T18:15:04Z</dcterms:modified>
</cp:coreProperties>
</file>