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sldIdLst>
    <p:sldId id="382" r:id="rId2"/>
    <p:sldId id="884" r:id="rId3"/>
    <p:sldId id="1208" r:id="rId4"/>
    <p:sldId id="1242" r:id="rId5"/>
    <p:sldId id="1233" r:id="rId6"/>
    <p:sldId id="1243" r:id="rId7"/>
    <p:sldId id="1240" r:id="rId8"/>
    <p:sldId id="1241" r:id="rId9"/>
    <p:sldId id="1244" r:id="rId10"/>
    <p:sldId id="1245" r:id="rId11"/>
    <p:sldId id="383" r:id="rId12"/>
  </p:sldIdLst>
  <p:sldSz cx="9145588" cy="5145088"/>
  <p:notesSz cx="7099300" cy="10234613"/>
  <p:defaultTextStyle>
    <a:defPPr>
      <a:defRPr lang="zh-CN"/>
    </a:defPPr>
    <a:lvl1pPr marL="0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86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572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858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9144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430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716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1002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8288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pos="2881" userDrawn="1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834"/>
    <a:srgbClr val="D6D6D6"/>
    <a:srgbClr val="E2E2E2"/>
    <a:srgbClr val="3F136C"/>
    <a:srgbClr val="C82C27"/>
    <a:srgbClr val="D61E18"/>
    <a:srgbClr val="B02739"/>
    <a:srgbClr val="3E4785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6387" autoAdjust="0"/>
  </p:normalViewPr>
  <p:slideViewPr>
    <p:cSldViewPr>
      <p:cViewPr varScale="1">
        <p:scale>
          <a:sx n="145" d="100"/>
          <a:sy n="145" d="100"/>
        </p:scale>
        <p:origin x="960" y="114"/>
      </p:cViewPr>
      <p:guideLst>
        <p:guide orient="horz" pos="1620"/>
        <p:guide orient="horz" pos="350"/>
        <p:guide pos="2881"/>
        <p:guide pos="204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3BF5C-74ED-4786-BD5B-06E622197A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C3784-C709-48B1-B5FD-24AD5406D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6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6" y="216013"/>
            <a:ext cx="8583834" cy="395054"/>
          </a:xfr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6" y="3352676"/>
            <a:ext cx="8583834" cy="120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412554" y="1168388"/>
            <a:ext cx="1116124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9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4613"/>
      </p:ext>
    </p:extLst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6" y="216013"/>
            <a:ext cx="8583834" cy="395054"/>
          </a:xfr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6" y="3352676"/>
            <a:ext cx="8583834" cy="120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E339CE7F-3C3E-F741-8D4F-E8F48AE2F205}" type="datetimeFigureOut">
              <a:rPr kumimoji="1" lang="zh-CN" altLang="en-US" smtClean="0"/>
              <a:pPr/>
              <a:t>2022/10/17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63061A84-592D-BF40-A525-5EBD2A305E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6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E339CE7F-3C3E-F741-8D4F-E8F48AE2F205}" type="datetimeFigureOut">
              <a:rPr kumimoji="1" lang="zh-CN" altLang="en-US" smtClean="0"/>
              <a:pPr/>
              <a:t>2022/10/17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63061A84-592D-BF40-A525-5EBD2A305ED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0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277902" y="215759"/>
            <a:ext cx="7487445" cy="64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5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288489" y="1080111"/>
            <a:ext cx="8567289" cy="347462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0" tIns="52931" rIns="0" bIns="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2333045" y="4312502"/>
            <a:ext cx="2159687" cy="5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0825" indent="-250825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417"/>
              </a:spcBef>
              <a:buFont typeface="Wingdings 3" pitchFamily="18" charset="2"/>
              <a:buChar char=""/>
              <a:defRPr/>
            </a:pPr>
            <a:endParaRPr lang="en-US" altLang="zh-CN" sz="1500"/>
          </a:p>
        </p:txBody>
      </p:sp>
      <p:pic>
        <p:nvPicPr>
          <p:cNvPr id="6" name="Grafik 5"/>
          <p:cNvPicPr/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-11019" y="5051224"/>
            <a:ext cx="9169658" cy="107217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" y="4723164"/>
            <a:ext cx="9145588" cy="32959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21" tIns="38111" rIns="76221" bIns="38111" anchor="ctr"/>
          <a:lstStyle/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latin typeface="Bosch Office Sans" pitchFamily="2" charset="0"/>
            </a:endParaRPr>
          </a:p>
        </p:txBody>
      </p:sp>
      <p:pic>
        <p:nvPicPr>
          <p:cNvPr id="5" name="Grafik 4"/>
          <p:cNvPicPr/>
          <p:nvPr>
            <p:custDataLst>
              <p:tags r:id="rId10"/>
            </p:custDataLst>
          </p:nvPr>
        </p:nvPicPr>
        <p:blipFill rotWithShape="1">
          <a:blip r:embed="rId1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80" t="32845" r="4000" b="33577"/>
          <a:stretch/>
        </p:blipFill>
        <p:spPr>
          <a:xfrm>
            <a:off x="7973575" y="4802288"/>
            <a:ext cx="819874" cy="171498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60" y="4813722"/>
            <a:ext cx="1540294" cy="160065"/>
          </a:xfrm>
          <a:prstGeom prst="rect">
            <a:avLst/>
          </a:prstGeom>
        </p:spPr>
      </p:pic>
      <p:sp>
        <p:nvSpPr>
          <p:cNvPr id="11" name="Rechteck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8859492" y="4723165"/>
            <a:ext cx="256738" cy="32959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-</a:t>
            </a:r>
            <a:fld id="{424DA66E-2B17-4D13-9A03-61F01344A790}" type="slidenum">
              <a:rPr lang="en-US" sz="700" smtClean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‹#›</a:t>
            </a:fld>
            <a:r>
              <a:rPr lang="en-US" sz="700" dirty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3" name="Rectangle 3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29398" y="4721297"/>
            <a:ext cx="5458396" cy="32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UAES/BE| © United Automotive Electronic Systems Co., Ltd.  All rights reserved, also regarding any disposal, exploitation, reproduction, editing, distribution, as well as in the event of applications for industrial property rights.</a:t>
            </a:r>
            <a:endParaRPr lang="zh-CN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9" r:id="rId4"/>
    <p:sldLayoutId id="2147483680" r:id="rId5"/>
  </p:sldLayoutIdLst>
  <p:txStyles>
    <p:title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2pPr>
      <a:lvl3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3pPr>
      <a:lvl4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4pPr>
      <a:lvl5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5pPr>
      <a:lvl6pPr marL="381108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6pPr>
      <a:lvl7pPr marL="76168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7pPr>
      <a:lvl8pPr marL="1142794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8pPr>
      <a:lvl9pPr marL="1523902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9pPr>
    </p:titleStyle>
    <p:bodyStyle>
      <a:lvl1pPr marL="209080" indent="-209080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Wingdings 3" pitchFamily="18" charset="2"/>
        <a:buChar char="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9048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Arial" pitchFamily="34" charset="0"/>
        <a:buChar char="–"/>
        <a:defRPr sz="1300">
          <a:solidFill>
            <a:schemeClr val="tx1"/>
          </a:solidFill>
          <a:latin typeface="+mn-lt"/>
          <a:cs typeface="Arial" pitchFamily="34" charset="0"/>
        </a:defRPr>
      </a:lvl2pPr>
      <a:lvl3pPr marL="539903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Arial" pitchFamily="34" charset="0"/>
        <a:buChar char="–"/>
        <a:defRPr sz="1200">
          <a:solidFill>
            <a:schemeClr val="tx1"/>
          </a:solidFill>
          <a:latin typeface="+mn-lt"/>
          <a:cs typeface="Arial" pitchFamily="34" charset="0"/>
        </a:defRPr>
      </a:lvl3pPr>
      <a:lvl4pPr marL="719870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4pPr>
      <a:lvl5pPr marL="719870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5pPr>
      <a:lvl6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6pPr>
      <a:lvl7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7pPr>
      <a:lvl8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8pPr>
      <a:lvl9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9pPr>
    </p:bodyStyle>
    <p:otherStyle>
      <a:defPPr>
        <a:defRPr lang="de-DE"/>
      </a:defPPr>
      <a:lvl1pPr marL="0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108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687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794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2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81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589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68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275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.xml"/><Relationship Id="rId7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10" Type="http://schemas.openxmlformats.org/officeDocument/2006/relationships/image" Target="../media/image21.png"/><Relationship Id="rId4" Type="http://schemas.openxmlformats.org/officeDocument/2006/relationships/tags" Target="../tags/tag15.xml"/><Relationship Id="rId9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0" y="0"/>
            <a:ext cx="9146663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98" y="124272"/>
            <a:ext cx="3309656" cy="307777"/>
            <a:chOff x="2998" y="124272"/>
            <a:chExt cx="3309656" cy="307777"/>
          </a:xfrm>
        </p:grpSpPr>
        <p:sp>
          <p:nvSpPr>
            <p:cNvPr id="18" name="TextBox 1"/>
            <p:cNvSpPr txBox="1"/>
            <p:nvPr/>
          </p:nvSpPr>
          <p:spPr>
            <a:xfrm>
              <a:off x="648358" y="124272"/>
              <a:ext cx="26642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模块概念</a:t>
              </a: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20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04354" y="489506"/>
            <a:ext cx="3798525" cy="215444"/>
            <a:chOff x="414229" y="520316"/>
            <a:chExt cx="3798525" cy="215444"/>
          </a:xfrm>
        </p:grpSpPr>
        <p:sp>
          <p:nvSpPr>
            <p:cNvPr id="34" name="TextBox 8"/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门把手霍尔信号上升沿计数采集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960726" y="1164399"/>
            <a:ext cx="5023246" cy="539858"/>
            <a:chOff x="4212754" y="1833134"/>
            <a:chExt cx="4587164" cy="516936"/>
          </a:xfrm>
        </p:grpSpPr>
        <p:sp>
          <p:nvSpPr>
            <p:cNvPr id="37" name="圆角矩形 36"/>
            <p:cNvSpPr/>
            <p:nvPr/>
          </p:nvSpPr>
          <p:spPr>
            <a:xfrm>
              <a:off x="4212754" y="1888467"/>
              <a:ext cx="30330" cy="406765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27919" y="1833134"/>
              <a:ext cx="4571999" cy="51693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rgbClr val="AC2834"/>
                  </a:solidFill>
                </a:rPr>
                <a:t>根据门把手电机动作状态反馈开始计数，当电机停止动作时间超过门把手等待延迟后计数归零</a:t>
              </a:r>
            </a:p>
          </p:txBody>
        </p:sp>
      </p:grpSp>
      <p:grpSp>
        <p:nvGrpSpPr>
          <p:cNvPr id="28" name="组合 35">
            <a:extLst>
              <a:ext uri="{FF2B5EF4-FFF2-40B4-BE49-F238E27FC236}">
                <a16:creationId xmlns:a16="http://schemas.microsoft.com/office/drawing/2014/main" id="{EF4BB9E4-F230-4275-A75C-30CF355AE841}"/>
              </a:ext>
            </a:extLst>
          </p:cNvPr>
          <p:cNvGrpSpPr/>
          <p:nvPr/>
        </p:nvGrpSpPr>
        <p:grpSpPr>
          <a:xfrm>
            <a:off x="252314" y="1250449"/>
            <a:ext cx="4516076" cy="301749"/>
            <a:chOff x="4261960" y="1924593"/>
            <a:chExt cx="4551134" cy="301749"/>
          </a:xfrm>
        </p:grpSpPr>
        <p:sp>
          <p:nvSpPr>
            <p:cNvPr id="29" name="圆角矩形 36">
              <a:extLst>
                <a:ext uri="{FF2B5EF4-FFF2-40B4-BE49-F238E27FC236}">
                  <a16:creationId xmlns:a16="http://schemas.microsoft.com/office/drawing/2014/main" id="{4C41B7E8-6A46-41B7-A116-10109E795170}"/>
                </a:ext>
              </a:extLst>
            </p:cNvPr>
            <p:cNvSpPr/>
            <p:nvPr/>
          </p:nvSpPr>
          <p:spPr>
            <a:xfrm>
              <a:off x="4275719" y="1945326"/>
              <a:ext cx="46074" cy="248687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37">
              <a:extLst>
                <a:ext uri="{FF2B5EF4-FFF2-40B4-BE49-F238E27FC236}">
                  <a16:creationId xmlns:a16="http://schemas.microsoft.com/office/drawing/2014/main" id="{FA278C60-D04E-404C-A15F-9690192B1173}"/>
                </a:ext>
              </a:extLst>
            </p:cNvPr>
            <p:cNvSpPr/>
            <p:nvPr/>
          </p:nvSpPr>
          <p:spPr>
            <a:xfrm>
              <a:off x="4261960" y="1924593"/>
              <a:ext cx="4551134" cy="301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rgbClr val="AC2834"/>
                  </a:solidFill>
                </a:rPr>
                <a:t>霍尔信号上升沿个数由</a:t>
              </a:r>
              <a:r>
                <a:rPr lang="en-US" altLang="zh-CN" sz="1200" dirty="0">
                  <a:solidFill>
                    <a:srgbClr val="AC2834"/>
                  </a:solidFill>
                </a:rPr>
                <a:t>C/S</a:t>
              </a:r>
              <a:r>
                <a:rPr lang="zh-CN" altLang="en-US" sz="1200" dirty="0">
                  <a:solidFill>
                    <a:srgbClr val="AC2834"/>
                  </a:solidFill>
                </a:rPr>
                <a:t>接口直接读取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0AB7B65-4FAB-4FE7-BF0D-84225C6C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035"/>
            <a:ext cx="3742819" cy="20266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57DA8E-3AAE-41E1-AC8C-66059BB00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37" y="1868775"/>
            <a:ext cx="5023246" cy="17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6990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7690235" y="216022"/>
            <a:ext cx="1410353" cy="6480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3" rIns="0" bIns="0" rtlCol="0" anchor="t">
            <a:normAutofit/>
          </a:bodyPr>
          <a:lstStyle/>
          <a:p>
            <a:pPr defTabSz="762304">
              <a:lnSpc>
                <a:spcPts val="750"/>
              </a:lnSpc>
            </a:pPr>
            <a:endParaRPr lang="en-GB" sz="500" kern="0" dirty="0">
              <a:latin typeface="Bosch Office San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3"/>
            </p:custDataLst>
          </p:nvPr>
        </p:nvSpPr>
        <p:spPr>
          <a:xfrm>
            <a:off x="0" y="4982277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762304">
              <a:lnSpc>
                <a:spcPts val="1917"/>
              </a:lnSpc>
            </a:pPr>
            <a:endParaRPr lang="en-GB" sz="1100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7147514" y="466969"/>
            <a:ext cx="790106" cy="1108338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Heiti SC Medium"/>
                <a:ea typeface="Heiti SC Medium"/>
                <a:cs typeface="Heiti SC Medium"/>
              </a:rPr>
              <a:t>1</a:t>
            </a:r>
            <a:endParaRPr kumimoji="1" lang="zh-CN" altLang="en-US" sz="6600" b="1" dirty="0">
              <a:solidFill>
                <a:schemeClr val="bg1"/>
              </a:solidFill>
              <a:latin typeface="Heiti SC Medium"/>
              <a:ea typeface="Heiti SC Medium"/>
              <a:cs typeface="Heiti SC Mediu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6397" y="1479037"/>
            <a:ext cx="2117035" cy="584794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黑体-简 细体"/>
                <a:ea typeface="黑体-简 细体"/>
                <a:cs typeface="黑体-简 细体"/>
              </a:rPr>
              <a:t>In Driving Technology in China</a:t>
            </a:r>
          </a:p>
        </p:txBody>
      </p:sp>
      <p:pic>
        <p:nvPicPr>
          <p:cNvPr id="13" name="图片 12" descr="14.png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502"/>
            <a:ext cx="9145588" cy="475803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110597" y="364224"/>
            <a:ext cx="669765" cy="1139125"/>
          </a:xfrm>
          <a:prstGeom prst="rect">
            <a:avLst/>
          </a:prstGeom>
        </p:spPr>
        <p:txBody>
          <a:bodyPr wrap="none" lIns="91458" tIns="45729" rIns="91458" bIns="45729">
            <a:spAutoFit/>
          </a:bodyPr>
          <a:lstStyle/>
          <a:p>
            <a:r>
              <a:rPr lang="en-US" altLang="zh-CN" sz="6800" b="1" dirty="0">
                <a:solidFill>
                  <a:schemeClr val="bg1"/>
                </a:solidFill>
                <a:latin typeface="Arial"/>
                <a:ea typeface="黑体-简 中等"/>
                <a:cs typeface="黑体-简 细体"/>
              </a:rPr>
              <a:t>1</a:t>
            </a:r>
            <a:endParaRPr lang="zh-CN" altLang="en-US" sz="6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43851" y="1024316"/>
            <a:ext cx="571080" cy="307872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r>
              <a:rPr kumimoji="1" lang="en-US" altLang="zh-CN" sz="1400" dirty="0">
                <a:solidFill>
                  <a:srgbClr val="FFFFFF"/>
                </a:solidFill>
                <a:latin typeface="Arial"/>
                <a:ea typeface="黑体-简 中等"/>
              </a:rPr>
              <a:t>No.</a:t>
            </a:r>
            <a:endParaRPr kumimoji="1" lang="zh-CN" altLang="en-US" sz="1400" dirty="0">
              <a:solidFill>
                <a:srgbClr val="FFFFFF"/>
              </a:solidFill>
              <a:latin typeface="Arial"/>
              <a:ea typeface="黑体-简 中等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49928" y="1350421"/>
            <a:ext cx="2153503" cy="901037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中等"/>
              </a:rPr>
              <a:t>In Driving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中等"/>
              </a:rPr>
              <a:t>Technology </a:t>
            </a: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细体"/>
              </a:rPr>
              <a:t>in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细体"/>
              </a:rPr>
              <a:t>China</a:t>
            </a:r>
            <a:endParaRPr kumimoji="1" lang="zh-CN" altLang="en-US" sz="1600" dirty="0">
              <a:solidFill>
                <a:srgbClr val="FFFFFF"/>
              </a:solidFill>
              <a:latin typeface="Arial"/>
              <a:ea typeface="黑体-简 细体"/>
            </a:endParaRPr>
          </a:p>
        </p:txBody>
      </p:sp>
      <p:pic>
        <p:nvPicPr>
          <p:cNvPr id="20" name="Grafik 5"/>
          <p:cNvPicPr/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11021" y="5052784"/>
            <a:ext cx="9171250" cy="10725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22" name="Grafik 4"/>
          <p:cNvPicPr/>
          <p:nvPr>
            <p:custDataLst>
              <p:tags r:id="rId5"/>
            </p:custDataLst>
          </p:nvPr>
        </p:nvPicPr>
        <p:blipFill rotWithShape="1"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80" t="32845" r="4000" b="33577"/>
          <a:stretch/>
        </p:blipFill>
        <p:spPr>
          <a:xfrm>
            <a:off x="7974960" y="4803771"/>
            <a:ext cx="820016" cy="171551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1" y="4815209"/>
            <a:ext cx="1540561" cy="160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795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6000" y="216021"/>
            <a:ext cx="8231294" cy="433950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标题宋体</a:t>
            </a:r>
            <a:r>
              <a:rPr lang="en-US" altLang="zh-CN" sz="6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6000" cap="all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黑体</a:t>
            </a:r>
            <a:r>
              <a:rPr lang="en-US" altLang="zh-CN" sz="6000" cap="all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60</a:t>
            </a:r>
            <a:br>
              <a:rPr lang="en-US" altLang="zh-CN" sz="8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4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副标题宋体</a:t>
            </a:r>
            <a:r>
              <a:rPr lang="en-US" altLang="zh-CN" sz="4000" cap="all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4000" cap="all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黑体</a:t>
            </a:r>
            <a:r>
              <a:rPr lang="en-US" altLang="zh-CN" sz="4000" cap="all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40</a:t>
            </a:r>
            <a:endParaRPr lang="en-US" sz="4000" cap="all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0"/>
            <a:ext cx="1058824" cy="105893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000000"/>
              </a:solidFill>
            </a:endParaRPr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6117" cy="5145352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el 1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803255" y="1658682"/>
            <a:ext cx="705678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2pPr>
            <a:lvl3pPr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3pPr>
            <a:lvl4pPr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4pPr>
            <a:lvl5pPr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2300">
                <a:solidFill>
                  <a:srgbClr val="000000"/>
                </a:solidFill>
                <a:latin typeface="Bosch Office Sans"/>
                <a:ea typeface="Bosch Office Sans" pitchFamily="2" charset="0"/>
                <a:cs typeface="Arial" pitchFamily="34" charset="0"/>
              </a:defRPr>
            </a:lvl5pPr>
            <a:lvl6pPr marL="381108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6pPr>
            <a:lvl7pPr marL="761687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7pPr>
            <a:lvl8pPr marL="1142794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8pPr>
            <a:lvl9pPr marL="1523902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Bosch Office Sans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kern="0" cap="all" dirty="0">
                <a:solidFill>
                  <a:srgbClr val="FFFFFF"/>
                </a:solidFill>
                <a:latin typeface="+mn-lt"/>
                <a:ea typeface="微软雅黑" panose="020B0503020204020204" pitchFamily="34" charset="-122"/>
              </a:rPr>
              <a:t>GAC ZCU Lock</a:t>
            </a:r>
            <a:r>
              <a:rPr lang="zh-CN" altLang="en-US" sz="4000" kern="0" cap="all" dirty="0">
                <a:solidFill>
                  <a:srgbClr val="FFFFFF"/>
                </a:solidFill>
                <a:latin typeface="+mn-lt"/>
                <a:ea typeface="微软雅黑" panose="020B0503020204020204" pitchFamily="34" charset="-122"/>
              </a:rPr>
              <a:t>升级概念文档</a:t>
            </a:r>
            <a:endParaRPr lang="en-US" altLang="zh-CN" sz="4000" kern="0" cap="all" dirty="0">
              <a:solidFill>
                <a:srgbClr val="FFFFFF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7922" y="2644552"/>
            <a:ext cx="374974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kern="0" cap="all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 </a:t>
            </a:r>
            <a:r>
              <a:rPr lang="en-US" altLang="zh-CN" sz="3600" kern="0" cap="all" spc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1012</a:t>
            </a:r>
            <a:r>
              <a:rPr lang="en-US" altLang="zh-CN" sz="3600" kern="0" cap="all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——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7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98" y="124272"/>
            <a:ext cx="2193532" cy="307777"/>
            <a:chOff x="2998" y="124272"/>
            <a:chExt cx="2193532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648358" y="124272"/>
              <a:ext cx="15481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4229" y="520316"/>
            <a:ext cx="3308170" cy="1613262"/>
            <a:chOff x="414229" y="520316"/>
            <a:chExt cx="3308170" cy="1613262"/>
          </a:xfrm>
        </p:grpSpPr>
        <p:sp>
          <p:nvSpPr>
            <p:cNvPr id="9" name="TextBox 8"/>
            <p:cNvSpPr txBox="1"/>
            <p:nvPr/>
          </p:nvSpPr>
          <p:spPr>
            <a:xfrm>
              <a:off x="648358" y="520316"/>
              <a:ext cx="3074041" cy="16132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新增诊断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控制，包括如下部件：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FL,FR,RL,RR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电释放门（释放）诊断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电动门释放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吸合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FL,FR,RL,RR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电动门把手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3C2AC-C086-471E-86A1-CB0522D0DE6B}"/>
              </a:ext>
            </a:extLst>
          </p:cNvPr>
          <p:cNvGrpSpPr/>
          <p:nvPr/>
        </p:nvGrpSpPr>
        <p:grpSpPr>
          <a:xfrm>
            <a:off x="3940677" y="1910850"/>
            <a:ext cx="5221348" cy="2995436"/>
            <a:chOff x="32466" y="1743926"/>
            <a:chExt cx="5221348" cy="2995436"/>
          </a:xfrm>
        </p:grpSpPr>
        <p:grpSp>
          <p:nvGrpSpPr>
            <p:cNvPr id="29" name="组合 28"/>
            <p:cNvGrpSpPr/>
            <p:nvPr/>
          </p:nvGrpSpPr>
          <p:grpSpPr>
            <a:xfrm>
              <a:off x="32466" y="1743926"/>
              <a:ext cx="5221348" cy="2995436"/>
              <a:chOff x="1044402" y="1708448"/>
              <a:chExt cx="4068452" cy="2952328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044402" y="1708448"/>
                <a:ext cx="4068452" cy="2916324"/>
              </a:xfrm>
              <a:prstGeom prst="roundRect">
                <a:avLst>
                  <a:gd name="adj" fmla="val 3500"/>
                </a:avLst>
              </a:prstGeom>
              <a:solidFill>
                <a:srgbClr val="3F136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1044402" y="1744452"/>
                <a:ext cx="4068452" cy="2916324"/>
              </a:xfrm>
              <a:prstGeom prst="roundRect">
                <a:avLst>
                  <a:gd name="adj" fmla="val 3500"/>
                </a:avLst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圆角矩形 29"/>
            <p:cNvSpPr/>
            <p:nvPr/>
          </p:nvSpPr>
          <p:spPr>
            <a:xfrm>
              <a:off x="311291" y="1871527"/>
              <a:ext cx="3298134" cy="293030"/>
            </a:xfrm>
            <a:prstGeom prst="roundRect">
              <a:avLst>
                <a:gd name="adj" fmla="val 5000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电动门控制子系统诊断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控制要求</a:t>
              </a:r>
            </a:p>
          </p:txBody>
        </p:sp>
      </p:grpSp>
      <p:grpSp>
        <p:nvGrpSpPr>
          <p:cNvPr id="38" name="组合 33">
            <a:extLst>
              <a:ext uri="{FF2B5EF4-FFF2-40B4-BE49-F238E27FC236}">
                <a16:creationId xmlns:a16="http://schemas.microsoft.com/office/drawing/2014/main" id="{F4104861-ECD3-4AFC-B994-9CF6AE332D8D}"/>
              </a:ext>
            </a:extLst>
          </p:cNvPr>
          <p:cNvGrpSpPr/>
          <p:nvPr/>
        </p:nvGrpSpPr>
        <p:grpSpPr>
          <a:xfrm>
            <a:off x="154768" y="1910850"/>
            <a:ext cx="3696482" cy="2995436"/>
            <a:chOff x="152448" y="1420416"/>
            <a:chExt cx="6048672" cy="3312368"/>
          </a:xfrm>
        </p:grpSpPr>
        <p:grpSp>
          <p:nvGrpSpPr>
            <p:cNvPr id="39" name="组合 28">
              <a:extLst>
                <a:ext uri="{FF2B5EF4-FFF2-40B4-BE49-F238E27FC236}">
                  <a16:creationId xmlns:a16="http://schemas.microsoft.com/office/drawing/2014/main" id="{02FF550F-9EEE-4244-9BF6-F8BF6043BC31}"/>
                </a:ext>
              </a:extLst>
            </p:cNvPr>
            <p:cNvGrpSpPr/>
            <p:nvPr/>
          </p:nvGrpSpPr>
          <p:grpSpPr>
            <a:xfrm>
              <a:off x="152448" y="1420416"/>
              <a:ext cx="6048672" cy="3312368"/>
              <a:chOff x="1044402" y="1708448"/>
              <a:chExt cx="4068452" cy="2952328"/>
            </a:xfrm>
          </p:grpSpPr>
          <p:sp>
            <p:nvSpPr>
              <p:cNvPr id="41" name="圆角矩形 27">
                <a:extLst>
                  <a:ext uri="{FF2B5EF4-FFF2-40B4-BE49-F238E27FC236}">
                    <a16:creationId xmlns:a16="http://schemas.microsoft.com/office/drawing/2014/main" id="{7132645F-7816-40EC-8B14-BE848D96ECC3}"/>
                  </a:ext>
                </a:extLst>
              </p:cNvPr>
              <p:cNvSpPr/>
              <p:nvPr/>
            </p:nvSpPr>
            <p:spPr>
              <a:xfrm>
                <a:off x="1044402" y="1708448"/>
                <a:ext cx="4068452" cy="2916324"/>
              </a:xfrm>
              <a:prstGeom prst="roundRect">
                <a:avLst>
                  <a:gd name="adj" fmla="val 3500"/>
                </a:avLst>
              </a:prstGeom>
              <a:solidFill>
                <a:srgbClr val="3F136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圆角矩形 26">
                <a:extLst>
                  <a:ext uri="{FF2B5EF4-FFF2-40B4-BE49-F238E27FC236}">
                    <a16:creationId xmlns:a16="http://schemas.microsoft.com/office/drawing/2014/main" id="{432ABE9A-3C5A-405A-850B-E994C0A275D5}"/>
                  </a:ext>
                </a:extLst>
              </p:cNvPr>
              <p:cNvSpPr/>
              <p:nvPr/>
            </p:nvSpPr>
            <p:spPr>
              <a:xfrm>
                <a:off x="1044402" y="1744452"/>
                <a:ext cx="4068452" cy="2916324"/>
              </a:xfrm>
              <a:prstGeom prst="roundRect">
                <a:avLst>
                  <a:gd name="adj" fmla="val 3500"/>
                </a:avLst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圆角矩形 29">
              <a:extLst>
                <a:ext uri="{FF2B5EF4-FFF2-40B4-BE49-F238E27FC236}">
                  <a16:creationId xmlns:a16="http://schemas.microsoft.com/office/drawing/2014/main" id="{9D7523EE-0B03-4820-9452-56282CFDF762}"/>
                </a:ext>
              </a:extLst>
            </p:cNvPr>
            <p:cNvSpPr/>
            <p:nvPr/>
          </p:nvSpPr>
          <p:spPr>
            <a:xfrm>
              <a:off x="314029" y="1538446"/>
              <a:ext cx="3820724" cy="324034"/>
            </a:xfrm>
            <a:prstGeom prst="roundRect">
              <a:avLst>
                <a:gd name="adj" fmla="val 5000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锁控制子系统诊断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控制要求</a:t>
              </a:r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F82BBF1-AC9C-465A-B375-F4E188EC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87364"/>
              </p:ext>
            </p:extLst>
          </p:nvPr>
        </p:nvGraphicFramePr>
        <p:xfrm>
          <a:off x="325970" y="2461576"/>
          <a:ext cx="3435852" cy="1857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102">
                  <a:extLst>
                    <a:ext uri="{9D8B030D-6E8A-4147-A177-3AD203B41FA5}">
                      <a16:colId xmlns:a16="http://schemas.microsoft.com/office/drawing/2014/main" val="2409301749"/>
                    </a:ext>
                  </a:extLst>
                </a:gridCol>
                <a:gridCol w="330765">
                  <a:extLst>
                    <a:ext uri="{9D8B030D-6E8A-4147-A177-3AD203B41FA5}">
                      <a16:colId xmlns:a16="http://schemas.microsoft.com/office/drawing/2014/main" val="1735086464"/>
                    </a:ext>
                  </a:extLst>
                </a:gridCol>
                <a:gridCol w="456582">
                  <a:extLst>
                    <a:ext uri="{9D8B030D-6E8A-4147-A177-3AD203B41FA5}">
                      <a16:colId xmlns:a16="http://schemas.microsoft.com/office/drawing/2014/main" val="3933803915"/>
                    </a:ext>
                  </a:extLst>
                </a:gridCol>
                <a:gridCol w="994542">
                  <a:extLst>
                    <a:ext uri="{9D8B030D-6E8A-4147-A177-3AD203B41FA5}">
                      <a16:colId xmlns:a16="http://schemas.microsoft.com/office/drawing/2014/main" val="972895556"/>
                    </a:ext>
                  </a:extLst>
                </a:gridCol>
                <a:gridCol w="1118861">
                  <a:extLst>
                    <a:ext uri="{9D8B030D-6E8A-4147-A177-3AD203B41FA5}">
                      <a16:colId xmlns:a16="http://schemas.microsoft.com/office/drawing/2014/main" val="1983213720"/>
                    </a:ext>
                  </a:extLst>
                </a:gridCol>
              </a:tblGrid>
              <a:tr h="485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InputOutputParameter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r>
                        <a:rPr lang="en-US" altLang="zh-CN" sz="1100" b="1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中文</a:t>
                      </a:r>
                      <a:r>
                        <a:rPr lang="en-US" altLang="zh-CN" sz="1100" b="1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转换关系</a:t>
                      </a:r>
                      <a:r>
                        <a:rPr lang="en-US" altLang="zh-CN" sz="1100" b="1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中文</a:t>
                      </a:r>
                      <a:r>
                        <a:rPr lang="en-US" altLang="zh-CN" sz="1100" b="1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0588652"/>
                  </a:ext>
                </a:extLst>
              </a:tr>
              <a:tr h="8509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#5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0~1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左前门上锁动作输出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0=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不动作</a:t>
                      </a:r>
                      <a:br>
                        <a:rPr lang="zh-CN" altLang="en-US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1=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立即执行闭锁</a:t>
                      </a:r>
                      <a:br>
                        <a:rPr lang="zh-CN" altLang="en-US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2=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立即执行解锁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7822887"/>
                  </a:ext>
                </a:extLst>
              </a:tr>
              <a:tr h="52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4~5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左前门电推门动作输出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0=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不动作</a:t>
                      </a:r>
                      <a:br>
                        <a:rPr lang="zh-CN" altLang="en-US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1=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立即执行吸合</a:t>
                      </a:r>
                      <a:br>
                        <a:rPr lang="zh-CN" altLang="en-US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2=</a:t>
                      </a:r>
                      <a:r>
                        <a:rPr lang="zh-CN" altLang="en-US" sz="10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立即执行释放</a:t>
                      </a:r>
                      <a:endParaRPr lang="zh-CN" altLang="en-US" sz="900" b="0" i="0" u="none" strike="noStrike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2529479"/>
                  </a:ext>
                </a:extLst>
              </a:tr>
            </a:tbl>
          </a:graphicData>
        </a:graphic>
      </p:graphicFrame>
      <p:grpSp>
        <p:nvGrpSpPr>
          <p:cNvPr id="47" name="组合 17">
            <a:extLst>
              <a:ext uri="{FF2B5EF4-FFF2-40B4-BE49-F238E27FC236}">
                <a16:creationId xmlns:a16="http://schemas.microsoft.com/office/drawing/2014/main" id="{8FDEBF64-BDD9-48FA-8C45-ECF94A95985E}"/>
              </a:ext>
            </a:extLst>
          </p:cNvPr>
          <p:cNvGrpSpPr/>
          <p:nvPr/>
        </p:nvGrpSpPr>
        <p:grpSpPr>
          <a:xfrm>
            <a:off x="4226316" y="221274"/>
            <a:ext cx="4270914" cy="1892826"/>
            <a:chOff x="414229" y="529865"/>
            <a:chExt cx="4270914" cy="18928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723936-3D4A-48B8-8EB4-831789BE4E1D}"/>
                </a:ext>
              </a:extLst>
            </p:cNvPr>
            <p:cNvSpPr txBox="1"/>
            <p:nvPr/>
          </p:nvSpPr>
          <p:spPr>
            <a:xfrm>
              <a:off x="638871" y="529865"/>
              <a:ext cx="4046272" cy="18928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新增诊断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报码，包括如下部件：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FL,FR,RL,RR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电释放锁，电吸合锁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FL,FR,RL,RR Ajar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信号开路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FL,FR,RL,RR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解闭锁开关粘连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FL,FR,RL,RR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电动门把手过流及开路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500"/>
                </a:spcBef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560F4724-C553-412A-A643-FC6126A0648E}"/>
                </a:ext>
              </a:extLst>
            </p:cNvPr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B02638-B867-4E2D-9BBA-DB06794D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40432"/>
              </p:ext>
            </p:extLst>
          </p:nvPr>
        </p:nvGraphicFramePr>
        <p:xfrm>
          <a:off x="4252177" y="2496261"/>
          <a:ext cx="3672408" cy="194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315182814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45985382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669621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01415706"/>
                    </a:ext>
                  </a:extLst>
                </a:gridCol>
              </a:tblGrid>
              <a:tr h="5726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DTC</a:t>
                      </a:r>
                      <a:r>
                        <a:rPr lang="zh-CN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含义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故障设置条件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故障恢复条件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故障确认后安全措施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9995135"/>
                  </a:ext>
                </a:extLst>
              </a:tr>
              <a:tr h="572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左前门吸合电机吸合输出短地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吸合电机</a:t>
                      </a:r>
                      <a:r>
                        <a:rPr lang="en-US" altLang="zh-CN" sz="900" u="none" strike="noStrike" dirty="0">
                          <a:effectLst/>
                        </a:rPr>
                        <a:t>HSD</a:t>
                      </a:r>
                      <a:r>
                        <a:rPr lang="zh-CN" altLang="en-US" sz="900" u="none" strike="noStrike" dirty="0">
                          <a:effectLst/>
                        </a:rPr>
                        <a:t>输出激活后，检测到过电流并持续</a:t>
                      </a:r>
                      <a:r>
                        <a:rPr lang="en-US" altLang="zh-CN" sz="900" u="none" strike="noStrike" dirty="0">
                          <a:effectLst/>
                        </a:rPr>
                        <a:t>200ms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吸合电机</a:t>
                      </a:r>
                      <a:r>
                        <a:rPr lang="en-US" altLang="zh-CN" sz="900" u="none" strike="noStrike">
                          <a:effectLst/>
                        </a:rPr>
                        <a:t>HSD</a:t>
                      </a:r>
                      <a:r>
                        <a:rPr lang="zh-CN" altLang="en-US" sz="900" u="none" strike="noStrike">
                          <a:effectLst/>
                        </a:rPr>
                        <a:t>输出激活后，未检测到过电流并持续</a:t>
                      </a:r>
                      <a:r>
                        <a:rPr lang="en-US" altLang="zh-CN" sz="900" u="none" strike="noStrike">
                          <a:effectLst/>
                        </a:rPr>
                        <a:t>200ms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输出将被关断，需要给一个新命令用于自动恢复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8004695"/>
                  </a:ext>
                </a:extLst>
              </a:tr>
              <a:tr h="572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左前门吸合电机吸合输出短电源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吸合电机</a:t>
                      </a:r>
                      <a:r>
                        <a:rPr lang="en-US" altLang="zh-CN" sz="900" u="none" strike="noStrike" dirty="0">
                          <a:effectLst/>
                        </a:rPr>
                        <a:t>LSD</a:t>
                      </a:r>
                      <a:r>
                        <a:rPr lang="zh-CN" altLang="en-US" sz="900" u="none" strike="noStrike" dirty="0">
                          <a:effectLst/>
                        </a:rPr>
                        <a:t>输出激活后，检测到过电流并持续</a:t>
                      </a:r>
                      <a:r>
                        <a:rPr lang="en-US" altLang="zh-CN" sz="900" u="none" strike="noStrike" dirty="0">
                          <a:effectLst/>
                        </a:rPr>
                        <a:t>200ms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吸合电机</a:t>
                      </a:r>
                      <a:r>
                        <a:rPr lang="en-US" altLang="zh-CN" sz="900" u="none" strike="noStrike">
                          <a:effectLst/>
                        </a:rPr>
                        <a:t>LSD</a:t>
                      </a:r>
                      <a:r>
                        <a:rPr lang="zh-CN" altLang="en-US" sz="900" u="none" strike="noStrike">
                          <a:effectLst/>
                        </a:rPr>
                        <a:t>输出激活后，未检测到过电流并持续</a:t>
                      </a:r>
                      <a:r>
                        <a:rPr lang="en-US" altLang="zh-CN" sz="900" u="none" strike="noStrike">
                          <a:effectLst/>
                        </a:rPr>
                        <a:t>200ms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输出将被关断，需要给一个新命令用于自动恢复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674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2204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98" y="124272"/>
            <a:ext cx="2193532" cy="307777"/>
            <a:chOff x="2998" y="124272"/>
            <a:chExt cx="2193532" cy="307777"/>
          </a:xfrm>
        </p:grpSpPr>
        <p:sp>
          <p:nvSpPr>
            <p:cNvPr id="2" name="TextBox 1"/>
            <p:cNvSpPr txBox="1"/>
            <p:nvPr/>
          </p:nvSpPr>
          <p:spPr>
            <a:xfrm>
              <a:off x="648358" y="124272"/>
              <a:ext cx="15481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896831" y="788740"/>
            <a:ext cx="3816424" cy="495007"/>
            <a:chOff x="414229" y="520316"/>
            <a:chExt cx="3308170" cy="402548"/>
          </a:xfrm>
        </p:grpSpPr>
        <p:sp>
          <p:nvSpPr>
            <p:cNvPr id="9" name="TextBox 8"/>
            <p:cNvSpPr txBox="1"/>
            <p:nvPr/>
          </p:nvSpPr>
          <p:spPr>
            <a:xfrm>
              <a:off x="648358" y="520316"/>
              <a:ext cx="3074041" cy="402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电动门把手位置计算功能：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霍尔计数由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ASW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转移到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BSW</a:t>
              </a:r>
            </a:p>
          </p:txBody>
        </p:sp>
        <p:sp>
          <p:nvSpPr>
            <p:cNvPr id="2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3">
            <a:extLst>
              <a:ext uri="{FF2B5EF4-FFF2-40B4-BE49-F238E27FC236}">
                <a16:creationId xmlns:a16="http://schemas.microsoft.com/office/drawing/2014/main" id="{F4104861-ECD3-4AFC-B994-9CF6AE332D8D}"/>
              </a:ext>
            </a:extLst>
          </p:cNvPr>
          <p:cNvGrpSpPr/>
          <p:nvPr/>
        </p:nvGrpSpPr>
        <p:grpSpPr>
          <a:xfrm>
            <a:off x="156232" y="1783807"/>
            <a:ext cx="8449010" cy="2995436"/>
            <a:chOff x="152448" y="1420416"/>
            <a:chExt cx="6048672" cy="3312368"/>
          </a:xfrm>
        </p:grpSpPr>
        <p:grpSp>
          <p:nvGrpSpPr>
            <p:cNvPr id="39" name="组合 28">
              <a:extLst>
                <a:ext uri="{FF2B5EF4-FFF2-40B4-BE49-F238E27FC236}">
                  <a16:creationId xmlns:a16="http://schemas.microsoft.com/office/drawing/2014/main" id="{02FF550F-9EEE-4244-9BF6-F8BF6043BC31}"/>
                </a:ext>
              </a:extLst>
            </p:cNvPr>
            <p:cNvGrpSpPr/>
            <p:nvPr/>
          </p:nvGrpSpPr>
          <p:grpSpPr>
            <a:xfrm>
              <a:off x="152448" y="1420416"/>
              <a:ext cx="6048672" cy="3312368"/>
              <a:chOff x="1044402" y="1708448"/>
              <a:chExt cx="4068452" cy="2952328"/>
            </a:xfrm>
          </p:grpSpPr>
          <p:sp>
            <p:nvSpPr>
              <p:cNvPr id="41" name="圆角矩形 27">
                <a:extLst>
                  <a:ext uri="{FF2B5EF4-FFF2-40B4-BE49-F238E27FC236}">
                    <a16:creationId xmlns:a16="http://schemas.microsoft.com/office/drawing/2014/main" id="{7132645F-7816-40EC-8B14-BE848D96ECC3}"/>
                  </a:ext>
                </a:extLst>
              </p:cNvPr>
              <p:cNvSpPr/>
              <p:nvPr/>
            </p:nvSpPr>
            <p:spPr>
              <a:xfrm>
                <a:off x="1044402" y="1708448"/>
                <a:ext cx="4068452" cy="2916324"/>
              </a:xfrm>
              <a:prstGeom prst="roundRect">
                <a:avLst>
                  <a:gd name="adj" fmla="val 3500"/>
                </a:avLst>
              </a:prstGeom>
              <a:solidFill>
                <a:srgbClr val="3F136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圆角矩形 26">
                <a:extLst>
                  <a:ext uri="{FF2B5EF4-FFF2-40B4-BE49-F238E27FC236}">
                    <a16:creationId xmlns:a16="http://schemas.microsoft.com/office/drawing/2014/main" id="{432ABE9A-3C5A-405A-850B-E994C0A275D5}"/>
                  </a:ext>
                </a:extLst>
              </p:cNvPr>
              <p:cNvSpPr/>
              <p:nvPr/>
            </p:nvSpPr>
            <p:spPr>
              <a:xfrm>
                <a:off x="1044402" y="1744452"/>
                <a:ext cx="4068452" cy="2916324"/>
              </a:xfrm>
              <a:prstGeom prst="roundRect">
                <a:avLst>
                  <a:gd name="adj" fmla="val 3500"/>
                </a:avLst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圆角矩形 29">
              <a:extLst>
                <a:ext uri="{FF2B5EF4-FFF2-40B4-BE49-F238E27FC236}">
                  <a16:creationId xmlns:a16="http://schemas.microsoft.com/office/drawing/2014/main" id="{9D7523EE-0B03-4820-9452-56282CFDF762}"/>
                </a:ext>
              </a:extLst>
            </p:cNvPr>
            <p:cNvSpPr/>
            <p:nvPr/>
          </p:nvSpPr>
          <p:spPr>
            <a:xfrm>
              <a:off x="314029" y="1538446"/>
              <a:ext cx="2020785" cy="324034"/>
            </a:xfrm>
            <a:prstGeom prst="roundRect">
              <a:avLst>
                <a:gd name="adj" fmla="val 5000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CTS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原始需求</a:t>
              </a:r>
            </a:p>
          </p:txBody>
        </p:sp>
      </p:grpSp>
      <p:pic>
        <p:nvPicPr>
          <p:cNvPr id="2050" name="Picture 2" descr="Machine generated alternative text:&#10;6．4．2．3．2．5．1．3电释放门驱动&#10;电&#10;释&#10;放&#10;门&#10;释&#10;放&#10;当&#10;LCK_PowerDoorCfg&#10;BCS_VehSpd—&lt;3krn/h&amp;&amp;BCSVehSpd\/D——\/alid)ll&#10;=(FrontPowerDoorllFourPowerDoor)&amp;&amp;((&#10;(UMM_UsageMOdeSt==(ComfortlIStandby)&amp;&amp;BCS_VehSpdVD==lnvalid))&#10;&amp;&amp;LCK_FrontLeftDoorOpenSt==Closed&amp;&amp;&#10;SRS_CrashOutputSt==NoCrash&amp;&amp;LCK_FrontLeftPowerDoor==Active卪，ZCUL根据电释放门动作&#10;指令，驱动左前电释放电机，并输出左前电释放门动作信号。&#10;门锁动作指令&#10;LCK_PowerDOOrCommandACtionType&#10;0=NOACtion&#10;1=Cinch&#10;2=Release&#10;3=1nvalid&#10;电释放门动作&#10;驱动电释放门动作&#10;不驱动&#10;TBD&#10;以100占空比，持续驱动&#10;放&#10;I-CKtPowerRelease&#10;不驱动&#10;LCK_FrontLeftPOwerDOorACbOn&#10;NOAon&#10;1=Cinching&#10;2=Releasing&#10;0=NoAction">
            <a:extLst>
              <a:ext uri="{FF2B5EF4-FFF2-40B4-BE49-F238E27FC236}">
                <a16:creationId xmlns:a16="http://schemas.microsoft.com/office/drawing/2014/main" id="{B094D465-9FDC-4FBE-8B4B-DFE490C4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5" y="2220104"/>
            <a:ext cx="3462444" cy="23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generated alternative text:&#10;电释放门失败提醒：当LCK_PowerDoorCfg==(FrontPowerDoorIIFourPowerDoor)时，ZCUL执行完&#10;成左前门Release后，延时300mS根据LCK_FrontLeftDoorOpenSt信号，发送电释放门失败提醒。">
            <a:extLst>
              <a:ext uri="{FF2B5EF4-FFF2-40B4-BE49-F238E27FC236}">
                <a16:creationId xmlns:a16="http://schemas.microsoft.com/office/drawing/2014/main" id="{E2F56FEA-604B-4004-9FEE-A513D9AB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42" y="2232653"/>
            <a:ext cx="4351362" cy="53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chine generated alternative text:&#10;LCK_FrontLeftDOOrOpenSt&#10;Opened&#10;0&#10;电释放门失败&#10;LCK_FrontLeftPOwerReleaseFailedRemind&#10;提&#10;醒&#10;保持发送LCK_FrontLeftPOwerReleaseFailedRemind=NO&#10;Active&#10;发送3LCK_FrontLeftPOwerReleaseFailedRemin&#10;后，保持发送LCK_FrontLeftPowerReleaseFailedÄemlndsNki&#10;Active">
            <a:extLst>
              <a:ext uri="{FF2B5EF4-FFF2-40B4-BE49-F238E27FC236}">
                <a16:creationId xmlns:a16="http://schemas.microsoft.com/office/drawing/2014/main" id="{7D12991A-7507-4D07-9B10-491DC02E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89" y="2860576"/>
            <a:ext cx="3412888" cy="14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68CE25F-444D-4878-AB0F-79D2DDE18450}"/>
              </a:ext>
            </a:extLst>
          </p:cNvPr>
          <p:cNvGrpSpPr/>
          <p:nvPr/>
        </p:nvGrpSpPr>
        <p:grpSpPr>
          <a:xfrm>
            <a:off x="338762" y="792089"/>
            <a:ext cx="4747435" cy="990015"/>
            <a:chOff x="414229" y="520316"/>
            <a:chExt cx="3308170" cy="990015"/>
          </a:xfrm>
        </p:grpSpPr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07C776C0-4CCF-4E18-BB7A-E5D1B2964B8C}"/>
                </a:ext>
              </a:extLst>
            </p:cNvPr>
            <p:cNvSpPr txBox="1"/>
            <p:nvPr/>
          </p:nvSpPr>
          <p:spPr>
            <a:xfrm>
              <a:off x="648358" y="520316"/>
              <a:ext cx="3074041" cy="990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电释放门控制功能新增：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电释放动作条件变更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GearLvl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-&gt;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UsageMode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电释放门释放操作失败提醒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2192CFC5-2811-416F-A00F-E6CD7784F177}"/>
                </a:ext>
              </a:extLst>
            </p:cNvPr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1337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98" y="124272"/>
            <a:ext cx="3309656" cy="307777"/>
            <a:chOff x="2998" y="124272"/>
            <a:chExt cx="3309656" cy="307777"/>
          </a:xfrm>
        </p:grpSpPr>
        <p:sp>
          <p:nvSpPr>
            <p:cNvPr id="27" name="TextBox 1"/>
            <p:cNvSpPr txBox="1"/>
            <p:nvPr/>
          </p:nvSpPr>
          <p:spPr>
            <a:xfrm>
              <a:off x="648358" y="124272"/>
              <a:ext cx="26642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需求分解及架构设计</a:t>
              </a:r>
            </a:p>
          </p:txBody>
        </p:sp>
        <p:grpSp>
          <p:nvGrpSpPr>
            <p:cNvPr id="29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30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34582" y="676470"/>
            <a:ext cx="3798525" cy="215444"/>
            <a:chOff x="414229" y="520316"/>
            <a:chExt cx="3798525" cy="215444"/>
          </a:xfrm>
        </p:grpSpPr>
        <p:sp>
          <p:nvSpPr>
            <p:cNvPr id="34" name="TextBox 8"/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诊断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控制及诊断报码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接箭头连接符 54"/>
          <p:cNvCxnSpPr>
            <a:cxnSpLocks/>
          </p:cNvCxnSpPr>
          <p:nvPr/>
        </p:nvCxnSpPr>
        <p:spPr>
          <a:xfrm>
            <a:off x="1993639" y="2861354"/>
            <a:ext cx="93104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endCxn id="58" idx="1"/>
          </p:cNvCxnSpPr>
          <p:nvPr/>
        </p:nvCxnSpPr>
        <p:spPr>
          <a:xfrm>
            <a:off x="4680806" y="3058598"/>
            <a:ext cx="140140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3907E5-FFA6-4C00-9368-7842A3DB22A9}"/>
              </a:ext>
            </a:extLst>
          </p:cNvPr>
          <p:cNvSpPr/>
          <p:nvPr/>
        </p:nvSpPr>
        <p:spPr>
          <a:xfrm>
            <a:off x="2136042" y="2479516"/>
            <a:ext cx="7970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bTrigUds</a:t>
            </a:r>
            <a:endParaRPr lang="en-US" altLang="zh-CN" sz="10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C00000"/>
                </a:solidFill>
              </a:rPr>
              <a:t>u8Uds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E0A163-E1E8-4EC7-A08B-47388CA98785}"/>
              </a:ext>
            </a:extLst>
          </p:cNvPr>
          <p:cNvSpPr/>
          <p:nvPr/>
        </p:nvSpPr>
        <p:spPr>
          <a:xfrm>
            <a:off x="4536648" y="2778711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IoHwAb_HbrModCtrl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896EAF-BE65-4540-8C6B-01C45E227ACC}"/>
              </a:ext>
            </a:extLst>
          </p:cNvPr>
          <p:cNvGrpSpPr/>
          <p:nvPr/>
        </p:nvGrpSpPr>
        <p:grpSpPr>
          <a:xfrm>
            <a:off x="459285" y="2590093"/>
            <a:ext cx="1487488" cy="828092"/>
            <a:chOff x="470645" y="932506"/>
            <a:chExt cx="1487488" cy="828092"/>
          </a:xfrm>
        </p:grpSpPr>
        <p:grpSp>
          <p:nvGrpSpPr>
            <p:cNvPr id="37" name="组合 36"/>
            <p:cNvGrpSpPr/>
            <p:nvPr/>
          </p:nvGrpSpPr>
          <p:grpSpPr>
            <a:xfrm>
              <a:off x="470645" y="1092795"/>
              <a:ext cx="1487488" cy="553998"/>
              <a:chOff x="1328499" y="1724707"/>
              <a:chExt cx="1487488" cy="55399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34491" y="1724707"/>
                <a:ext cx="1481496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r>
                  <a:rPr lang="en-US" altLang="zh-CN" sz="1400" dirty="0" err="1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DcmAppl_DID</a:t>
                </a:r>
                <a:endParaRPr lang="zh-CN" altLang="en-US" sz="1400" dirty="0">
                  <a:solidFill>
                    <a:srgbClr val="AC283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328499" y="2032484"/>
                <a:ext cx="14686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00" dirty="0" err="1"/>
                  <a:t>Uds</a:t>
                </a:r>
                <a:r>
                  <a:rPr lang="zh-CN" altLang="en-US" sz="1000" dirty="0"/>
                  <a:t>控制信号指令处理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7A28E8-B938-4F81-A52A-1AC161455EF4}"/>
                </a:ext>
              </a:extLst>
            </p:cNvPr>
            <p:cNvSpPr/>
            <p:nvPr/>
          </p:nvSpPr>
          <p:spPr>
            <a:xfrm>
              <a:off x="513306" y="932506"/>
              <a:ext cx="1432152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187CD-8EAD-4A25-A531-46419349BFA9}"/>
              </a:ext>
            </a:extLst>
          </p:cNvPr>
          <p:cNvGrpSpPr/>
          <p:nvPr/>
        </p:nvGrpSpPr>
        <p:grpSpPr>
          <a:xfrm>
            <a:off x="2952495" y="2627328"/>
            <a:ext cx="1665841" cy="828092"/>
            <a:chOff x="2824808" y="916360"/>
            <a:chExt cx="1665841" cy="8280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41A4BA-71E9-4827-8D04-E3BE4890A6E5}"/>
                </a:ext>
              </a:extLst>
            </p:cNvPr>
            <p:cNvSpPr/>
            <p:nvPr/>
          </p:nvSpPr>
          <p:spPr>
            <a:xfrm>
              <a:off x="2868434" y="916360"/>
              <a:ext cx="1578591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66A716-7669-403A-B16E-892C109DF955}"/>
                </a:ext>
              </a:extLst>
            </p:cNvPr>
            <p:cNvSpPr/>
            <p:nvPr/>
          </p:nvSpPr>
          <p:spPr>
            <a:xfrm>
              <a:off x="3093876" y="1010790"/>
              <a:ext cx="10903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Lock_DD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64A4E5-FCF5-4DCE-A362-55E216D9AA72}"/>
                </a:ext>
              </a:extLst>
            </p:cNvPr>
            <p:cNvSpPr/>
            <p:nvPr/>
          </p:nvSpPr>
          <p:spPr>
            <a:xfrm>
              <a:off x="2824808" y="1347630"/>
              <a:ext cx="166584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/>
                <a:t>门锁、释放锁控制及诊断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435277-FBA4-44BC-BDF2-8B7DBD8DF81E}"/>
              </a:ext>
            </a:extLst>
          </p:cNvPr>
          <p:cNvGrpSpPr/>
          <p:nvPr/>
        </p:nvGrpSpPr>
        <p:grpSpPr>
          <a:xfrm>
            <a:off x="6082215" y="2644552"/>
            <a:ext cx="1578591" cy="828092"/>
            <a:chOff x="2868434" y="916360"/>
            <a:chExt cx="1578591" cy="82809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F4DFA62-CDCE-405B-AE86-19B2AD685228}"/>
                </a:ext>
              </a:extLst>
            </p:cNvPr>
            <p:cNvSpPr/>
            <p:nvPr/>
          </p:nvSpPr>
          <p:spPr>
            <a:xfrm>
              <a:off x="2868434" y="916360"/>
              <a:ext cx="1578591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E7159D-D07C-48C2-A484-1466B3783D0F}"/>
                </a:ext>
              </a:extLst>
            </p:cNvPr>
            <p:cNvSpPr/>
            <p:nvPr/>
          </p:nvSpPr>
          <p:spPr>
            <a:xfrm>
              <a:off x="3093876" y="1010790"/>
              <a:ext cx="10342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IoHwAb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FA30D3-5ED1-400F-A442-F1605264E03C}"/>
                </a:ext>
              </a:extLst>
            </p:cNvPr>
            <p:cNvSpPr/>
            <p:nvPr/>
          </p:nvSpPr>
          <p:spPr>
            <a:xfrm>
              <a:off x="3026796" y="1347630"/>
              <a:ext cx="126188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/>
                <a:t>驱动级控制及诊断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55F674-94B2-4A03-AB5D-721C56F71EA6}"/>
              </a:ext>
            </a:extLst>
          </p:cNvPr>
          <p:cNvGrpSpPr/>
          <p:nvPr/>
        </p:nvGrpSpPr>
        <p:grpSpPr>
          <a:xfrm>
            <a:off x="2671862" y="1178316"/>
            <a:ext cx="2188964" cy="828092"/>
            <a:chOff x="297905" y="932506"/>
            <a:chExt cx="1838965" cy="828092"/>
          </a:xfrm>
        </p:grpSpPr>
        <p:grpSp>
          <p:nvGrpSpPr>
            <p:cNvPr id="65" name="组合 36">
              <a:extLst>
                <a:ext uri="{FF2B5EF4-FFF2-40B4-BE49-F238E27FC236}">
                  <a16:creationId xmlns:a16="http://schemas.microsoft.com/office/drawing/2014/main" id="{E6EC4E1F-6A3D-4D25-8996-C790220E0336}"/>
                </a:ext>
              </a:extLst>
            </p:cNvPr>
            <p:cNvGrpSpPr/>
            <p:nvPr/>
          </p:nvGrpSpPr>
          <p:grpSpPr>
            <a:xfrm>
              <a:off x="297905" y="1092795"/>
              <a:ext cx="1838965" cy="553998"/>
              <a:chOff x="1155759" y="1724707"/>
              <a:chExt cx="1838965" cy="553998"/>
            </a:xfrm>
          </p:grpSpPr>
          <p:sp>
            <p:nvSpPr>
              <p:cNvPr id="68" name="矩形 9">
                <a:extLst>
                  <a:ext uri="{FF2B5EF4-FFF2-40B4-BE49-F238E27FC236}">
                    <a16:creationId xmlns:a16="http://schemas.microsoft.com/office/drawing/2014/main" id="{6FD16EA5-8416-4A1D-B748-4BCB08E51309}"/>
                  </a:ext>
                </a:extLst>
              </p:cNvPr>
              <p:cNvSpPr/>
              <p:nvPr/>
            </p:nvSpPr>
            <p:spPr>
              <a:xfrm>
                <a:off x="1155759" y="1724707"/>
                <a:ext cx="183896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r>
                  <a:rPr lang="en-US" altLang="zh-CN" sz="1400" dirty="0" err="1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Lock_DiagEnbCnd</a:t>
                </a:r>
                <a:endParaRPr lang="zh-CN" altLang="en-US" sz="1400" dirty="0">
                  <a:solidFill>
                    <a:srgbClr val="AC283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41">
                <a:extLst>
                  <a:ext uri="{FF2B5EF4-FFF2-40B4-BE49-F238E27FC236}">
                    <a16:creationId xmlns:a16="http://schemas.microsoft.com/office/drawing/2014/main" id="{AA2707AF-EB7F-46FC-9BF1-5464F6DDAE0F}"/>
                  </a:ext>
                </a:extLst>
              </p:cNvPr>
              <p:cNvSpPr/>
              <p:nvPr/>
            </p:nvSpPr>
            <p:spPr>
              <a:xfrm>
                <a:off x="1441210" y="2032484"/>
                <a:ext cx="12432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00" dirty="0"/>
                  <a:t>Lock</a:t>
                </a:r>
                <a:r>
                  <a:rPr lang="zh-CN" altLang="en-US" sz="1000" dirty="0"/>
                  <a:t>诊断使能条件计算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7BD7B6-F48D-429D-B188-2DF3F4C3ACAA}"/>
                </a:ext>
              </a:extLst>
            </p:cNvPr>
            <p:cNvSpPr/>
            <p:nvPr/>
          </p:nvSpPr>
          <p:spPr>
            <a:xfrm>
              <a:off x="513306" y="932506"/>
              <a:ext cx="1432152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接箭头连接符 54">
            <a:extLst>
              <a:ext uri="{FF2B5EF4-FFF2-40B4-BE49-F238E27FC236}">
                <a16:creationId xmlns:a16="http://schemas.microsoft.com/office/drawing/2014/main" id="{67311A88-8CF6-4B43-BF20-132E35F773E0}"/>
              </a:ext>
            </a:extLst>
          </p:cNvPr>
          <p:cNvCxnSpPr>
            <a:cxnSpLocks/>
            <a:stCxn id="66" idx="2"/>
            <a:endCxn id="53" idx="0"/>
          </p:cNvCxnSpPr>
          <p:nvPr/>
        </p:nvCxnSpPr>
        <p:spPr>
          <a:xfrm>
            <a:off x="3780622" y="2006408"/>
            <a:ext cx="4795" cy="6209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6CC2674-DC69-4699-81E2-A302389C0903}"/>
              </a:ext>
            </a:extLst>
          </p:cNvPr>
          <p:cNvSpPr/>
          <p:nvPr/>
        </p:nvSpPr>
        <p:spPr>
          <a:xfrm>
            <a:off x="3859661" y="2086149"/>
            <a:ext cx="219643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Lock_u8DiagEnbCnd</a:t>
            </a:r>
          </a:p>
          <a:p>
            <a:r>
              <a:rPr lang="en-US" altLang="zh-CN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位代表不同诊断使能条件</a:t>
            </a:r>
            <a:r>
              <a:rPr lang="en-US" altLang="zh-CN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77" name="直接箭头连接符 58">
            <a:extLst>
              <a:ext uri="{FF2B5EF4-FFF2-40B4-BE49-F238E27FC236}">
                <a16:creationId xmlns:a16="http://schemas.microsoft.com/office/drawing/2014/main" id="{404BEFC2-0B0D-4FEB-B3D1-C2D0138EF3DA}"/>
              </a:ext>
            </a:extLst>
          </p:cNvPr>
          <p:cNvCxnSpPr>
            <a:cxnSpLocks/>
          </p:cNvCxnSpPr>
          <p:nvPr/>
        </p:nvCxnSpPr>
        <p:spPr>
          <a:xfrm flipH="1">
            <a:off x="1987499" y="3221394"/>
            <a:ext cx="9371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C8FC575-52CD-4252-A5EA-B35F4BB79251}"/>
              </a:ext>
            </a:extLst>
          </p:cNvPr>
          <p:cNvSpPr/>
          <p:nvPr/>
        </p:nvSpPr>
        <p:spPr>
          <a:xfrm>
            <a:off x="2103959" y="2959451"/>
            <a:ext cx="7425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DTC_abc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7804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98" y="124272"/>
            <a:ext cx="3309656" cy="307777"/>
            <a:chOff x="2998" y="124272"/>
            <a:chExt cx="3309656" cy="307777"/>
          </a:xfrm>
        </p:grpSpPr>
        <p:sp>
          <p:nvSpPr>
            <p:cNvPr id="27" name="TextBox 1"/>
            <p:cNvSpPr txBox="1"/>
            <p:nvPr/>
          </p:nvSpPr>
          <p:spPr>
            <a:xfrm>
              <a:off x="648358" y="124272"/>
              <a:ext cx="26642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需求分解及架构设计</a:t>
              </a:r>
            </a:p>
          </p:txBody>
        </p:sp>
        <p:grpSp>
          <p:nvGrpSpPr>
            <p:cNvPr id="29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30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34582" y="676470"/>
            <a:ext cx="3798525" cy="215444"/>
            <a:chOff x="414229" y="520316"/>
            <a:chExt cx="3798525" cy="215444"/>
          </a:xfrm>
        </p:grpSpPr>
        <p:sp>
          <p:nvSpPr>
            <p:cNvPr id="34" name="TextBox 8"/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电释放门控制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接箭头连接符 54"/>
          <p:cNvCxnSpPr>
            <a:cxnSpLocks/>
          </p:cNvCxnSpPr>
          <p:nvPr/>
        </p:nvCxnSpPr>
        <p:spPr>
          <a:xfrm>
            <a:off x="2566110" y="1827568"/>
            <a:ext cx="93104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</p:cNvCxnSpPr>
          <p:nvPr/>
        </p:nvCxnSpPr>
        <p:spPr>
          <a:xfrm>
            <a:off x="5235660" y="1874288"/>
            <a:ext cx="140140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3907E5-FFA6-4C00-9368-7842A3DB22A9}"/>
              </a:ext>
            </a:extLst>
          </p:cNvPr>
          <p:cNvSpPr/>
          <p:nvPr/>
        </p:nvSpPr>
        <p:spPr>
          <a:xfrm>
            <a:off x="2481759" y="1520503"/>
            <a:ext cx="10919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UsageModeSt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E0A163-E1E8-4EC7-A08B-47388CA98785}"/>
              </a:ext>
            </a:extLst>
          </p:cNvPr>
          <p:cNvSpPr/>
          <p:nvPr/>
        </p:nvSpPr>
        <p:spPr>
          <a:xfrm>
            <a:off x="5168419" y="1573652"/>
            <a:ext cx="15632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PwrRelsFailedRemind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896EAF-BE65-4540-8C6B-01C45E227ACC}"/>
              </a:ext>
            </a:extLst>
          </p:cNvPr>
          <p:cNvGrpSpPr/>
          <p:nvPr/>
        </p:nvGrpSpPr>
        <p:grpSpPr>
          <a:xfrm>
            <a:off x="699156" y="1405783"/>
            <a:ext cx="1931516" cy="828092"/>
            <a:chOff x="347598" y="932506"/>
            <a:chExt cx="1739580" cy="828092"/>
          </a:xfrm>
        </p:grpSpPr>
        <p:grpSp>
          <p:nvGrpSpPr>
            <p:cNvPr id="37" name="组合 36"/>
            <p:cNvGrpSpPr/>
            <p:nvPr/>
          </p:nvGrpSpPr>
          <p:grpSpPr>
            <a:xfrm>
              <a:off x="347598" y="1092795"/>
              <a:ext cx="1739580" cy="553998"/>
              <a:chOff x="1205452" y="1724707"/>
              <a:chExt cx="1739580" cy="55399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205452" y="1724707"/>
                <a:ext cx="1739580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r>
                  <a:rPr lang="en-US" altLang="zh-CN" sz="1400" dirty="0" err="1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Lock_ComCnvRx</a:t>
                </a:r>
                <a:endParaRPr lang="zh-CN" altLang="en-US" sz="1400" dirty="0">
                  <a:solidFill>
                    <a:srgbClr val="AC283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511916" y="2032484"/>
                <a:ext cx="110184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00" dirty="0"/>
                  <a:t>Lock</a:t>
                </a:r>
                <a:r>
                  <a:rPr lang="zh-CN" altLang="en-US" sz="1000" dirty="0"/>
                  <a:t>通信接收模块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7A28E8-B938-4F81-A52A-1AC161455EF4}"/>
                </a:ext>
              </a:extLst>
            </p:cNvPr>
            <p:cNvSpPr/>
            <p:nvPr/>
          </p:nvSpPr>
          <p:spPr>
            <a:xfrm>
              <a:off x="513306" y="932506"/>
              <a:ext cx="1432152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187CD-8EAD-4A25-A531-46419349BFA9}"/>
              </a:ext>
            </a:extLst>
          </p:cNvPr>
          <p:cNvGrpSpPr/>
          <p:nvPr/>
        </p:nvGrpSpPr>
        <p:grpSpPr>
          <a:xfrm>
            <a:off x="3550975" y="1443018"/>
            <a:ext cx="1578591" cy="828092"/>
            <a:chOff x="2868434" y="916360"/>
            <a:chExt cx="1578591" cy="8280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41A4BA-71E9-4827-8D04-E3BE4890A6E5}"/>
                </a:ext>
              </a:extLst>
            </p:cNvPr>
            <p:cNvSpPr/>
            <p:nvPr/>
          </p:nvSpPr>
          <p:spPr>
            <a:xfrm>
              <a:off x="2868434" y="916360"/>
              <a:ext cx="1578591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66A716-7669-403A-B16E-892C109DF955}"/>
                </a:ext>
              </a:extLst>
            </p:cNvPr>
            <p:cNvSpPr/>
            <p:nvPr/>
          </p:nvSpPr>
          <p:spPr>
            <a:xfrm>
              <a:off x="3039987" y="1013882"/>
              <a:ext cx="1122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Lock_Ctrl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64A4E5-FCF5-4DCE-A362-55E216D9AA72}"/>
                </a:ext>
              </a:extLst>
            </p:cNvPr>
            <p:cNvSpPr/>
            <p:nvPr/>
          </p:nvSpPr>
          <p:spPr>
            <a:xfrm>
              <a:off x="3094917" y="1347630"/>
              <a:ext cx="112562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/>
                <a:t>锁控制应用逻辑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D37D0F-874A-42EE-900B-3AEFF8D652A0}"/>
              </a:ext>
            </a:extLst>
          </p:cNvPr>
          <p:cNvGrpSpPr/>
          <p:nvPr/>
        </p:nvGrpSpPr>
        <p:grpSpPr>
          <a:xfrm>
            <a:off x="6705030" y="1460242"/>
            <a:ext cx="1718740" cy="828092"/>
            <a:chOff x="443414" y="932506"/>
            <a:chExt cx="1547947" cy="828092"/>
          </a:xfrm>
        </p:grpSpPr>
        <p:grpSp>
          <p:nvGrpSpPr>
            <p:cNvPr id="38" name="组合 36">
              <a:extLst>
                <a:ext uri="{FF2B5EF4-FFF2-40B4-BE49-F238E27FC236}">
                  <a16:creationId xmlns:a16="http://schemas.microsoft.com/office/drawing/2014/main" id="{1A46A610-58AF-4D56-95A4-F99DAD7D86B5}"/>
                </a:ext>
              </a:extLst>
            </p:cNvPr>
            <p:cNvGrpSpPr/>
            <p:nvPr/>
          </p:nvGrpSpPr>
          <p:grpSpPr>
            <a:xfrm>
              <a:off x="443414" y="1092795"/>
              <a:ext cx="1547947" cy="553998"/>
              <a:chOff x="1301268" y="1724707"/>
              <a:chExt cx="1547947" cy="553998"/>
            </a:xfrm>
          </p:grpSpPr>
          <p:sp>
            <p:nvSpPr>
              <p:cNvPr id="40" name="矩形 9">
                <a:extLst>
                  <a:ext uri="{FF2B5EF4-FFF2-40B4-BE49-F238E27FC236}">
                    <a16:creationId xmlns:a16="http://schemas.microsoft.com/office/drawing/2014/main" id="{C1DF53AB-E9E3-48B1-BD35-8969F6306294}"/>
                  </a:ext>
                </a:extLst>
              </p:cNvPr>
              <p:cNvSpPr/>
              <p:nvPr/>
            </p:nvSpPr>
            <p:spPr>
              <a:xfrm>
                <a:off x="1301268" y="1724707"/>
                <a:ext cx="1547947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r>
                  <a:rPr lang="en-US" altLang="zh-CN" sz="1400" dirty="0" err="1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Lock_ComCnvTx</a:t>
                </a:r>
                <a:endParaRPr lang="zh-CN" altLang="en-US" sz="1400" dirty="0">
                  <a:solidFill>
                    <a:srgbClr val="AC283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1">
                <a:extLst>
                  <a:ext uri="{FF2B5EF4-FFF2-40B4-BE49-F238E27FC236}">
                    <a16:creationId xmlns:a16="http://schemas.microsoft.com/office/drawing/2014/main" id="{ED3FB5F6-D750-49DF-B4FD-C58B917FFB9C}"/>
                  </a:ext>
                </a:extLst>
              </p:cNvPr>
              <p:cNvSpPr/>
              <p:nvPr/>
            </p:nvSpPr>
            <p:spPr>
              <a:xfrm>
                <a:off x="1511914" y="2032484"/>
                <a:ext cx="110184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00" dirty="0"/>
                  <a:t>Lock</a:t>
                </a:r>
                <a:r>
                  <a:rPr lang="zh-CN" altLang="en-US" sz="1000" dirty="0"/>
                  <a:t>通信发送模块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378BBE-B8FE-4BDD-9261-2ACC331D3ED9}"/>
                </a:ext>
              </a:extLst>
            </p:cNvPr>
            <p:cNvSpPr/>
            <p:nvPr/>
          </p:nvSpPr>
          <p:spPr>
            <a:xfrm>
              <a:off x="513306" y="932506"/>
              <a:ext cx="1432152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F0B27C-CF56-418E-9F0E-F4E34441FB2F}"/>
              </a:ext>
            </a:extLst>
          </p:cNvPr>
          <p:cNvGrpSpPr/>
          <p:nvPr/>
        </p:nvGrpSpPr>
        <p:grpSpPr>
          <a:xfrm>
            <a:off x="434582" y="2806558"/>
            <a:ext cx="3798525" cy="215444"/>
            <a:chOff x="414229" y="520316"/>
            <a:chExt cx="3798525" cy="215444"/>
          </a:xfrm>
        </p:grpSpPr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C4D126D8-2063-424A-905C-BCA119C8AF75}"/>
                </a:ext>
              </a:extLst>
            </p:cNvPr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门把手霍尔位置计算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5AC7DA6D-7E9A-46E8-87D3-62BE47B118C2}"/>
                </a:ext>
              </a:extLst>
            </p:cNvPr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77D38DB-54F9-463C-9FE1-7B4D6E81C774}"/>
              </a:ext>
            </a:extLst>
          </p:cNvPr>
          <p:cNvCxnSpPr>
            <a:cxnSpLocks/>
          </p:cNvCxnSpPr>
          <p:nvPr/>
        </p:nvCxnSpPr>
        <p:spPr>
          <a:xfrm>
            <a:off x="5553499" y="3863301"/>
            <a:ext cx="1038187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51">
            <a:extLst>
              <a:ext uri="{FF2B5EF4-FFF2-40B4-BE49-F238E27FC236}">
                <a16:creationId xmlns:a16="http://schemas.microsoft.com/office/drawing/2014/main" id="{3BEE6B9B-7671-401F-9651-0D3D9BB24FEF}"/>
              </a:ext>
            </a:extLst>
          </p:cNvPr>
          <p:cNvSpPr/>
          <p:nvPr/>
        </p:nvSpPr>
        <p:spPr>
          <a:xfrm>
            <a:off x="5553499" y="3593437"/>
            <a:ext cx="6559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HallCnt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grpSp>
        <p:nvGrpSpPr>
          <p:cNvPr id="46" name="Group 19">
            <a:extLst>
              <a:ext uri="{FF2B5EF4-FFF2-40B4-BE49-F238E27FC236}">
                <a16:creationId xmlns:a16="http://schemas.microsoft.com/office/drawing/2014/main" id="{CC15D36F-F64D-472D-A48D-D811BA83B4DD}"/>
              </a:ext>
            </a:extLst>
          </p:cNvPr>
          <p:cNvGrpSpPr/>
          <p:nvPr/>
        </p:nvGrpSpPr>
        <p:grpSpPr>
          <a:xfrm>
            <a:off x="6627432" y="3372539"/>
            <a:ext cx="2854593" cy="828092"/>
            <a:chOff x="2868434" y="916360"/>
            <a:chExt cx="2036053" cy="828092"/>
          </a:xfrm>
        </p:grpSpPr>
        <p:sp>
          <p:nvSpPr>
            <p:cNvPr id="47" name="Rectangle 52">
              <a:extLst>
                <a:ext uri="{FF2B5EF4-FFF2-40B4-BE49-F238E27FC236}">
                  <a16:creationId xmlns:a16="http://schemas.microsoft.com/office/drawing/2014/main" id="{B1A5653C-87C2-4175-85B9-1706D3AD8878}"/>
                </a:ext>
              </a:extLst>
            </p:cNvPr>
            <p:cNvSpPr/>
            <p:nvPr/>
          </p:nvSpPr>
          <p:spPr>
            <a:xfrm>
              <a:off x="2868434" y="916360"/>
              <a:ext cx="1578591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53">
              <a:extLst>
                <a:ext uri="{FF2B5EF4-FFF2-40B4-BE49-F238E27FC236}">
                  <a16:creationId xmlns:a16="http://schemas.microsoft.com/office/drawing/2014/main" id="{D5224A9C-7195-44F8-B92D-F707C6A50B8C}"/>
                </a:ext>
              </a:extLst>
            </p:cNvPr>
            <p:cNvSpPr/>
            <p:nvPr/>
          </p:nvSpPr>
          <p:spPr>
            <a:xfrm>
              <a:off x="2988578" y="1081755"/>
              <a:ext cx="19159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ElecDoorHndl_Ctrl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tangle 18">
              <a:extLst>
                <a:ext uri="{FF2B5EF4-FFF2-40B4-BE49-F238E27FC236}">
                  <a16:creationId xmlns:a16="http://schemas.microsoft.com/office/drawing/2014/main" id="{D6F3CA31-A536-4E38-9AFE-323BA58B310A}"/>
                </a:ext>
              </a:extLst>
            </p:cNvPr>
            <p:cNvSpPr/>
            <p:nvPr/>
          </p:nvSpPr>
          <p:spPr>
            <a:xfrm>
              <a:off x="3159687" y="1389532"/>
              <a:ext cx="9960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/>
                <a:t>门把手控制应用逻辑</a:t>
              </a:r>
            </a:p>
          </p:txBody>
        </p:sp>
      </p:grpSp>
      <p:grpSp>
        <p:nvGrpSpPr>
          <p:cNvPr id="50" name="Group 35">
            <a:extLst>
              <a:ext uri="{FF2B5EF4-FFF2-40B4-BE49-F238E27FC236}">
                <a16:creationId xmlns:a16="http://schemas.microsoft.com/office/drawing/2014/main" id="{8ABDD2E9-4120-42EC-B233-1BFA7DAAB2D4}"/>
              </a:ext>
            </a:extLst>
          </p:cNvPr>
          <p:cNvGrpSpPr/>
          <p:nvPr/>
        </p:nvGrpSpPr>
        <p:grpSpPr>
          <a:xfrm>
            <a:off x="2623920" y="3384279"/>
            <a:ext cx="3236031" cy="828726"/>
            <a:chOff x="262950" y="932506"/>
            <a:chExt cx="1908875" cy="828092"/>
          </a:xfrm>
        </p:grpSpPr>
        <p:grpSp>
          <p:nvGrpSpPr>
            <p:cNvPr id="51" name="组合 36">
              <a:extLst>
                <a:ext uri="{FF2B5EF4-FFF2-40B4-BE49-F238E27FC236}">
                  <a16:creationId xmlns:a16="http://schemas.microsoft.com/office/drawing/2014/main" id="{EE24B833-95CB-441D-A047-96B550DBD949}"/>
                </a:ext>
              </a:extLst>
            </p:cNvPr>
            <p:cNvGrpSpPr/>
            <p:nvPr/>
          </p:nvGrpSpPr>
          <p:grpSpPr>
            <a:xfrm>
              <a:off x="262950" y="1092795"/>
              <a:ext cx="1908875" cy="553810"/>
              <a:chOff x="1120804" y="1724707"/>
              <a:chExt cx="1908875" cy="553810"/>
            </a:xfrm>
          </p:grpSpPr>
          <p:sp>
            <p:nvSpPr>
              <p:cNvPr id="57" name="矩形 9">
                <a:extLst>
                  <a:ext uri="{FF2B5EF4-FFF2-40B4-BE49-F238E27FC236}">
                    <a16:creationId xmlns:a16="http://schemas.microsoft.com/office/drawing/2014/main" id="{1BEF64EC-241F-4813-9BF9-E1A4880D9AE4}"/>
                  </a:ext>
                </a:extLst>
              </p:cNvPr>
              <p:cNvSpPr/>
              <p:nvPr/>
            </p:nvSpPr>
            <p:spPr>
              <a:xfrm>
                <a:off x="1120804" y="1724707"/>
                <a:ext cx="190887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r>
                  <a:rPr lang="en-US" altLang="zh-CN" sz="1400" dirty="0" err="1">
                    <a:solidFill>
                      <a:srgbClr val="AC28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ElecDoorHndlHall_DD</a:t>
                </a:r>
                <a:endParaRPr lang="zh-CN" altLang="en-US" sz="1400" dirty="0">
                  <a:solidFill>
                    <a:srgbClr val="AC283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41">
                <a:extLst>
                  <a:ext uri="{FF2B5EF4-FFF2-40B4-BE49-F238E27FC236}">
                    <a16:creationId xmlns:a16="http://schemas.microsoft.com/office/drawing/2014/main" id="{74D31103-B6A3-4AC9-AE14-DF49B0413502}"/>
                  </a:ext>
                </a:extLst>
              </p:cNvPr>
              <p:cNvSpPr/>
              <p:nvPr/>
            </p:nvSpPr>
            <p:spPr>
              <a:xfrm>
                <a:off x="1554484" y="2032484"/>
                <a:ext cx="1016690" cy="246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 dirty="0"/>
                  <a:t>门把手霍尔传感器驱动模块</a:t>
                </a:r>
              </a:p>
            </p:txBody>
          </p:sp>
        </p:grp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909BB5A5-5871-43A7-BD4C-CECF2674E8B8}"/>
                </a:ext>
              </a:extLst>
            </p:cNvPr>
            <p:cNvSpPr/>
            <p:nvPr/>
          </p:nvSpPr>
          <p:spPr>
            <a:xfrm>
              <a:off x="513306" y="932506"/>
              <a:ext cx="1432152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6">
            <a:extLst>
              <a:ext uri="{FF2B5EF4-FFF2-40B4-BE49-F238E27FC236}">
                <a16:creationId xmlns:a16="http://schemas.microsoft.com/office/drawing/2014/main" id="{42F0B380-6634-42B7-91FF-8B23FAB9F8BD}"/>
              </a:ext>
            </a:extLst>
          </p:cNvPr>
          <p:cNvGrpSpPr/>
          <p:nvPr/>
        </p:nvGrpSpPr>
        <p:grpSpPr>
          <a:xfrm>
            <a:off x="275867" y="3400636"/>
            <a:ext cx="1649120" cy="812369"/>
            <a:chOff x="2868434" y="916360"/>
            <a:chExt cx="1578591" cy="828092"/>
          </a:xfrm>
        </p:grpSpPr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9E349B81-92A5-4E2E-A5A4-3EE07BF9EE7D}"/>
                </a:ext>
              </a:extLst>
            </p:cNvPr>
            <p:cNvSpPr/>
            <p:nvPr/>
          </p:nvSpPr>
          <p:spPr>
            <a:xfrm>
              <a:off x="2868434" y="916360"/>
              <a:ext cx="1578591" cy="828092"/>
            </a:xfrm>
            <a:prstGeom prst="rect">
              <a:avLst/>
            </a:prstGeom>
            <a:noFill/>
            <a:ln w="19050">
              <a:solidFill>
                <a:srgbClr val="AC2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9164C87-6F74-4231-876F-5ADA652730E9}"/>
                </a:ext>
              </a:extLst>
            </p:cNvPr>
            <p:cNvSpPr/>
            <p:nvPr/>
          </p:nvSpPr>
          <p:spPr>
            <a:xfrm>
              <a:off x="3093876" y="1010790"/>
              <a:ext cx="10342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en-US" altLang="zh-CN" sz="140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IoHwAb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D6710480-6DED-41C1-9583-BD4F33E3E6AF}"/>
                </a:ext>
              </a:extLst>
            </p:cNvPr>
            <p:cNvSpPr/>
            <p:nvPr/>
          </p:nvSpPr>
          <p:spPr>
            <a:xfrm>
              <a:off x="3026796" y="1347630"/>
              <a:ext cx="126188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/>
                <a:t>驱动级控制及诊断</a:t>
              </a:r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7AD2E52-B147-40AB-AD95-7E557EBE1901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1924987" y="3798642"/>
            <a:ext cx="1123350" cy="817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1">
            <a:extLst>
              <a:ext uri="{FF2B5EF4-FFF2-40B4-BE49-F238E27FC236}">
                <a16:creationId xmlns:a16="http://schemas.microsoft.com/office/drawing/2014/main" id="{B666F6B8-4D1B-4275-BB06-1A76F4402A90}"/>
              </a:ext>
            </a:extLst>
          </p:cNvPr>
          <p:cNvSpPr/>
          <p:nvPr/>
        </p:nvSpPr>
        <p:spPr>
          <a:xfrm>
            <a:off x="1947904" y="3532669"/>
            <a:ext cx="10422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EdgeNumber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3975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998" y="124272"/>
            <a:ext cx="3309656" cy="307777"/>
            <a:chOff x="2998" y="124272"/>
            <a:chExt cx="3309656" cy="307777"/>
          </a:xfrm>
        </p:grpSpPr>
        <p:sp>
          <p:nvSpPr>
            <p:cNvPr id="11" name="TextBox 1"/>
            <p:cNvSpPr txBox="1"/>
            <p:nvPr/>
          </p:nvSpPr>
          <p:spPr>
            <a:xfrm>
              <a:off x="648358" y="124272"/>
              <a:ext cx="26642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模块概念</a:t>
              </a:r>
            </a:p>
          </p:txBody>
        </p:sp>
        <p:grpSp>
          <p:nvGrpSpPr>
            <p:cNvPr id="12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14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44796" y="582187"/>
            <a:ext cx="3798525" cy="215444"/>
            <a:chOff x="414229" y="520316"/>
            <a:chExt cx="3798525" cy="215444"/>
          </a:xfrm>
        </p:grpSpPr>
        <p:sp>
          <p:nvSpPr>
            <p:cNvPr id="18" name="TextBox 8"/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锁驱动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35">
            <a:extLst>
              <a:ext uri="{FF2B5EF4-FFF2-40B4-BE49-F238E27FC236}">
                <a16:creationId xmlns:a16="http://schemas.microsoft.com/office/drawing/2014/main" id="{09FF4CC6-F2CC-48A5-8AD5-673E50E4C66B}"/>
              </a:ext>
            </a:extLst>
          </p:cNvPr>
          <p:cNvGrpSpPr/>
          <p:nvPr/>
        </p:nvGrpSpPr>
        <p:grpSpPr>
          <a:xfrm>
            <a:off x="288318" y="1258901"/>
            <a:ext cx="3096344" cy="532582"/>
            <a:chOff x="4207689" y="1822981"/>
            <a:chExt cx="3014552" cy="777798"/>
          </a:xfrm>
        </p:grpSpPr>
        <p:sp>
          <p:nvSpPr>
            <p:cNvPr id="21" name="圆角矩形 36">
              <a:extLst>
                <a:ext uri="{FF2B5EF4-FFF2-40B4-BE49-F238E27FC236}">
                  <a16:creationId xmlns:a16="http://schemas.microsoft.com/office/drawing/2014/main" id="{90009C1F-0B1A-471A-A268-2199E860C367}"/>
                </a:ext>
              </a:extLst>
            </p:cNvPr>
            <p:cNvSpPr/>
            <p:nvPr/>
          </p:nvSpPr>
          <p:spPr>
            <a:xfrm>
              <a:off x="4212754" y="1888468"/>
              <a:ext cx="72008" cy="360040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37">
              <a:extLst>
                <a:ext uri="{FF2B5EF4-FFF2-40B4-BE49-F238E27FC236}">
                  <a16:creationId xmlns:a16="http://schemas.microsoft.com/office/drawing/2014/main" id="{FE022F31-A3A2-4669-A6B5-C31C6E58EF51}"/>
                </a:ext>
              </a:extLst>
            </p:cNvPr>
            <p:cNvSpPr/>
            <p:nvPr/>
          </p:nvSpPr>
          <p:spPr>
            <a:xfrm>
              <a:off x="4207689" y="1822981"/>
              <a:ext cx="3014552" cy="77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500"/>
                </a:spcBef>
                <a:buFontTx/>
                <a:buNone/>
              </a:pPr>
              <a:r>
                <a:rPr lang="zh-CN" altLang="en-US" sz="1200" dirty="0">
                  <a:solidFill>
                    <a:srgbClr val="C00000"/>
                  </a:solidFill>
                </a:rPr>
                <a:t>当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UdsTrig</a:t>
              </a:r>
              <a:r>
                <a:rPr lang="zh-CN" altLang="en-US" sz="1200" dirty="0">
                  <a:solidFill>
                    <a:srgbClr val="C00000"/>
                  </a:solidFill>
                </a:rPr>
                <a:t>和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Uds</a:t>
              </a:r>
              <a:r>
                <a:rPr lang="zh-CN" altLang="en-US" sz="1200" dirty="0">
                  <a:solidFill>
                    <a:srgbClr val="C00000"/>
                  </a:solidFill>
                </a:rPr>
                <a:t>指令某一方有效另一方跳变时触发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Uds</a:t>
              </a:r>
              <a:r>
                <a:rPr lang="zh-CN" altLang="en-US" sz="1200" dirty="0">
                  <a:solidFill>
                    <a:srgbClr val="C00000"/>
                  </a:solidFill>
                </a:rPr>
                <a:t>请求</a:t>
              </a:r>
              <a:endParaRPr lang="en-US" altLang="zh-CN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组合 35">
            <a:extLst>
              <a:ext uri="{FF2B5EF4-FFF2-40B4-BE49-F238E27FC236}">
                <a16:creationId xmlns:a16="http://schemas.microsoft.com/office/drawing/2014/main" id="{21393BCB-D7BA-4C10-9585-32436A2728F5}"/>
              </a:ext>
            </a:extLst>
          </p:cNvPr>
          <p:cNvGrpSpPr/>
          <p:nvPr/>
        </p:nvGrpSpPr>
        <p:grpSpPr>
          <a:xfrm>
            <a:off x="4752814" y="1254330"/>
            <a:ext cx="3096344" cy="532582"/>
            <a:chOff x="4207689" y="1822981"/>
            <a:chExt cx="3014552" cy="777798"/>
          </a:xfrm>
        </p:grpSpPr>
        <p:sp>
          <p:nvSpPr>
            <p:cNvPr id="25" name="圆角矩形 36">
              <a:extLst>
                <a:ext uri="{FF2B5EF4-FFF2-40B4-BE49-F238E27FC236}">
                  <a16:creationId xmlns:a16="http://schemas.microsoft.com/office/drawing/2014/main" id="{E27C934C-F7C6-49A4-8B30-D2F37CECF7F2}"/>
                </a:ext>
              </a:extLst>
            </p:cNvPr>
            <p:cNvSpPr/>
            <p:nvPr/>
          </p:nvSpPr>
          <p:spPr>
            <a:xfrm>
              <a:off x="4212754" y="1888468"/>
              <a:ext cx="72008" cy="360040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37">
              <a:extLst>
                <a:ext uri="{FF2B5EF4-FFF2-40B4-BE49-F238E27FC236}">
                  <a16:creationId xmlns:a16="http://schemas.microsoft.com/office/drawing/2014/main" id="{28108F2D-6C4F-4EA8-9610-EE27AB0A2E4D}"/>
                </a:ext>
              </a:extLst>
            </p:cNvPr>
            <p:cNvSpPr/>
            <p:nvPr/>
          </p:nvSpPr>
          <p:spPr>
            <a:xfrm>
              <a:off x="4207689" y="1822981"/>
              <a:ext cx="3014552" cy="77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500"/>
                </a:spcBef>
                <a:buFontTx/>
                <a:buNone/>
              </a:pPr>
              <a:r>
                <a:rPr lang="zh-CN" altLang="en-US" sz="1200" dirty="0">
                  <a:solidFill>
                    <a:srgbClr val="C00000"/>
                  </a:solidFill>
                </a:rPr>
                <a:t>锁驱动</a:t>
              </a:r>
              <a:r>
                <a:rPr lang="en-US" altLang="zh-CN" sz="1200" dirty="0">
                  <a:solidFill>
                    <a:srgbClr val="C00000"/>
                  </a:solidFill>
                </a:rPr>
                <a:t>2FTrig == 1</a:t>
              </a:r>
              <a:r>
                <a:rPr lang="zh-CN" altLang="en-US" sz="1200" dirty="0">
                  <a:solidFill>
                    <a:srgbClr val="C00000"/>
                  </a:solidFill>
                </a:rPr>
                <a:t>时，输出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Uds</a:t>
              </a:r>
              <a:r>
                <a:rPr lang="zh-CN" altLang="en-US" sz="1200" dirty="0">
                  <a:solidFill>
                    <a:srgbClr val="C00000"/>
                  </a:solidFill>
                </a:rPr>
                <a:t>请求，当</a:t>
              </a:r>
              <a:r>
                <a:rPr lang="en-US" altLang="zh-CN" sz="1200" dirty="0">
                  <a:solidFill>
                    <a:srgbClr val="C00000"/>
                  </a:solidFill>
                </a:rPr>
                <a:t>2FTrig == 0</a:t>
              </a:r>
              <a:r>
                <a:rPr lang="zh-CN" altLang="en-US" sz="1200" dirty="0">
                  <a:solidFill>
                    <a:srgbClr val="C00000"/>
                  </a:solidFill>
                </a:rPr>
                <a:t>时，输出</a:t>
              </a:r>
              <a:r>
                <a:rPr lang="en-US" altLang="zh-CN" sz="1200" dirty="0">
                  <a:solidFill>
                    <a:srgbClr val="C00000"/>
                  </a:solidFill>
                </a:rPr>
                <a:t>CCU</a:t>
              </a:r>
              <a:r>
                <a:rPr lang="zh-CN" altLang="en-US" sz="1200" dirty="0">
                  <a:solidFill>
                    <a:srgbClr val="C00000"/>
                  </a:solidFill>
                </a:rPr>
                <a:t>请求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CC4B51-334D-4CB1-8617-E277AD7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86" y="2322966"/>
            <a:ext cx="4320766" cy="1344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11167-05BB-4B28-85AA-4C490FA1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1" y="2125611"/>
            <a:ext cx="3680627" cy="15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985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98" y="124272"/>
            <a:ext cx="3309656" cy="307777"/>
            <a:chOff x="2998" y="124272"/>
            <a:chExt cx="3309656" cy="307777"/>
          </a:xfrm>
        </p:grpSpPr>
        <p:sp>
          <p:nvSpPr>
            <p:cNvPr id="18" name="TextBox 1"/>
            <p:cNvSpPr txBox="1"/>
            <p:nvPr/>
          </p:nvSpPr>
          <p:spPr>
            <a:xfrm>
              <a:off x="648358" y="124272"/>
              <a:ext cx="26642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模块概念</a:t>
              </a: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20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27086" y="542359"/>
            <a:ext cx="3798525" cy="215444"/>
            <a:chOff x="414229" y="520316"/>
            <a:chExt cx="3798525" cy="215444"/>
          </a:xfrm>
        </p:grpSpPr>
        <p:sp>
          <p:nvSpPr>
            <p:cNvPr id="34" name="TextBox 8"/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锁驱动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DTC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69627" y="278160"/>
            <a:ext cx="2952328" cy="560510"/>
            <a:chOff x="4212754" y="1888468"/>
            <a:chExt cx="4608004" cy="560510"/>
          </a:xfrm>
        </p:grpSpPr>
        <p:sp>
          <p:nvSpPr>
            <p:cNvPr id="37" name="圆角矩形 36"/>
            <p:cNvSpPr/>
            <p:nvPr/>
          </p:nvSpPr>
          <p:spPr>
            <a:xfrm>
              <a:off x="4212754" y="1888468"/>
              <a:ext cx="72008" cy="360040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48759" y="1917614"/>
              <a:ext cx="4571999" cy="5313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en-US" altLang="zh-CN" sz="1200" dirty="0">
                  <a:solidFill>
                    <a:srgbClr val="AC2834"/>
                  </a:solidFill>
                </a:rPr>
                <a:t>ON</a:t>
              </a:r>
              <a:r>
                <a:rPr lang="zh-CN" altLang="en-US" sz="1200" dirty="0">
                  <a:solidFill>
                    <a:srgbClr val="AC2834"/>
                  </a:solidFill>
                </a:rPr>
                <a:t>状态过载诊断，同时将开路</a:t>
              </a:r>
              <a:r>
                <a:rPr lang="en-US" altLang="zh-CN" sz="1200" dirty="0">
                  <a:solidFill>
                    <a:srgbClr val="AC2834"/>
                  </a:solidFill>
                </a:rPr>
                <a:t>DTC Debounce</a:t>
              </a:r>
              <a:r>
                <a:rPr lang="zh-CN" altLang="en-US" sz="1200" dirty="0">
                  <a:solidFill>
                    <a:srgbClr val="AC2834"/>
                  </a:solidFill>
                </a:rPr>
                <a:t>时间复位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56770" y="2372074"/>
            <a:ext cx="2510349" cy="560510"/>
            <a:chOff x="4212755" y="1888468"/>
            <a:chExt cx="1754265" cy="560510"/>
          </a:xfrm>
        </p:grpSpPr>
        <p:sp>
          <p:nvSpPr>
            <p:cNvPr id="43" name="圆角矩形 42"/>
            <p:cNvSpPr/>
            <p:nvPr/>
          </p:nvSpPr>
          <p:spPr>
            <a:xfrm>
              <a:off x="4212755" y="1888468"/>
              <a:ext cx="36004" cy="360040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48758" y="1917614"/>
              <a:ext cx="1718262" cy="531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en-US" altLang="zh-CN" sz="1200" dirty="0">
                  <a:solidFill>
                    <a:srgbClr val="AC2834"/>
                  </a:solidFill>
                </a:rPr>
                <a:t>OFF</a:t>
              </a:r>
              <a:r>
                <a:rPr lang="zh-CN" altLang="en-US" sz="1200" dirty="0">
                  <a:solidFill>
                    <a:srgbClr val="AC2834"/>
                  </a:solidFill>
                </a:rPr>
                <a:t>状态开路诊断，同时将过载</a:t>
              </a:r>
              <a:r>
                <a:rPr lang="en-US" altLang="zh-CN" sz="1200" dirty="0">
                  <a:solidFill>
                    <a:srgbClr val="AC2834"/>
                  </a:solidFill>
                </a:rPr>
                <a:t>DTC Debounce</a:t>
              </a:r>
              <a:r>
                <a:rPr lang="zh-CN" altLang="en-US" sz="1200" dirty="0">
                  <a:solidFill>
                    <a:srgbClr val="AC2834"/>
                  </a:solidFill>
                </a:rPr>
                <a:t>时间复位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3C0DF1-0F7F-404B-9A63-9D125217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2" y="1781807"/>
            <a:ext cx="3953635" cy="2517578"/>
          </a:xfrm>
          <a:prstGeom prst="rect">
            <a:avLst/>
          </a:prstGeom>
        </p:spPr>
      </p:pic>
      <p:grpSp>
        <p:nvGrpSpPr>
          <p:cNvPr id="28" name="组合 35">
            <a:extLst>
              <a:ext uri="{FF2B5EF4-FFF2-40B4-BE49-F238E27FC236}">
                <a16:creationId xmlns:a16="http://schemas.microsoft.com/office/drawing/2014/main" id="{EF4BB9E4-F230-4275-A75C-30CF355AE841}"/>
              </a:ext>
            </a:extLst>
          </p:cNvPr>
          <p:cNvGrpSpPr/>
          <p:nvPr/>
        </p:nvGrpSpPr>
        <p:grpSpPr>
          <a:xfrm>
            <a:off x="252314" y="1014055"/>
            <a:ext cx="2952328" cy="560510"/>
            <a:chOff x="4212754" y="1888468"/>
            <a:chExt cx="4608004" cy="560510"/>
          </a:xfrm>
        </p:grpSpPr>
        <p:sp>
          <p:nvSpPr>
            <p:cNvPr id="29" name="圆角矩形 36">
              <a:extLst>
                <a:ext uri="{FF2B5EF4-FFF2-40B4-BE49-F238E27FC236}">
                  <a16:creationId xmlns:a16="http://schemas.microsoft.com/office/drawing/2014/main" id="{4C41B7E8-6A46-41B7-A116-10109E795170}"/>
                </a:ext>
              </a:extLst>
            </p:cNvPr>
            <p:cNvSpPr/>
            <p:nvPr/>
          </p:nvSpPr>
          <p:spPr>
            <a:xfrm>
              <a:off x="4212754" y="1888468"/>
              <a:ext cx="72008" cy="360040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37">
              <a:extLst>
                <a:ext uri="{FF2B5EF4-FFF2-40B4-BE49-F238E27FC236}">
                  <a16:creationId xmlns:a16="http://schemas.microsoft.com/office/drawing/2014/main" id="{FA278C60-D04E-404C-A15F-9690192B1173}"/>
                </a:ext>
              </a:extLst>
            </p:cNvPr>
            <p:cNvSpPr/>
            <p:nvPr/>
          </p:nvSpPr>
          <p:spPr>
            <a:xfrm>
              <a:off x="4248759" y="1917614"/>
              <a:ext cx="4571999" cy="5313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rgbClr val="AC2834"/>
                  </a:solidFill>
                </a:rPr>
                <a:t>根据驱动状态和使能条件触发</a:t>
              </a:r>
              <a:r>
                <a:rPr lang="en-US" altLang="zh-CN" sz="1200" dirty="0">
                  <a:solidFill>
                    <a:srgbClr val="AC2834"/>
                  </a:solidFill>
                </a:rPr>
                <a:t>ON</a:t>
              </a:r>
              <a:r>
                <a:rPr lang="zh-CN" altLang="en-US" sz="1200" dirty="0">
                  <a:solidFill>
                    <a:srgbClr val="AC2834"/>
                  </a:solidFill>
                </a:rPr>
                <a:t>状态和</a:t>
              </a:r>
              <a:r>
                <a:rPr lang="en-US" altLang="zh-CN" sz="1200" dirty="0">
                  <a:solidFill>
                    <a:srgbClr val="AC2834"/>
                  </a:solidFill>
                </a:rPr>
                <a:t>OFF</a:t>
              </a:r>
              <a:r>
                <a:rPr lang="zh-CN" altLang="en-US" sz="1200" dirty="0">
                  <a:solidFill>
                    <a:srgbClr val="AC2834"/>
                  </a:solidFill>
                </a:rPr>
                <a:t>状态诊断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A84449-EC18-4A19-A8AD-BEF818FE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58" y="819483"/>
            <a:ext cx="5097116" cy="99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D83E4-34EA-4965-B4B6-2010A6F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86" y="1872498"/>
            <a:ext cx="3821215" cy="36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FCB16-203A-4EAD-9B37-D0A728808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94" y="3040596"/>
            <a:ext cx="4094242" cy="1258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730B1-504B-495E-A911-1AF44C7BF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770" y="4298068"/>
            <a:ext cx="3839499" cy="3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871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98" y="124272"/>
            <a:ext cx="3309656" cy="307777"/>
            <a:chOff x="2998" y="124272"/>
            <a:chExt cx="3309656" cy="307777"/>
          </a:xfrm>
        </p:grpSpPr>
        <p:sp>
          <p:nvSpPr>
            <p:cNvPr id="18" name="TextBox 1"/>
            <p:cNvSpPr txBox="1"/>
            <p:nvPr/>
          </p:nvSpPr>
          <p:spPr>
            <a:xfrm>
              <a:off x="648358" y="124272"/>
              <a:ext cx="26642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模块概念</a:t>
              </a: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2998" y="201594"/>
              <a:ext cx="501344" cy="153132"/>
              <a:chOff x="2998" y="367184"/>
              <a:chExt cx="523416" cy="457200"/>
            </a:xfrm>
          </p:grpSpPr>
          <p:sp>
            <p:nvSpPr>
              <p:cNvPr id="20" name="Rectangle 2"/>
              <p:cNvSpPr/>
              <p:nvPr/>
            </p:nvSpPr>
            <p:spPr>
              <a:xfrm>
                <a:off x="432334" y="367184"/>
                <a:ext cx="9408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"/>
              <p:cNvSpPr/>
              <p:nvPr/>
            </p:nvSpPr>
            <p:spPr>
              <a:xfrm>
                <a:off x="2998" y="367184"/>
                <a:ext cx="357328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04354" y="489506"/>
            <a:ext cx="3798525" cy="215444"/>
            <a:chOff x="414229" y="520316"/>
            <a:chExt cx="3798525" cy="215444"/>
          </a:xfrm>
        </p:grpSpPr>
        <p:sp>
          <p:nvSpPr>
            <p:cNvPr id="34" name="TextBox 8"/>
            <p:cNvSpPr txBox="1"/>
            <p:nvPr/>
          </p:nvSpPr>
          <p:spPr>
            <a:xfrm>
              <a:off x="648358" y="520316"/>
              <a:ext cx="35643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电释放门控制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"/>
            <p:cNvSpPr/>
            <p:nvPr/>
          </p:nvSpPr>
          <p:spPr>
            <a:xfrm>
              <a:off x="414229" y="551472"/>
              <a:ext cx="90113" cy="153132"/>
            </a:xfrm>
            <a:prstGeom prst="rect">
              <a:avLst/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65576" y="2572544"/>
            <a:ext cx="6914515" cy="443118"/>
            <a:chOff x="4212754" y="1833134"/>
            <a:chExt cx="4587164" cy="762196"/>
          </a:xfrm>
        </p:grpSpPr>
        <p:sp>
          <p:nvSpPr>
            <p:cNvPr id="37" name="圆角矩形 36"/>
            <p:cNvSpPr/>
            <p:nvPr/>
          </p:nvSpPr>
          <p:spPr>
            <a:xfrm>
              <a:off x="4212754" y="1888467"/>
              <a:ext cx="30330" cy="406765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27919" y="1833134"/>
              <a:ext cx="4571999" cy="7621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rgbClr val="AC2834"/>
                  </a:solidFill>
                </a:rPr>
                <a:t>根据配置字和电释放门完成标志位及延迟</a:t>
              </a:r>
              <a:r>
                <a:rPr lang="en-US" altLang="zh-CN" sz="1200" dirty="0">
                  <a:solidFill>
                    <a:srgbClr val="AC2834"/>
                  </a:solidFill>
                </a:rPr>
                <a:t>300ms</a:t>
              </a:r>
              <a:r>
                <a:rPr lang="zh-CN" altLang="en-US" sz="1200" dirty="0">
                  <a:solidFill>
                    <a:srgbClr val="AC2834"/>
                  </a:solidFill>
                </a:rPr>
                <a:t>后的</a:t>
              </a:r>
              <a:r>
                <a:rPr lang="en-US" altLang="zh-CN" sz="1200" dirty="0" err="1">
                  <a:solidFill>
                    <a:srgbClr val="AC2834"/>
                  </a:solidFill>
                </a:rPr>
                <a:t>DoorOpen</a:t>
              </a:r>
              <a:r>
                <a:rPr lang="zh-CN" altLang="en-US" sz="1200" dirty="0">
                  <a:solidFill>
                    <a:srgbClr val="AC2834"/>
                  </a:solidFill>
                </a:rPr>
                <a:t>信号反馈</a:t>
              </a:r>
              <a:r>
                <a:rPr lang="en-US" altLang="zh-CN" sz="1200" dirty="0" err="1">
                  <a:solidFill>
                    <a:srgbClr val="AC2834"/>
                  </a:solidFill>
                </a:rPr>
                <a:t>FailedRemind</a:t>
              </a:r>
              <a:r>
                <a:rPr lang="zh-CN" altLang="en-US" sz="1200" dirty="0">
                  <a:solidFill>
                    <a:srgbClr val="AC2834"/>
                  </a:solidFill>
                </a:rPr>
                <a:t>信号</a:t>
              </a:r>
            </a:p>
          </p:txBody>
        </p:sp>
      </p:grpSp>
      <p:grpSp>
        <p:nvGrpSpPr>
          <p:cNvPr id="28" name="组合 35">
            <a:extLst>
              <a:ext uri="{FF2B5EF4-FFF2-40B4-BE49-F238E27FC236}">
                <a16:creationId xmlns:a16="http://schemas.microsoft.com/office/drawing/2014/main" id="{EF4BB9E4-F230-4275-A75C-30CF355AE841}"/>
              </a:ext>
            </a:extLst>
          </p:cNvPr>
          <p:cNvGrpSpPr/>
          <p:nvPr/>
        </p:nvGrpSpPr>
        <p:grpSpPr>
          <a:xfrm>
            <a:off x="272896" y="802989"/>
            <a:ext cx="4502422" cy="301749"/>
            <a:chOff x="4275719" y="1924593"/>
            <a:chExt cx="4537374" cy="301749"/>
          </a:xfrm>
        </p:grpSpPr>
        <p:sp>
          <p:nvSpPr>
            <p:cNvPr id="29" name="圆角矩形 36">
              <a:extLst>
                <a:ext uri="{FF2B5EF4-FFF2-40B4-BE49-F238E27FC236}">
                  <a16:creationId xmlns:a16="http://schemas.microsoft.com/office/drawing/2014/main" id="{4C41B7E8-6A46-41B7-A116-10109E795170}"/>
                </a:ext>
              </a:extLst>
            </p:cNvPr>
            <p:cNvSpPr/>
            <p:nvPr/>
          </p:nvSpPr>
          <p:spPr>
            <a:xfrm>
              <a:off x="4275719" y="1945326"/>
              <a:ext cx="46074" cy="248687"/>
            </a:xfrm>
            <a:prstGeom prst="roundRect">
              <a:avLst>
                <a:gd name="adj" fmla="val 0"/>
              </a:avLst>
            </a:prstGeom>
            <a:solidFill>
              <a:srgbClr val="AC283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500"/>
                </a:spcBef>
                <a:buFontTx/>
                <a:buNone/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37">
              <a:extLst>
                <a:ext uri="{FF2B5EF4-FFF2-40B4-BE49-F238E27FC236}">
                  <a16:creationId xmlns:a16="http://schemas.microsoft.com/office/drawing/2014/main" id="{FA278C60-D04E-404C-A15F-9690192B1173}"/>
                </a:ext>
              </a:extLst>
            </p:cNvPr>
            <p:cNvSpPr/>
            <p:nvPr/>
          </p:nvSpPr>
          <p:spPr>
            <a:xfrm>
              <a:off x="4298755" y="1924593"/>
              <a:ext cx="4514338" cy="301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Bef>
                  <a:spcPts val="500"/>
                </a:spcBef>
              </a:pPr>
              <a:r>
                <a:rPr lang="zh-CN" altLang="en-US" sz="1200" dirty="0">
                  <a:solidFill>
                    <a:srgbClr val="AC2834"/>
                  </a:solidFill>
                </a:rPr>
                <a:t>电释放门动作条件由挡位信息变为</a:t>
              </a:r>
              <a:r>
                <a:rPr lang="en-US" altLang="zh-CN" sz="1200" dirty="0" err="1">
                  <a:solidFill>
                    <a:srgbClr val="AC2834"/>
                  </a:solidFill>
                </a:rPr>
                <a:t>UsageModeSt</a:t>
              </a:r>
              <a:endParaRPr lang="zh-CN" altLang="en-US" sz="1200" dirty="0">
                <a:solidFill>
                  <a:srgbClr val="AC2834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27BECE-E876-458B-8638-559BA98D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4" y="3066627"/>
            <a:ext cx="7921166" cy="150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E9FAA-EBB8-4DD1-82CD-02B668B8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4" y="1156406"/>
            <a:ext cx="5368546" cy="12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99991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Supergraphic1"/>
  <p:tag name="SHAPECLASSFILE" val="Bosch-Supergraphic-P1-16-9.png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TitleOnTitleSlides"/>
  <p:tag name="SHAPECLASSPROTECTION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AA/MBL1-CN"/>
  <p:tag name="FIELD.DPT.VALUE" val="AA/MBL1-CN | "/>
  <p:tag name="FIELDS.INITIALIZED" val="1"/>
  <p:tag name="ML_1" val="AACN_Sgh3_AA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oschLogo2016.emf"/>
  <p:tag name="SHAPECLASSPROTECTIONTYP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oschLogo2016.emf"/>
  <p:tag name="SHAPECLASSPROTECTIONTYP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woObjectsStacked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Business Unit, Department"/>
  <p:tag name="FIELD.DPT.VALUE" val="Business Unit, Department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TitleOnTitleSlides"/>
  <p:tag name="SHAPECLASSPROTECTIONTYP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HiddenSubtitle"/>
  <p:tag name="SHAPECLASSPROTECTIONTYPE" val="0"/>
  <p:tag name="ML_SENDTOBACK" val=" 1"/>
</p:tagLst>
</file>

<file path=ppt/theme/theme1.xml><?xml version="1.0" encoding="utf-8"?>
<a:theme xmlns:a="http://schemas.openxmlformats.org/drawingml/2006/main" name="1_Bosch">
  <a:themeElements>
    <a:clrScheme name="Bosc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3F136C"/>
      </a:accent1>
      <a:accent2>
        <a:srgbClr val="08427E"/>
      </a:accent2>
      <a:accent3>
        <a:srgbClr val="0E78C5"/>
      </a:accent3>
      <a:accent4>
        <a:srgbClr val="1399A0"/>
      </a:accent4>
      <a:accent5>
        <a:srgbClr val="67B419"/>
      </a:accent5>
      <a:accent6>
        <a:srgbClr val="0A5139"/>
      </a:accent6>
      <a:hlink>
        <a:srgbClr val="738CB4"/>
      </a:hlink>
      <a:folHlink>
        <a:srgbClr val="B0BB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ts val="2300"/>
          </a:lnSpc>
          <a:spcBef>
            <a:spcPts val="500"/>
          </a:spcBef>
          <a:buFontTx/>
          <a:buNone/>
          <a:defRPr sz="1200"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30886</TotalTime>
  <Words>701</Words>
  <Application>Microsoft Office PowerPoint</Application>
  <PresentationFormat>自定义</PresentationFormat>
  <Paragraphs>108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Bosch Office Sans</vt:lpstr>
      <vt:lpstr>Heiti SC Medium</vt:lpstr>
      <vt:lpstr>黑体</vt:lpstr>
      <vt:lpstr>黑体-简 细体</vt:lpstr>
      <vt:lpstr>黑体-简 中等</vt:lpstr>
      <vt:lpstr>宋体</vt:lpstr>
      <vt:lpstr>微软雅黑</vt:lpstr>
      <vt:lpstr>Arial</vt:lpstr>
      <vt:lpstr>Calibri</vt:lpstr>
      <vt:lpstr>Wingdings 3</vt:lpstr>
      <vt:lpstr>1_Bosch</vt:lpstr>
      <vt:lpstr>PowerPoint 演示文稿</vt:lpstr>
      <vt:lpstr>标题宋体/黑体60 副标题宋体/黑体40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 Jinfeng(库金峰)(UAES-XE/PSA1)</dc:creator>
  <cp:lastModifiedBy>Wang Jinqiu(王金秋)(UAES-XE/PSA2)</cp:lastModifiedBy>
  <cp:revision>1362</cp:revision>
  <cp:lastPrinted>2017-11-21T15:49:20Z</cp:lastPrinted>
  <dcterms:created xsi:type="dcterms:W3CDTF">2017-08-08T06:40:04Z</dcterms:created>
  <dcterms:modified xsi:type="dcterms:W3CDTF">2022-10-17T07:28:24Z</dcterms:modified>
</cp:coreProperties>
</file>