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0" r:id="rId4"/>
    <p:sldId id="262" r:id="rId5"/>
    <p:sldId id="258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68535-0FF3-4612-8CC4-3D3D079E08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공공 데이터 분석 실습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971C6E-AA8A-4492-B5FD-9AA87C7BB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한국 복지 패널 데이터 이용한 </a:t>
            </a:r>
            <a:r>
              <a:rPr lang="en-US" altLang="ko-KR" dirty="0"/>
              <a:t>3</a:t>
            </a:r>
            <a:r>
              <a:rPr lang="ko-KR" altLang="en-US" dirty="0"/>
              <a:t>가지 문제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공상균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25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6A495-6C8E-4904-BAB4-E9D9F8A29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연령대 별 남녀 수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9F126-1971-4EDE-8BF2-38E99CF8E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: h10_g3 = </a:t>
            </a:r>
            <a:r>
              <a:rPr lang="ko-KR" altLang="en-US" dirty="0"/>
              <a:t>성별</a:t>
            </a:r>
            <a:r>
              <a:rPr lang="en-US" altLang="ko-KR" dirty="0"/>
              <a:t>, h10_g4= </a:t>
            </a:r>
            <a:r>
              <a:rPr lang="ko-KR" altLang="en-US" dirty="0" err="1"/>
              <a:t>출생년도</a:t>
            </a:r>
            <a:endParaRPr lang="en-US" altLang="ko-KR" dirty="0"/>
          </a:p>
          <a:p>
            <a:r>
              <a:rPr lang="ko-KR" altLang="en-US" dirty="0"/>
              <a:t>성별 변수의 숫자코드를 문자형으로 변경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-&gt; 1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‘male’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 = ‘female’ , </a:t>
            </a:r>
            <a:r>
              <a:rPr lang="ko-KR" altLang="en-US" dirty="0"/>
              <a:t>나머지 </a:t>
            </a:r>
            <a:r>
              <a:rPr lang="en-US" altLang="ko-KR" dirty="0"/>
              <a:t>= NA</a:t>
            </a:r>
          </a:p>
          <a:p>
            <a:r>
              <a:rPr lang="ko-KR" altLang="en-US" dirty="0"/>
              <a:t>연령대를 구하기 위해 </a:t>
            </a:r>
            <a:r>
              <a:rPr lang="en-US" altLang="ko-KR" dirty="0"/>
              <a:t>2019 – </a:t>
            </a:r>
            <a:r>
              <a:rPr lang="ko-KR" altLang="en-US" dirty="0" err="1"/>
              <a:t>출생년도</a:t>
            </a:r>
            <a:r>
              <a:rPr lang="ko-KR" altLang="en-US" dirty="0"/>
              <a:t> </a:t>
            </a:r>
            <a:r>
              <a:rPr lang="en-US" altLang="ko-KR" dirty="0"/>
              <a:t>+ 1 </a:t>
            </a:r>
            <a:r>
              <a:rPr lang="ko-KR" altLang="en-US" dirty="0"/>
              <a:t>값을 구해 파생변수 </a:t>
            </a:r>
            <a:r>
              <a:rPr lang="en-US" altLang="ko-KR" dirty="0"/>
              <a:t>age</a:t>
            </a:r>
            <a:r>
              <a:rPr lang="ko-KR" altLang="en-US" dirty="0"/>
              <a:t> 추가</a:t>
            </a:r>
            <a:endParaRPr lang="en-US" altLang="ko-KR" dirty="0"/>
          </a:p>
          <a:p>
            <a:r>
              <a:rPr lang="en-US" altLang="ko-KR" dirty="0"/>
              <a:t>Age</a:t>
            </a:r>
            <a:r>
              <a:rPr lang="ko-KR" altLang="en-US" dirty="0"/>
              <a:t>를 토대로 </a:t>
            </a:r>
            <a:r>
              <a:rPr lang="en-US" altLang="ko-KR" dirty="0"/>
              <a:t>0~29, 30~59, 60~ </a:t>
            </a:r>
            <a:r>
              <a:rPr lang="ko-KR" altLang="en-US" dirty="0"/>
              <a:t>으로 나눔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3774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C3D34-2FFE-47EE-851E-B3107407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연령대 별 남녀 수 비교 </a:t>
            </a:r>
            <a:r>
              <a:rPr lang="en-US" altLang="ko-KR" dirty="0"/>
              <a:t>- </a:t>
            </a:r>
            <a:r>
              <a:rPr lang="ko-KR" altLang="en-US" dirty="0"/>
              <a:t>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85D775-A809-44F6-8310-A35789536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3880772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A0805CD-6B86-434F-9843-43182F97D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59331"/>
            <a:ext cx="3886899" cy="1170360"/>
          </a:xfrm>
        </p:spPr>
        <p:txBody>
          <a:bodyPr>
            <a:normAutofit/>
          </a:bodyPr>
          <a:lstStyle/>
          <a:p>
            <a:r>
              <a:rPr lang="ko-KR" altLang="en-US" sz="1500" dirty="0"/>
              <a:t>초년과 중년의 남녀 비율이 비슷하고 노년의 비율은 여성이 높다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그래프 결과 남성의 수명이 비교적 짧은 것을 알 수 있다</a:t>
            </a:r>
            <a:r>
              <a:rPr lang="en-US" altLang="ko-KR" sz="1500" dirty="0"/>
              <a:t>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19529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01316-F8FD-4A47-968E-3831BA3A9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지역</a:t>
            </a:r>
            <a:r>
              <a:rPr lang="en-US" altLang="ko-KR" dirty="0"/>
              <a:t>/</a:t>
            </a:r>
            <a:r>
              <a:rPr lang="ko-KR" altLang="en-US" dirty="0"/>
              <a:t>연령대 별 이혼율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B43883-26F1-4EB9-B199-A9609F0EE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: h10_g4 = </a:t>
            </a:r>
            <a:r>
              <a:rPr lang="ko-KR" altLang="en-US" dirty="0" err="1"/>
              <a:t>출생년도</a:t>
            </a:r>
            <a:r>
              <a:rPr lang="ko-KR" altLang="en-US" dirty="0"/>
              <a:t> </a:t>
            </a:r>
            <a:r>
              <a:rPr lang="en-US" altLang="ko-KR" dirty="0"/>
              <a:t>, h10_reg7 = </a:t>
            </a:r>
            <a:r>
              <a:rPr lang="ko-KR" altLang="en-US" dirty="0"/>
              <a:t>지역코드</a:t>
            </a:r>
            <a:r>
              <a:rPr lang="en-US" altLang="ko-KR" dirty="0"/>
              <a:t>, h10_g10 = </a:t>
            </a:r>
            <a:r>
              <a:rPr lang="ko-KR" altLang="en-US" dirty="0"/>
              <a:t>혼인상태</a:t>
            </a:r>
            <a:endParaRPr lang="en-US" altLang="ko-KR" dirty="0"/>
          </a:p>
          <a:p>
            <a:r>
              <a:rPr lang="ko-KR" altLang="en-US" dirty="0"/>
              <a:t>연령대를 구하기 위해 </a:t>
            </a:r>
            <a:r>
              <a:rPr lang="en-US" altLang="ko-KR" dirty="0"/>
              <a:t>2019 – </a:t>
            </a:r>
            <a:r>
              <a:rPr lang="ko-KR" altLang="en-US" dirty="0" err="1"/>
              <a:t>출생년도</a:t>
            </a:r>
            <a:r>
              <a:rPr lang="ko-KR" altLang="en-US" dirty="0"/>
              <a:t> </a:t>
            </a:r>
            <a:r>
              <a:rPr lang="en-US" altLang="ko-KR" dirty="0"/>
              <a:t>+ 1 </a:t>
            </a:r>
            <a:r>
              <a:rPr lang="ko-KR" altLang="en-US" dirty="0"/>
              <a:t>값을 구해 파생변수 </a:t>
            </a:r>
            <a:r>
              <a:rPr lang="en-US" altLang="ko-KR" dirty="0"/>
              <a:t>age</a:t>
            </a:r>
            <a:r>
              <a:rPr lang="ko-KR" altLang="en-US" dirty="0"/>
              <a:t> 추가</a:t>
            </a:r>
            <a:endParaRPr lang="en-US" altLang="ko-KR" dirty="0"/>
          </a:p>
          <a:p>
            <a:r>
              <a:rPr lang="en-US" altLang="ko-KR" dirty="0"/>
              <a:t>Age</a:t>
            </a:r>
            <a:r>
              <a:rPr lang="ko-KR" altLang="en-US" dirty="0"/>
              <a:t>를 토대로 </a:t>
            </a:r>
            <a:r>
              <a:rPr lang="en-US" altLang="ko-KR" dirty="0"/>
              <a:t>0~29, 30~59, 60~ </a:t>
            </a:r>
            <a:r>
              <a:rPr lang="ko-KR" altLang="en-US" dirty="0"/>
              <a:t>으로 나눔</a:t>
            </a:r>
            <a:endParaRPr lang="en-US" altLang="ko-KR" dirty="0"/>
          </a:p>
          <a:p>
            <a:r>
              <a:rPr lang="ko-KR" altLang="en-US" dirty="0"/>
              <a:t>숫자 형인 지역 코드를 문자형으로 변경</a:t>
            </a:r>
            <a:endParaRPr lang="en-US" altLang="ko-KR" dirty="0"/>
          </a:p>
          <a:p>
            <a:r>
              <a:rPr lang="ko-KR" altLang="en-US" dirty="0"/>
              <a:t>혼인상태 변수에서 결혼과 이혼을 제외한 나머지 값들 결측 처리</a:t>
            </a:r>
            <a:endParaRPr lang="en-US" altLang="ko-KR" dirty="0"/>
          </a:p>
          <a:p>
            <a:r>
              <a:rPr lang="ko-KR" altLang="en-US" dirty="0"/>
              <a:t>연령대 별 지역 별 이혼율을 구하기 위해 연령대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 </a:t>
            </a:r>
            <a:r>
              <a:rPr lang="ko-KR" altLang="en-US" dirty="0"/>
              <a:t>별로 그룹을 지정하고 이혼율 계산</a:t>
            </a:r>
            <a:endParaRPr lang="en-US" altLang="ko-KR" dirty="0"/>
          </a:p>
          <a:p>
            <a:r>
              <a:rPr lang="ko-KR" altLang="en-US" dirty="0"/>
              <a:t>결혼과 이혼이 적은 초년을 제외하고 중년 노년의 이혼율을 지역별로 출력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4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D0672-D31C-49B3-B9BF-B1ED2547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지역</a:t>
            </a:r>
            <a:r>
              <a:rPr lang="en-US" altLang="ko-KR" dirty="0"/>
              <a:t>/</a:t>
            </a:r>
            <a:r>
              <a:rPr lang="ko-KR" altLang="en-US" dirty="0"/>
              <a:t>연령대 별 이혼율 </a:t>
            </a:r>
            <a:r>
              <a:rPr lang="en-US" altLang="ko-KR" dirty="0"/>
              <a:t>- </a:t>
            </a:r>
            <a:r>
              <a:rPr lang="ko-KR" altLang="en-US" dirty="0"/>
              <a:t>결과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7D9D6AD-3BED-4371-8927-589EAADFA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3231611"/>
          </a:xfrm>
          <a:prstGeom prst="rect">
            <a:avLst/>
          </a:prstGeom>
        </p:spPr>
      </p:pic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B981842A-5FA8-490E-9139-07C29D344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59331"/>
            <a:ext cx="3702342" cy="895223"/>
          </a:xfrm>
        </p:spPr>
        <p:txBody>
          <a:bodyPr>
            <a:normAutofit/>
          </a:bodyPr>
          <a:lstStyle/>
          <a:p>
            <a:r>
              <a:rPr lang="ko-KR" altLang="en-US" sz="1500" dirty="0"/>
              <a:t>서울 </a:t>
            </a:r>
            <a:r>
              <a:rPr lang="en-US" altLang="ko-KR" sz="1500" dirty="0"/>
              <a:t>+ </a:t>
            </a:r>
            <a:r>
              <a:rPr lang="ko-KR" altLang="en-US" sz="1500" dirty="0"/>
              <a:t>수도권은 노년에 이혼율일 높은 반면 그 이외 지역은 중년 이혼율이 높다</a:t>
            </a:r>
            <a:r>
              <a:rPr lang="en-US" altLang="ko-KR" sz="1500" dirty="0"/>
              <a:t>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22905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AE0A1-F87D-468C-BA57-3A946521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최종 학력에 따른 임금 평균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89E7F4-8176-43C0-A044-033B32FD8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: p1007_3aq1 = </a:t>
            </a:r>
            <a:r>
              <a:rPr lang="ko-KR" altLang="en-US" dirty="0"/>
              <a:t>최종학력 </a:t>
            </a:r>
            <a:r>
              <a:rPr lang="en-US" altLang="ko-KR" dirty="0"/>
              <a:t>, p1002_8aq1 = </a:t>
            </a:r>
            <a:r>
              <a:rPr lang="ko-KR" altLang="en-US" dirty="0"/>
              <a:t>임금</a:t>
            </a:r>
            <a:endParaRPr lang="en-US" altLang="ko-KR" dirty="0"/>
          </a:p>
          <a:p>
            <a:r>
              <a:rPr lang="ko-KR" altLang="en-US" dirty="0"/>
              <a:t>최종학력에 따른 임금 평균을 비교하기 위해 최종 학력 변수 별로 데이터 프레임을 새로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r>
              <a:rPr lang="ko-KR" altLang="en-US" dirty="0"/>
              <a:t>각각의 최종학력 별 데이터 프레임 들의 이상치를 확인하여 제거</a:t>
            </a:r>
            <a:endParaRPr lang="en-US" altLang="ko-KR" dirty="0"/>
          </a:p>
          <a:p>
            <a:r>
              <a:rPr lang="en-US" altLang="ko-KR" dirty="0" err="1"/>
              <a:t>Bind_rows</a:t>
            </a:r>
            <a:r>
              <a:rPr lang="en-US" altLang="ko-KR" dirty="0"/>
              <a:t>() </a:t>
            </a:r>
            <a:r>
              <a:rPr lang="ko-KR" altLang="en-US" dirty="0"/>
              <a:t>함수를 이용하여 나눴던 데이터프레임들을 합친다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결측치를</a:t>
            </a:r>
            <a:r>
              <a:rPr lang="ko-KR" altLang="en-US" dirty="0"/>
              <a:t> 제외하고 최종학력이 낮은 순으로 출력한다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최종학력별 이상치를 제거하지 않으면 그래프 값이 다르게 나온다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488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112CB-35E7-4D3E-B3ED-7659E2AE2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최종 학력에 따른 임금 평균 </a:t>
            </a:r>
            <a:r>
              <a:rPr lang="en-US" altLang="ko-KR" dirty="0"/>
              <a:t>- </a:t>
            </a:r>
            <a:r>
              <a:rPr lang="ko-KR" altLang="en-US" dirty="0"/>
              <a:t>결과</a:t>
            </a:r>
          </a:p>
        </p:txBody>
      </p:sp>
      <p:pic>
        <p:nvPicPr>
          <p:cNvPr id="22" name="내용 개체 틀 6">
            <a:extLst>
              <a:ext uri="{FF2B5EF4-FFF2-40B4-BE49-F238E27FC236}">
                <a16:creationId xmlns:a16="http://schemas.microsoft.com/office/drawing/2014/main" id="{5C033DCB-2DE7-464E-A01F-72E0D0B93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3880773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43395AB-6FC8-4F53-BA40-17C07761C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2169" y="2159331"/>
            <a:ext cx="3652007" cy="708902"/>
          </a:xfrm>
        </p:spPr>
        <p:txBody>
          <a:bodyPr>
            <a:normAutofit/>
          </a:bodyPr>
          <a:lstStyle/>
          <a:p>
            <a:r>
              <a:rPr lang="ko-KR" altLang="en-US" dirty="0"/>
              <a:t>최종 학력이 높을 수록 임금의 평균이 높은 것을 알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06704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269</Words>
  <Application>Microsoft Office PowerPoint</Application>
  <PresentationFormat>와이드스크린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HY그래픽M</vt:lpstr>
      <vt:lpstr>맑은 고딕</vt:lpstr>
      <vt:lpstr>Arial</vt:lpstr>
      <vt:lpstr>Trebuchet MS</vt:lpstr>
      <vt:lpstr>Wingdings 3</vt:lpstr>
      <vt:lpstr>패싯</vt:lpstr>
      <vt:lpstr>공공 데이터 분석 실습 프로젝트</vt:lpstr>
      <vt:lpstr>1. 연령대 별 남녀 수 비교</vt:lpstr>
      <vt:lpstr>1. 연령대 별 남녀 수 비교 - 결과</vt:lpstr>
      <vt:lpstr>2. 지역/연령대 별 이혼율</vt:lpstr>
      <vt:lpstr>2. 지역/연령대 별 이혼율 - 결과</vt:lpstr>
      <vt:lpstr>3. 최종 학력에 따른 임금 평균</vt:lpstr>
      <vt:lpstr>3. 최종 학력에 따른 임금 평균 -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공공 데이터 분석 실습 프로젝트</dc:title>
  <dc:creator>m29329</dc:creator>
  <cp:lastModifiedBy>m29329</cp:lastModifiedBy>
  <cp:revision>16</cp:revision>
  <dcterms:created xsi:type="dcterms:W3CDTF">2019-06-18T07:44:19Z</dcterms:created>
  <dcterms:modified xsi:type="dcterms:W3CDTF">2019-06-19T01:22:34Z</dcterms:modified>
</cp:coreProperties>
</file>