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17" r:id="rId3"/>
    <p:sldId id="256" r:id="rId4"/>
    <p:sldId id="257" r:id="rId5"/>
    <p:sldId id="261" r:id="rId7"/>
    <p:sldId id="258" r:id="rId8"/>
    <p:sldId id="281" r:id="rId9"/>
    <p:sldId id="260" r:id="rId10"/>
    <p:sldId id="283" r:id="rId11"/>
    <p:sldId id="262" r:id="rId12"/>
    <p:sldId id="263" r:id="rId13"/>
    <p:sldId id="264" r:id="rId14"/>
    <p:sldId id="265" r:id="rId15"/>
    <p:sldId id="297" r:id="rId16"/>
    <p:sldId id="305" r:id="rId17"/>
    <p:sldId id="306" r:id="rId18"/>
    <p:sldId id="303" r:id="rId19"/>
    <p:sldId id="304" r:id="rId20"/>
    <p:sldId id="298" r:id="rId21"/>
    <p:sldId id="325" r:id="rId22"/>
    <p:sldId id="326" r:id="rId23"/>
    <p:sldId id="327" r:id="rId24"/>
    <p:sldId id="328" r:id="rId25"/>
    <p:sldId id="330" r:id="rId26"/>
    <p:sldId id="299" r:id="rId27"/>
    <p:sldId id="333" r:id="rId28"/>
    <p:sldId id="334" r:id="rId29"/>
    <p:sldId id="270" r:id="rId30"/>
    <p:sldId id="301" r:id="rId31"/>
    <p:sldId id="274" r:id="rId32"/>
    <p:sldId id="275" r:id="rId33"/>
    <p:sldId id="276" r:id="rId34"/>
    <p:sldId id="277" r:id="rId35"/>
    <p:sldId id="278" r:id="rId36"/>
    <p:sldId id="352" r:id="rId37"/>
    <p:sldId id="322" r:id="rId38"/>
    <p:sldId id="266"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EE717B"/>
    <a:srgbClr val="365B7E"/>
    <a:srgbClr val="FDB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267" y="1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gs" Target="tags/tag27.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简化了一部分证明的大小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C61A9B5-D49D-487E-B097-86170D420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D5490-3778-4868-8296-48D1E6CB1A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1A9B5-D49D-487E-B097-86170D4204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D5490-3778-4868-8296-48D1E6CB1A2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4" Type="http://schemas.openxmlformats.org/officeDocument/2006/relationships/slideLayout" Target="../slideLayouts/slideLayout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image" Target="../media/image2.png"/><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任意多边形: 形状 11"/>
          <p:cNvSpPr/>
          <p:nvPr/>
        </p:nvSpPr>
        <p:spPr>
          <a:xfrm rot="18010397">
            <a:off x="11106967" y="-634327"/>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1000440"/>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userDrawn="1"/>
        </p:nvSpPr>
        <p:spPr>
          <a:xfrm>
            <a:off x="409222" y="492831"/>
            <a:ext cx="2468880" cy="460375"/>
          </a:xfrm>
          <a:prstGeom prst="rect">
            <a:avLst/>
          </a:prstGeom>
        </p:spPr>
        <p:txBody>
          <a:bodyPr wrap="none" rtlCol="0">
            <a:spAutoFit/>
          </a:bodyPr>
          <a:p>
            <a:r>
              <a:rPr lang="zh-CN" altLang="en-US" sz="2400"/>
              <a:t>小组分工（</a:t>
            </a:r>
            <a:r>
              <a:rPr lang="en-US" altLang="zh-CN" sz="2400"/>
              <a:t>5</a:t>
            </a:r>
            <a:r>
              <a:rPr lang="zh-CN" altLang="en-US" sz="2400"/>
              <a:t>人）</a:t>
            </a:r>
            <a:endParaRPr lang="zh-CN" altLang="en-US" sz="2400"/>
          </a:p>
        </p:txBody>
      </p:sp>
      <p:sp>
        <p:nvSpPr>
          <p:cNvPr id="4" name="文本框 3"/>
          <p:cNvSpPr txBox="1"/>
          <p:nvPr userDrawn="1"/>
        </p:nvSpPr>
        <p:spPr>
          <a:xfrm>
            <a:off x="409222" y="1270000"/>
            <a:ext cx="3554024" cy="2030095"/>
          </a:xfrm>
          <a:prstGeom prst="rect">
            <a:avLst/>
          </a:prstGeom>
        </p:spPr>
        <p:txBody>
          <a:bodyPr wrap="square" rtlCol="0">
            <a:noAutofit/>
          </a:bodyPr>
          <a:p>
            <a:r>
              <a:rPr lang="zh-CN" altLang="en-US"/>
              <a:t>组长：胡佳佳</a:t>
            </a:r>
            <a:endParaRPr lang="zh-CN" altLang="en-US"/>
          </a:p>
          <a:p>
            <a:r>
              <a:rPr lang="zh-CN" altLang="en-US"/>
              <a:t>专业：密码科学与技术</a:t>
            </a:r>
            <a:endParaRPr lang="zh-CN" altLang="en-US"/>
          </a:p>
          <a:p>
            <a:r>
              <a:rPr lang="zh-CN" altLang="en-US"/>
              <a:t>学号：</a:t>
            </a:r>
            <a:r>
              <a:rPr lang="en-US" altLang="zh-CN"/>
              <a:t>2112852</a:t>
            </a:r>
            <a:endParaRPr lang="en-US" altLang="zh-CN"/>
          </a:p>
          <a:p>
            <a:r>
              <a:rPr lang="zh-CN" altLang="en-US"/>
              <a:t>贡献：</a:t>
            </a:r>
            <a:endParaRPr lang="zh-CN" altLang="en-US"/>
          </a:p>
          <a:p>
            <a:pPr marL="342900" indent="-342900">
              <a:buAutoNum type="arabicPeriod"/>
            </a:pPr>
            <a:r>
              <a:rPr lang="zh-CN" altLang="en-US"/>
              <a:t>组织并设计了汇报的基础框架</a:t>
            </a:r>
            <a:endParaRPr lang="zh-CN" altLang="en-US"/>
          </a:p>
          <a:p>
            <a:pPr marL="342900" indent="-342900">
              <a:buAutoNum type="arabicPeriod"/>
            </a:pPr>
            <a:r>
              <a:rPr lang="zh-CN" altLang="en-US"/>
              <a:t>修改</a:t>
            </a:r>
            <a:r>
              <a:rPr lang="en-US" altLang="zh-CN"/>
              <a:t>PPT</a:t>
            </a:r>
            <a:r>
              <a:rPr lang="zh-CN" altLang="en-US"/>
              <a:t>并总结</a:t>
            </a:r>
            <a:endParaRPr lang="zh-CN" altLang="en-US"/>
          </a:p>
          <a:p>
            <a:pPr marL="342900" indent="-342900">
              <a:buAutoNum type="arabicPeriod"/>
            </a:pPr>
            <a:r>
              <a:rPr lang="zh-CN" altLang="en-US"/>
              <a:t>梳理论文并进行汇报</a:t>
            </a:r>
            <a:endParaRPr lang="zh-CN" altLang="en-US"/>
          </a:p>
        </p:txBody>
      </p:sp>
      <p:sp>
        <p:nvSpPr>
          <p:cNvPr id="6" name="文本框 5"/>
          <p:cNvSpPr txBox="1"/>
          <p:nvPr userDrawn="1"/>
        </p:nvSpPr>
        <p:spPr>
          <a:xfrm>
            <a:off x="4074724" y="1270000"/>
            <a:ext cx="3208020" cy="2266180"/>
          </a:xfrm>
          <a:prstGeom prst="rect">
            <a:avLst/>
          </a:prstGeom>
        </p:spPr>
        <p:txBody>
          <a:bodyPr wrap="square" rtlCol="0">
            <a:noAutofit/>
          </a:bodyPr>
          <a:p>
            <a:pPr algn="l"/>
            <a:r>
              <a:rPr lang="zh-CN" altLang="en-US"/>
              <a:t>组员：杨昕怡</a:t>
            </a:r>
            <a:endParaRPr lang="zh-CN" altLang="en-US"/>
          </a:p>
          <a:p>
            <a:pPr algn="l"/>
            <a:r>
              <a:rPr lang="zh-CN" altLang="en-US"/>
              <a:t>专业：密码科学与技术</a:t>
            </a:r>
            <a:endParaRPr lang="zh-CN" altLang="en-US"/>
          </a:p>
          <a:p>
            <a:pPr algn="l"/>
            <a:r>
              <a:rPr lang="zh-CN" altLang="en-US"/>
              <a:t>学号：</a:t>
            </a:r>
            <a:r>
              <a:rPr lang="en-US" altLang="zh-CN"/>
              <a:t>2113297</a:t>
            </a:r>
            <a:endParaRPr lang="zh-CN" altLang="en-US"/>
          </a:p>
          <a:p>
            <a:pPr algn="l"/>
            <a:r>
              <a:rPr lang="zh-CN" altLang="en-US"/>
              <a:t>贡献：</a:t>
            </a:r>
            <a:endParaRPr lang="zh-CN" altLang="en-US"/>
          </a:p>
          <a:p>
            <a:pPr marL="342900" indent="-342900" algn="l">
              <a:buAutoNum type="arabicPeriod"/>
            </a:pPr>
            <a:r>
              <a:rPr lang="zh-CN" altLang="en-US"/>
              <a:t>论文背景梳理和现实需求分析、现有方案缺陷解析</a:t>
            </a:r>
            <a:endParaRPr lang="zh-CN" altLang="en-US"/>
          </a:p>
          <a:p>
            <a:pPr marL="342900" indent="-342900" algn="l">
              <a:buAutoNum type="arabicPeriod"/>
            </a:pPr>
            <a:r>
              <a:rPr lang="zh-CN" altLang="en-US"/>
              <a:t>分析论文创新点及其优势</a:t>
            </a:r>
            <a:endParaRPr lang="zh-CN" altLang="en-US"/>
          </a:p>
          <a:p>
            <a:pPr marL="342900" indent="-342900" algn="l">
              <a:buAutoNum type="arabicPeriod"/>
            </a:pPr>
            <a:r>
              <a:rPr lang="zh-CN" altLang="en-US"/>
              <a:t>修改</a:t>
            </a:r>
            <a:r>
              <a:rPr lang="en-US" altLang="zh-CN"/>
              <a:t>ppt</a:t>
            </a:r>
            <a:endParaRPr lang="zh-CN" altLang="en-US"/>
          </a:p>
          <a:p>
            <a:pPr marL="342900" indent="-342900" algn="l">
              <a:buAutoNum type="arabicPeriod"/>
            </a:pPr>
            <a:endParaRPr lang="zh-CN" altLang="en-US"/>
          </a:p>
          <a:p>
            <a:endParaRPr lang="zh-CN" altLang="en-US"/>
          </a:p>
        </p:txBody>
      </p:sp>
      <p:sp>
        <p:nvSpPr>
          <p:cNvPr id="7" name="文本框 6"/>
          <p:cNvSpPr txBox="1"/>
          <p:nvPr userDrawn="1"/>
        </p:nvSpPr>
        <p:spPr>
          <a:xfrm>
            <a:off x="7607300" y="1270000"/>
            <a:ext cx="3492872" cy="2266226"/>
          </a:xfrm>
          <a:prstGeom prst="rect">
            <a:avLst/>
          </a:prstGeom>
        </p:spPr>
        <p:txBody>
          <a:bodyPr wrap="square" rtlCol="0">
            <a:noAutofit/>
          </a:bodyPr>
          <a:p>
            <a:pPr algn="l"/>
            <a:r>
              <a:rPr lang="zh-CN" altLang="en-US"/>
              <a:t>组员：边一丹</a:t>
            </a:r>
            <a:endParaRPr lang="zh-CN" altLang="en-US"/>
          </a:p>
          <a:p>
            <a:pPr algn="l"/>
            <a:r>
              <a:rPr lang="zh-CN" altLang="en-US"/>
              <a:t>专业：密码科学与技术</a:t>
            </a:r>
            <a:endParaRPr lang="zh-CN" altLang="en-US"/>
          </a:p>
          <a:p>
            <a:pPr algn="l"/>
            <a:r>
              <a:rPr lang="zh-CN" altLang="en-US"/>
              <a:t>学号：</a:t>
            </a:r>
            <a:r>
              <a:rPr lang="en-US" altLang="zh-CN"/>
              <a:t>2113448</a:t>
            </a:r>
            <a:endParaRPr lang="zh-CN" altLang="en-US"/>
          </a:p>
          <a:p>
            <a:pPr algn="l"/>
            <a:r>
              <a:rPr lang="zh-CN" altLang="en-US"/>
              <a:t>贡献：</a:t>
            </a:r>
            <a:endParaRPr lang="zh-CN" altLang="en-US"/>
          </a:p>
          <a:p>
            <a:pPr algn="l"/>
            <a:r>
              <a:rPr lang="en-US" altLang="zh-CN"/>
              <a:t>1. </a:t>
            </a:r>
            <a:r>
              <a:rPr lang="zh-CN" altLang="en-US"/>
              <a:t>论文协议的实现过程、涉及到的技术框架以及技术新颖点</a:t>
            </a:r>
            <a:endParaRPr lang="zh-CN" altLang="en-US"/>
          </a:p>
          <a:p>
            <a:pPr algn="l"/>
            <a:r>
              <a:rPr lang="en-US" altLang="zh-CN"/>
              <a:t>2.</a:t>
            </a:r>
            <a:r>
              <a:rPr lang="zh-CN" altLang="en-US"/>
              <a:t> 完成概述部分</a:t>
            </a:r>
            <a:r>
              <a:rPr lang="en-US" altLang="zh-CN"/>
              <a:t>PPT</a:t>
            </a:r>
            <a:r>
              <a:rPr lang="zh-CN" altLang="en-US"/>
              <a:t>以及对应讲稿</a:t>
            </a:r>
            <a:endParaRPr lang="zh-CN" altLang="en-US"/>
          </a:p>
        </p:txBody>
      </p:sp>
      <p:sp>
        <p:nvSpPr>
          <p:cNvPr id="15" name="文本框 14"/>
          <p:cNvSpPr txBox="1"/>
          <p:nvPr userDrawn="1"/>
        </p:nvSpPr>
        <p:spPr>
          <a:xfrm>
            <a:off x="409222" y="4001911"/>
            <a:ext cx="6570698" cy="2721539"/>
          </a:xfrm>
          <a:prstGeom prst="rect">
            <a:avLst/>
          </a:prstGeom>
        </p:spPr>
        <p:txBody>
          <a:bodyPr wrap="square" rtlCol="0">
            <a:noAutofit/>
          </a:bodyPr>
          <a:p>
            <a:pPr algn="l"/>
            <a:r>
              <a:rPr lang="zh-CN" altLang="en-US"/>
              <a:t>组员：李佳音</a:t>
            </a:r>
            <a:endParaRPr lang="zh-CN" altLang="en-US"/>
          </a:p>
          <a:p>
            <a:pPr algn="l"/>
            <a:r>
              <a:rPr lang="zh-CN" altLang="en-US"/>
              <a:t>专业：密码科学与技术</a:t>
            </a:r>
            <a:endParaRPr lang="zh-CN" altLang="en-US"/>
          </a:p>
          <a:p>
            <a:pPr algn="l"/>
            <a:r>
              <a:rPr lang="zh-CN" altLang="en-US"/>
              <a:t>学号：</a:t>
            </a:r>
            <a:r>
              <a:rPr lang="en-US" altLang="zh-CN"/>
              <a:t>2111093</a:t>
            </a:r>
            <a:endParaRPr lang="zh-CN" altLang="en-US"/>
          </a:p>
          <a:p>
            <a:pPr algn="l"/>
            <a:r>
              <a:rPr lang="zh-CN" altLang="en-US"/>
              <a:t>贡献：</a:t>
            </a:r>
            <a:endParaRPr lang="zh-CN" altLang="en-US"/>
          </a:p>
          <a:p>
            <a:pPr algn="l"/>
            <a:r>
              <a:rPr lang="en-US" altLang="zh-CN"/>
              <a:t>1.  </a:t>
            </a:r>
            <a:r>
              <a:rPr lang="zh-CN" altLang="en-US"/>
              <a:t>论文初步准备、形式化训练证明、对数几率回归的</a:t>
            </a:r>
            <a:r>
              <a:rPr lang="en-US" altLang="zh-CN"/>
              <a:t>MPC</a:t>
            </a:r>
            <a:r>
              <a:rPr lang="zh-CN" altLang="en-US"/>
              <a:t>协议、零知识证明子进程</a:t>
            </a:r>
            <a:endParaRPr lang="zh-CN" altLang="en-US"/>
          </a:p>
          <a:p>
            <a:pPr algn="l"/>
            <a:r>
              <a:rPr lang="en-US" altLang="zh-CN"/>
              <a:t>2.  </a:t>
            </a:r>
            <a:r>
              <a:rPr lang="zh-CN" altLang="en-US"/>
              <a:t>总结整理</a:t>
            </a:r>
            <a:r>
              <a:rPr lang="en-US" altLang="zh-CN"/>
              <a:t>zkPoT</a:t>
            </a:r>
            <a:r>
              <a:rPr lang="zh-CN" altLang="en-US"/>
              <a:t>的形式化定义、分析</a:t>
            </a:r>
            <a:endParaRPr lang="zh-CN" altLang="en-US"/>
          </a:p>
          <a:p>
            <a:pPr algn="l"/>
            <a:r>
              <a:rPr lang="zh-CN" altLang="en-US"/>
              <a:t>基于</a:t>
            </a:r>
            <a:r>
              <a:rPr lang="en-US" altLang="zh-CN"/>
              <a:t>MPC</a:t>
            </a:r>
            <a:r>
              <a:rPr lang="zh-CN" altLang="en-US"/>
              <a:t>-</a:t>
            </a:r>
            <a:r>
              <a:rPr lang="en-US" altLang="zh-CN"/>
              <a:t>in</a:t>
            </a:r>
            <a:r>
              <a:rPr lang="zh-CN" altLang="en-US"/>
              <a:t>-</a:t>
            </a:r>
            <a:r>
              <a:rPr lang="en-US" altLang="zh-CN"/>
              <a:t>the</a:t>
            </a:r>
            <a:r>
              <a:rPr lang="zh-CN" altLang="en-US"/>
              <a:t>-</a:t>
            </a:r>
            <a:r>
              <a:rPr lang="en-US" altLang="zh-CN"/>
              <a:t>head</a:t>
            </a:r>
            <a:r>
              <a:rPr lang="zh-CN" altLang="en-US"/>
              <a:t>和</a:t>
            </a:r>
            <a:r>
              <a:rPr lang="en-US" altLang="zh-CN"/>
              <a:t>zkSNARKs</a:t>
            </a:r>
            <a:r>
              <a:rPr lang="zh-CN" altLang="en-US"/>
              <a:t>的</a:t>
            </a:r>
            <a:r>
              <a:rPr lang="en-US" altLang="zh-CN"/>
              <a:t>zkPoT</a:t>
            </a:r>
            <a:r>
              <a:rPr lang="zh-CN" altLang="en-US"/>
              <a:t>实现</a:t>
            </a:r>
            <a:endParaRPr lang="zh-CN" altLang="en-US"/>
          </a:p>
          <a:p>
            <a:pPr algn="l"/>
            <a:r>
              <a:rPr lang="zh-CN" altLang="en-US"/>
              <a:t>，进行对应部分</a:t>
            </a:r>
            <a:r>
              <a:rPr lang="en-US" altLang="zh-CN"/>
              <a:t>PPT</a:t>
            </a:r>
            <a:r>
              <a:rPr lang="zh-CN" altLang="en-US"/>
              <a:t>的制作</a:t>
            </a:r>
            <a:endParaRPr lang="zh-CN" altLang="en-US"/>
          </a:p>
          <a:p>
            <a:pPr algn="l"/>
            <a:r>
              <a:rPr lang="en-US" altLang="zh-CN"/>
              <a:t>3. </a:t>
            </a:r>
            <a:r>
              <a:rPr lang="zh-CN" altLang="en-US"/>
              <a:t>辅助总结描述对数几率回归训练的零知识证明</a:t>
            </a:r>
            <a:endParaRPr lang="zh-CN" altLang="en-US"/>
          </a:p>
        </p:txBody>
      </p:sp>
      <p:sp>
        <p:nvSpPr>
          <p:cNvPr id="16" name="文本框 15"/>
          <p:cNvSpPr txBox="1"/>
          <p:nvPr userDrawn="1"/>
        </p:nvSpPr>
        <p:spPr>
          <a:xfrm>
            <a:off x="7477760" y="4016004"/>
            <a:ext cx="4393401" cy="2172243"/>
          </a:xfrm>
          <a:prstGeom prst="rect">
            <a:avLst/>
          </a:prstGeom>
        </p:spPr>
        <p:txBody>
          <a:bodyPr wrap="square" rtlCol="0">
            <a:noAutofit/>
          </a:bodyPr>
          <a:p>
            <a:pPr algn="l"/>
            <a:r>
              <a:rPr lang="zh-CN" altLang="en-US"/>
              <a:t>组员：董清清</a:t>
            </a:r>
            <a:endParaRPr lang="zh-CN" altLang="en-US"/>
          </a:p>
          <a:p>
            <a:pPr algn="l"/>
            <a:r>
              <a:rPr lang="zh-CN" altLang="en-US"/>
              <a:t>专业：信息安全</a:t>
            </a:r>
            <a:endParaRPr lang="zh-CN" altLang="en-US"/>
          </a:p>
          <a:p>
            <a:pPr algn="l"/>
            <a:r>
              <a:rPr lang="zh-CN" altLang="en-US"/>
              <a:t>学号：</a:t>
            </a:r>
            <a:r>
              <a:rPr lang="en-US" altLang="zh-CN"/>
              <a:t>2113877</a:t>
            </a:r>
            <a:endParaRPr lang="zh-CN" altLang="en-US"/>
          </a:p>
          <a:p>
            <a:pPr algn="l"/>
            <a:r>
              <a:rPr lang="zh-CN" altLang="en-US"/>
              <a:t>贡献：</a:t>
            </a:r>
            <a:endParaRPr lang="zh-CN" altLang="en-US"/>
          </a:p>
          <a:p>
            <a:pPr algn="l"/>
            <a:r>
              <a:rPr lang="en-US" altLang="zh-CN"/>
              <a:t>1.</a:t>
            </a:r>
            <a:r>
              <a:rPr lang="zh-CN" altLang="en-US"/>
              <a:t>  论文协议的具体实现及测试结果分析</a:t>
            </a:r>
            <a:endParaRPr lang="zh-CN" altLang="en-US"/>
          </a:p>
          <a:p>
            <a:pPr algn="l"/>
            <a:r>
              <a:rPr lang="en-US" altLang="zh-CN"/>
              <a:t>2.  </a:t>
            </a:r>
            <a:r>
              <a:rPr lang="zh-CN" altLang="en-US"/>
              <a:t>分析对比新旧方案的测试性能，总结新方案的优势</a:t>
            </a:r>
            <a:endParaRPr lang="zh-CN" altLang="en-US"/>
          </a:p>
          <a:p>
            <a:pPr algn="l"/>
            <a:r>
              <a:rPr lang="en-US" altLang="zh-CN"/>
              <a:t>3.</a:t>
            </a:r>
            <a:r>
              <a:rPr lang="zh-CN" altLang="en-US"/>
              <a:t>  撰写对应部分</a:t>
            </a:r>
            <a:r>
              <a:rPr lang="en-US" altLang="zh-CN"/>
              <a:t>PPT</a:t>
            </a:r>
            <a:r>
              <a:rPr lang="zh-CN" altLang="en-US"/>
              <a:t>及讲稿</a:t>
            </a:r>
            <a:endParaRPr lang="zh-CN" altLang="en-US"/>
          </a:p>
          <a:p>
            <a:pPr algn="l"/>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3407639" y="530893"/>
            <a:ext cx="5511398" cy="438614"/>
          </a:xfrm>
          <a:prstGeom prst="rect">
            <a:avLst/>
          </a:prstGeom>
          <a:noFill/>
        </p:spPr>
        <p:txBody>
          <a:bodyPr wrap="square" rtlCol="0">
            <a:noAutofit/>
          </a:bodyPr>
          <a:lstStyle/>
          <a:p>
            <a:pPr algn="ctr"/>
            <a:r>
              <a:rPr lang="zh-CN" altLang="en-US" sz="2400" dirty="0">
                <a:solidFill>
                  <a:srgbClr val="4B708B"/>
                </a:solidFill>
                <a:latin typeface="黑体" charset="0"/>
                <a:ea typeface="黑体" charset="0"/>
                <a:cs typeface="黑体" charset="0"/>
              </a:rPr>
              <a:t>零知识训练证明（</a:t>
            </a:r>
            <a:r>
              <a:rPr lang="zh-CN" altLang="en-US" sz="2400" dirty="0">
                <a:solidFill>
                  <a:srgbClr val="4B708B"/>
                </a:solidFill>
                <a:latin typeface="Times New Roman" panose="02020603050405020304" pitchFamily="18" charset="0"/>
                <a:ea typeface="Times New Roman" panose="02020603050405020304" pitchFamily="18" charset="0"/>
                <a:cs typeface="Times New Roman" panose="02020603050405020304" pitchFamily="18" charset="0"/>
              </a:rPr>
              <a:t>zkPoT</a:t>
            </a:r>
            <a:r>
              <a:rPr lang="zh-CN" altLang="en-US" sz="2400" dirty="0">
                <a:solidFill>
                  <a:srgbClr val="4B708B"/>
                </a:solidFill>
                <a:latin typeface="黑体" charset="0"/>
                <a:ea typeface="黑体" charset="0"/>
                <a:cs typeface="黑体" charset="0"/>
              </a:rPr>
              <a:t>）框架的实现</a:t>
            </a:r>
            <a:endParaRPr lang="zh-CN" altLang="en-US" sz="2400" dirty="0">
              <a:solidFill>
                <a:srgbClr val="4B708B"/>
              </a:solidFill>
              <a:latin typeface="黑体" charset="0"/>
              <a:ea typeface="黑体" charset="0"/>
              <a:cs typeface="黑体" charset="0"/>
            </a:endParaRPr>
          </a:p>
        </p:txBody>
      </p:sp>
      <p:sp>
        <p:nvSpPr>
          <p:cNvPr id="68" name="矩形: 圆角 67"/>
          <p:cNvSpPr/>
          <p:nvPr/>
        </p:nvSpPr>
        <p:spPr>
          <a:xfrm>
            <a:off x="1270000" y="2990596"/>
            <a:ext cx="1162661" cy="1209735"/>
          </a:xfrm>
          <a:prstGeom prst="roundRect">
            <a:avLst>
              <a:gd name="adj" fmla="val 7301"/>
            </a:avLst>
          </a:prstGeom>
          <a:solidFill>
            <a:srgbClr val="F4B183">
              <a:alpha val="100000"/>
            </a:srgbClr>
          </a:solidFill>
          <a:ln w="19050" cap="flat" cmpd="sng" algn="ctr">
            <a:solidFill>
              <a:srgbClr val="8FAADC"/>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
              <a:solidFill>
                <a:srgbClr val="EE717B"/>
              </a:solidFill>
            </a:endParaRPr>
          </a:p>
        </p:txBody>
      </p:sp>
      <p:sp>
        <p:nvSpPr>
          <p:cNvPr id="59" name="矩形: 圆角 58"/>
          <p:cNvSpPr/>
          <p:nvPr/>
        </p:nvSpPr>
        <p:spPr>
          <a:xfrm>
            <a:off x="3473221" y="1360876"/>
            <a:ext cx="2557975" cy="1132376"/>
          </a:xfrm>
          <a:prstGeom prst="roundRect">
            <a:avLst>
              <a:gd name="adj" fmla="val 7301"/>
            </a:avLst>
          </a:prstGeom>
          <a:solidFill>
            <a:srgbClr val="DAE3F3">
              <a:alpha val="100000"/>
            </a:srgbClr>
          </a:solidFill>
          <a:ln w="19050" cap="flat" cmpd="sng" algn="ctr">
            <a:solidFill>
              <a:srgbClr val="365B7E"/>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p:cNvSpPr/>
          <p:nvPr/>
        </p:nvSpPr>
        <p:spPr>
          <a:xfrm>
            <a:off x="7449467" y="1245096"/>
            <a:ext cx="3270229" cy="1363985"/>
          </a:xfrm>
          <a:prstGeom prst="roundRect">
            <a:avLst>
              <a:gd name="adj" fmla="val 7301"/>
            </a:avLst>
          </a:prstGeom>
          <a:solidFill>
            <a:schemeClr val="bg1"/>
          </a:solidFill>
          <a:ln w="19050" cap="flat" cmpd="sng" algn="ctr">
            <a:solidFill>
              <a:srgbClr val="365B7E"/>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userDrawn="1"/>
        </p:nvSpPr>
        <p:spPr>
          <a:xfrm>
            <a:off x="10781543" y="5205835"/>
            <a:ext cx="400050" cy="368935"/>
          </a:xfrm>
          <a:prstGeom prst="rect">
            <a:avLst/>
          </a:prstGeom>
        </p:spPr>
        <p:txBody>
          <a:bodyPr wrap="none" rtlCol="0">
            <a:noAutofit/>
          </a:bodyPr>
          <a:p>
            <a:r>
              <a:rPr lang="en-US" altLang="zh-CN" b="1">
                <a:solidFill>
                  <a:srgbClr val="FFFFFF"/>
                </a:solidFill>
                <a:latin typeface="汉仪全唐诗简" charset="0"/>
                <a:ea typeface="汉仪全唐诗简" charset="0"/>
                <a:cs typeface="汉仪全唐诗简" charset="0"/>
              </a:rPr>
              <a:t>02</a:t>
            </a:r>
            <a:endParaRPr lang="zh-CN" altLang="en-US" b="1">
              <a:solidFill>
                <a:srgbClr val="FFFFFF"/>
              </a:solidFill>
              <a:latin typeface="汉仪全唐诗简" charset="0"/>
              <a:ea typeface="汉仪全唐诗简" charset="0"/>
              <a:cs typeface="汉仪全唐诗简" charset="0"/>
            </a:endParaRPr>
          </a:p>
        </p:txBody>
      </p:sp>
      <p:sp>
        <p:nvSpPr>
          <p:cNvPr id="26" name="文本框 25"/>
          <p:cNvSpPr txBox="1"/>
          <p:nvPr userDrawn="1"/>
        </p:nvSpPr>
        <p:spPr>
          <a:xfrm>
            <a:off x="1170542" y="3191585"/>
            <a:ext cx="1361592" cy="1114131"/>
          </a:xfrm>
          <a:prstGeom prst="rect">
            <a:avLst/>
          </a:prstGeom>
        </p:spPr>
        <p:txBody>
          <a:bodyPr wrap="square" rtlCol="0">
            <a:noAutofit/>
          </a:bodyPr>
          <a:p>
            <a:pPr algn="ctr"/>
            <a:r>
              <a:rPr lang="zh-CN" altLang="en-US" sz="2000">
                <a:solidFill>
                  <a:srgbClr val="000000"/>
                </a:solidFill>
                <a:latin typeface="Segoe UI Black" panose="020B0A02040204020203" charset="0"/>
                <a:ea typeface="Segoe UI Black" panose="020B0A02040204020203" charset="0"/>
                <a:cs typeface="Segoe UI Black" panose="020B0A02040204020203" charset="0"/>
              </a:rPr>
              <a:t>zkPoT</a:t>
            </a:r>
            <a:endParaRPr lang="zh-CN" altLang="en-US" sz="2000">
              <a:solidFill>
                <a:srgbClr val="000000"/>
              </a:solidFill>
              <a:latin typeface="Segoe UI Black" panose="020B0A02040204020203" charset="0"/>
              <a:ea typeface="Segoe UI Black" panose="020B0A02040204020203" charset="0"/>
              <a:cs typeface="Segoe UI Black" panose="020B0A02040204020203" charset="0"/>
            </a:endParaRPr>
          </a:p>
          <a:p>
            <a:pPr algn="ctr"/>
            <a:r>
              <a:rPr kumimoji="1" lang="en-US" altLang="zh-CN" sz="1600" spc="150" dirty="0">
                <a:solidFill>
                  <a:srgbClr val="000000"/>
                </a:solidFill>
                <a:latin typeface="汉仪全唐诗简" charset="0"/>
                <a:ea typeface="汉仪全唐诗简" charset="0"/>
                <a:cs typeface="汉仪全唐诗简" charset="0"/>
              </a:rPr>
              <a:t>实现步骤</a:t>
            </a:r>
            <a:endParaRPr kumimoji="1" lang="en-US" altLang="zh-CN" sz="1600" spc="150" dirty="0">
              <a:solidFill>
                <a:srgbClr val="000000"/>
              </a:solidFill>
              <a:latin typeface="汉仪全唐诗简" charset="0"/>
              <a:ea typeface="汉仪全唐诗简" charset="0"/>
              <a:cs typeface="汉仪全唐诗简" charset="0"/>
            </a:endParaRPr>
          </a:p>
        </p:txBody>
      </p:sp>
      <p:sp>
        <p:nvSpPr>
          <p:cNvPr id="28" name="文本框 27"/>
          <p:cNvSpPr txBox="1"/>
          <p:nvPr userDrawn="1"/>
        </p:nvSpPr>
        <p:spPr>
          <a:xfrm>
            <a:off x="3473194" y="1418784"/>
            <a:ext cx="2491783" cy="1016608"/>
          </a:xfrm>
          <a:prstGeom prst="rect">
            <a:avLst/>
          </a:prstGeom>
        </p:spPr>
        <p:txBody>
          <a:bodyPr wrap="square" rtlCol="0">
            <a:noAutofit/>
          </a:bodyPr>
          <a:p>
            <a:pPr algn="l"/>
            <a:r>
              <a:rPr lang="en-US" altLang="zh-CN" b="1">
                <a:latin typeface="黑体" charset="0"/>
                <a:ea typeface="黑体" charset="0"/>
                <a:cs typeface="黑体" charset="0"/>
              </a:rPr>
              <a:t>1.</a:t>
            </a:r>
            <a:r>
              <a:rPr lang="zh-CN" altLang="en-US" b="1">
                <a:latin typeface="黑体" charset="0"/>
                <a:ea typeface="黑体" charset="0"/>
                <a:cs typeface="黑体" charset="0"/>
              </a:rPr>
              <a:t>数据独立的离线阶段</a:t>
            </a:r>
            <a:endParaRPr lang="zh-CN" altLang="en-US" b="1">
              <a:latin typeface="黑体" charset="0"/>
              <a:ea typeface="黑体" charset="0"/>
              <a:cs typeface="黑体" charset="0"/>
            </a:endParaRPr>
          </a:p>
          <a:p>
            <a:pPr algn="l">
              <a:lnSpc>
                <a:spcPct val="50000"/>
              </a:lnSpc>
            </a:pPr>
            <a:endParaRPr lang="zh-CN" altLang="en-US" b="1">
              <a:latin typeface="黑体" charset="0"/>
              <a:ea typeface="黑体" charset="0"/>
              <a:cs typeface="黑体" charset="0"/>
            </a:endParaRPr>
          </a:p>
          <a:p>
            <a:pPr algn="l"/>
            <a:r>
              <a:rPr kumimoji="1" lang="en-US" altLang="zh-CN" sz="1600" spc="150" dirty="0">
                <a:solidFill>
                  <a:srgbClr val="000000"/>
                </a:solidFill>
                <a:latin typeface="汉仪全唐诗简" charset="0"/>
                <a:ea typeface="汉仪全唐诗简" charset="0"/>
                <a:cs typeface="汉仪全唐诗简" charset="0"/>
              </a:rPr>
              <a:t>与数据和模型无关，可以在数据可用之前进行。</a:t>
            </a:r>
            <a:endParaRPr kumimoji="1" lang="en-US" altLang="zh-CN" sz="1600" spc="150" dirty="0">
              <a:solidFill>
                <a:srgbClr val="000000"/>
              </a:solidFill>
              <a:latin typeface="汉仪全唐诗简" charset="0"/>
              <a:ea typeface="汉仪全唐诗简" charset="0"/>
              <a:cs typeface="汉仪全唐诗简" charset="0"/>
            </a:endParaRPr>
          </a:p>
        </p:txBody>
      </p:sp>
      <p:sp>
        <p:nvSpPr>
          <p:cNvPr id="29" name="矩形: 圆角 67"/>
          <p:cNvSpPr/>
          <p:nvPr/>
        </p:nvSpPr>
        <p:spPr>
          <a:xfrm>
            <a:off x="3473194" y="4701104"/>
            <a:ext cx="2558001" cy="1129991"/>
          </a:xfrm>
          <a:prstGeom prst="roundRect">
            <a:avLst>
              <a:gd name="adj" fmla="val 7301"/>
            </a:avLst>
          </a:prstGeom>
          <a:solidFill>
            <a:srgbClr val="DAE3F3">
              <a:alpha val="100000"/>
            </a:srgbClr>
          </a:solidFill>
          <a:ln w="19050" cap="flat" cmpd="sng" algn="ctr">
            <a:solidFill>
              <a:srgbClr val="365B7E"/>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pc="-30"/>
          </a:p>
        </p:txBody>
      </p:sp>
      <p:sp>
        <p:nvSpPr>
          <p:cNvPr id="41" name="矩形: 圆角 67"/>
          <p:cNvSpPr/>
          <p:nvPr/>
        </p:nvSpPr>
        <p:spPr>
          <a:xfrm>
            <a:off x="3473194" y="3020207"/>
            <a:ext cx="2558001" cy="1150427"/>
          </a:xfrm>
          <a:prstGeom prst="roundRect">
            <a:avLst>
              <a:gd name="adj" fmla="val 7301"/>
            </a:avLst>
          </a:prstGeom>
          <a:solidFill>
            <a:srgbClr val="EE717B">
              <a:alpha val="20000"/>
            </a:srgbClr>
          </a:solidFill>
          <a:ln w="19050" cap="flat" cmpd="sng" algn="ctr">
            <a:solidFill>
              <a:srgbClr val="EE717B"/>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
          </a:p>
        </p:txBody>
      </p:sp>
      <p:sp>
        <p:nvSpPr>
          <p:cNvPr id="42" name="文本框 41"/>
          <p:cNvSpPr txBox="1"/>
          <p:nvPr userDrawn="1"/>
        </p:nvSpPr>
        <p:spPr>
          <a:xfrm>
            <a:off x="3539373" y="3081347"/>
            <a:ext cx="2491823" cy="931803"/>
          </a:xfrm>
          <a:prstGeom prst="rect">
            <a:avLst/>
          </a:prstGeom>
        </p:spPr>
        <p:txBody>
          <a:bodyPr wrap="square" rtlCol="0">
            <a:noAutofit/>
          </a:bodyPr>
          <a:p>
            <a:pPr algn="l"/>
            <a:r>
              <a:rPr lang="en-US" altLang="zh-CN" b="1">
                <a:latin typeface="黑体" charset="0"/>
                <a:ea typeface="黑体" charset="0"/>
                <a:cs typeface="黑体" charset="0"/>
              </a:rPr>
              <a:t>2.</a:t>
            </a:r>
            <a:r>
              <a:rPr lang="zh-CN" altLang="en-US" b="1">
                <a:latin typeface="黑体" charset="0"/>
                <a:ea typeface="黑体" charset="0"/>
                <a:cs typeface="黑体" charset="0"/>
              </a:rPr>
              <a:t>数据依赖阶段</a:t>
            </a:r>
            <a:endParaRPr lang="zh-CN" altLang="en-US" b="1">
              <a:latin typeface="黑体" charset="0"/>
              <a:ea typeface="黑体" charset="0"/>
              <a:cs typeface="黑体" charset="0"/>
            </a:endParaRPr>
          </a:p>
          <a:p>
            <a:pPr algn="l">
              <a:lnSpc>
                <a:spcPct val="50000"/>
              </a:lnSpc>
            </a:pPr>
            <a:endParaRPr lang="zh-CN" altLang="en-US" b="1">
              <a:latin typeface="黑体" charset="0"/>
              <a:ea typeface="黑体" charset="0"/>
              <a:cs typeface="黑体" charset="0"/>
            </a:endParaRPr>
          </a:p>
          <a:p>
            <a:pPr algn="l"/>
            <a:r>
              <a:rPr kumimoji="1" lang="en-US" altLang="zh-CN" sz="1600" spc="150" dirty="0">
                <a:solidFill>
                  <a:srgbClr val="000000"/>
                </a:solidFill>
                <a:latin typeface="汉仪全唐诗简" charset="0"/>
                <a:ea typeface="汉仪全唐诗简" charset="0"/>
                <a:cs typeface="汉仪全唐诗简" charset="0"/>
              </a:rPr>
              <a:t>仅依赖于数据，与模型无关。</a:t>
            </a:r>
            <a:endParaRPr kumimoji="1" lang="en-US" altLang="zh-CN" sz="1600" spc="150" dirty="0">
              <a:solidFill>
                <a:srgbClr val="000000"/>
              </a:solidFill>
              <a:latin typeface="汉仪全唐诗简" charset="0"/>
              <a:ea typeface="汉仪全唐诗简" charset="0"/>
              <a:cs typeface="汉仪全唐诗简" charset="0"/>
            </a:endParaRPr>
          </a:p>
        </p:txBody>
      </p:sp>
      <p:sp>
        <p:nvSpPr>
          <p:cNvPr id="43" name="文本框 42"/>
          <p:cNvSpPr txBox="1"/>
          <p:nvPr userDrawn="1"/>
        </p:nvSpPr>
        <p:spPr>
          <a:xfrm>
            <a:off x="3539373" y="4767332"/>
            <a:ext cx="2425644" cy="999697"/>
          </a:xfrm>
          <a:prstGeom prst="rect">
            <a:avLst/>
          </a:prstGeom>
        </p:spPr>
        <p:txBody>
          <a:bodyPr wrap="none" rtlCol="0">
            <a:noAutofit/>
          </a:bodyPr>
          <a:p>
            <a:pPr algn="l"/>
            <a:r>
              <a:rPr lang="en-US" altLang="zh-CN" b="1">
                <a:latin typeface="黑体" charset="0"/>
                <a:ea typeface="黑体" charset="0"/>
                <a:cs typeface="黑体" charset="0"/>
              </a:rPr>
              <a:t>3.</a:t>
            </a:r>
            <a:r>
              <a:rPr lang="zh-CN" altLang="en-US" b="1">
                <a:latin typeface="黑体" charset="0"/>
                <a:ea typeface="黑体" charset="0"/>
                <a:cs typeface="黑体" charset="0"/>
              </a:rPr>
              <a:t>在线阶段</a:t>
            </a:r>
            <a:endParaRPr lang="zh-CN" altLang="en-US" b="1">
              <a:latin typeface="黑体" charset="0"/>
              <a:ea typeface="黑体" charset="0"/>
              <a:cs typeface="黑体" charset="0"/>
            </a:endParaRPr>
          </a:p>
          <a:p>
            <a:pPr algn="l">
              <a:lnSpc>
                <a:spcPct val="50000"/>
              </a:lnSpc>
            </a:pPr>
            <a:endParaRPr lang="zh-CN" altLang="en-US" b="1">
              <a:latin typeface="黑体" charset="0"/>
              <a:ea typeface="黑体" charset="0"/>
              <a:cs typeface="黑体" charset="0"/>
            </a:endParaRPr>
          </a:p>
          <a:p>
            <a:pPr marL="0" indent="0" algn="l" defTabSz="0" rtl="0" eaLnBrk="1" latinLnBrk="0" hangingPunct="1">
              <a:spcBef>
                <a:spcPct val="0"/>
              </a:spcBef>
              <a:spcAft>
                <a:spcPct val="0"/>
              </a:spcAft>
              <a:buNone/>
            </a:pPr>
            <a:r>
              <a:rPr kumimoji="1" lang="en-US" altLang="zh-CN" sz="1600" spc="150" dirty="0">
                <a:solidFill>
                  <a:srgbClr val="000000"/>
                </a:solidFill>
                <a:latin typeface="汉仪全唐诗简" charset="0"/>
                <a:ea typeface="汉仪全唐诗简" charset="0"/>
                <a:cs typeface="汉仪全唐诗简" charset="0"/>
              </a:rPr>
              <a:t>依赖于数据和模型。</a:t>
            </a:r>
            <a:endParaRPr kumimoji="1" lang="en-US" altLang="zh-CN" sz="1600" spc="150" dirty="0">
              <a:solidFill>
                <a:srgbClr val="000000"/>
              </a:solidFill>
              <a:latin typeface="汉仪全唐诗简" charset="0"/>
              <a:ea typeface="汉仪全唐诗简" charset="0"/>
              <a:cs typeface="汉仪全唐诗简" charset="0"/>
            </a:endParaRPr>
          </a:p>
          <a:p>
            <a:pPr indent="0">
              <a:buNone/>
            </a:pPr>
            <a:endParaRPr kumimoji="1" lang="en-US" altLang="zh-CN" sz="1600" spc="150" dirty="0">
              <a:solidFill>
                <a:srgbClr val="000000"/>
              </a:solidFill>
              <a:latin typeface="汉仪全唐诗简" charset="0"/>
              <a:ea typeface="汉仪全唐诗简" charset="0"/>
              <a:cs typeface="汉仪全唐诗简" charset="0"/>
            </a:endParaRPr>
          </a:p>
        </p:txBody>
      </p:sp>
      <p:sp>
        <p:nvSpPr>
          <p:cNvPr id="44" name="文本框 43"/>
          <p:cNvSpPr txBox="1"/>
          <p:nvPr userDrawn="1"/>
        </p:nvSpPr>
        <p:spPr>
          <a:xfrm>
            <a:off x="7506171" y="1318471"/>
            <a:ext cx="3156738" cy="1248433"/>
          </a:xfrm>
          <a:prstGeom prst="rect">
            <a:avLst/>
          </a:prstGeom>
        </p:spPr>
        <p:txBody>
          <a:bodyPr wrap="square" rtlCol="0">
            <a:noAutofit/>
          </a:bodyPr>
          <a:p>
            <a:pPr algn="l"/>
            <a:r>
              <a:rPr kumimoji="1" lang="en-US" altLang="zh-CN" sz="1600" spc="150" dirty="0">
                <a:solidFill>
                  <a:srgbClr val="000000"/>
                </a:solidFill>
                <a:latin typeface="汉仪全唐诗简" charset="0"/>
                <a:ea typeface="汉仪全唐诗简" charset="0"/>
                <a:cs typeface="汉仪全唐诗简" charset="0"/>
              </a:rPr>
              <a:t>在离线阶段，生成与具体数据和模型无关的预处理信息。该阶段</a:t>
            </a:r>
            <a:r>
              <a:rPr kumimoji="1" lang="en-US" altLang="zh-CN" sz="1600" spc="150" dirty="0">
                <a:solidFill>
                  <a:srgbClr val="000000"/>
                </a:solidFill>
                <a:latin typeface="汉仪全唐诗简" charset="0"/>
                <a:ea typeface="汉仪全唐诗简" charset="0"/>
                <a:cs typeface="汉仪全唐诗简" charset="0"/>
              </a:rPr>
              <a:t>可在获取数据之前完成，减少后续阶段的计算负担</a:t>
            </a:r>
            <a:r>
              <a:rPr lang="zh-CN" altLang="en-US">
                <a:latin typeface="黑体" charset="0"/>
                <a:ea typeface="黑体" charset="0"/>
                <a:cs typeface="黑体" charset="0"/>
              </a:rPr>
              <a:t>。</a:t>
            </a:r>
            <a:endParaRPr lang="zh-CN" altLang="en-US">
              <a:latin typeface="黑体" charset="0"/>
              <a:ea typeface="黑体" charset="0"/>
              <a:cs typeface="黑体" charset="0"/>
            </a:endParaRPr>
          </a:p>
        </p:txBody>
      </p:sp>
      <p:sp>
        <p:nvSpPr>
          <p:cNvPr id="45" name="矩形: 圆角 62"/>
          <p:cNvSpPr/>
          <p:nvPr/>
        </p:nvSpPr>
        <p:spPr>
          <a:xfrm>
            <a:off x="7449467" y="4507634"/>
            <a:ext cx="3270229" cy="1516931"/>
          </a:xfrm>
          <a:prstGeom prst="roundRect">
            <a:avLst>
              <a:gd name="adj" fmla="val 7301"/>
            </a:avLst>
          </a:prstGeom>
          <a:solidFill>
            <a:schemeClr val="bg1"/>
          </a:solidFill>
          <a:ln w="19050" cap="flat" cmpd="sng" algn="ctr">
            <a:solidFill>
              <a:srgbClr val="365B7E"/>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6" name="矩形: 圆角 62"/>
          <p:cNvSpPr/>
          <p:nvPr/>
        </p:nvSpPr>
        <p:spPr>
          <a:xfrm>
            <a:off x="7449467" y="2788821"/>
            <a:ext cx="3270229" cy="1516931"/>
          </a:xfrm>
          <a:prstGeom prst="roundRect">
            <a:avLst>
              <a:gd name="adj" fmla="val 7301"/>
            </a:avLst>
          </a:prstGeom>
          <a:solidFill>
            <a:schemeClr val="bg1"/>
          </a:solidFill>
          <a:ln w="19050" cap="flat" cmpd="sng" algn="ctr">
            <a:solidFill>
              <a:srgbClr val="EE717B"/>
            </a:solidFill>
            <a:prstDash val="dash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文本框 72"/>
          <p:cNvSpPr txBox="1"/>
          <p:nvPr userDrawn="1"/>
        </p:nvSpPr>
        <p:spPr>
          <a:xfrm>
            <a:off x="7481991" y="2851891"/>
            <a:ext cx="3180913" cy="1487145"/>
          </a:xfrm>
          <a:prstGeom prst="rect">
            <a:avLst/>
          </a:prstGeom>
        </p:spPr>
        <p:txBody>
          <a:bodyPr wrap="square" rtlCol="0">
            <a:noAutofit/>
          </a:bodyPr>
          <a:p>
            <a:pPr algn="l"/>
            <a:r>
              <a:rPr kumimoji="1" lang="en-US" altLang="zh-CN" sz="1600" spc="150" dirty="0">
                <a:solidFill>
                  <a:srgbClr val="000000"/>
                </a:solidFill>
                <a:latin typeface="汉仪全唐诗简" charset="0"/>
                <a:ea typeface="汉仪全唐诗简" charset="0"/>
                <a:cs typeface="汉仪全唐诗简" charset="0"/>
              </a:rPr>
              <a:t>进行数据的一致性检查，确保</a:t>
            </a:r>
            <a:r>
              <a:rPr kumimoji="1" lang="en-US" altLang="zh-CN" sz="1600" spc="150" dirty="0">
                <a:solidFill>
                  <a:srgbClr val="000000"/>
                </a:solidFill>
                <a:latin typeface="汉仪全唐诗简" charset="0"/>
                <a:ea typeface="汉仪全唐诗简" charset="0"/>
                <a:cs typeface="汉仪全唐诗简" charset="0"/>
              </a:rPr>
              <a:t>数据满足特定的属性或约束。这一阶段产生的数据检查证明，可以在不同的模型训练过程中重复使用。</a:t>
            </a:r>
            <a:endParaRPr kumimoji="1" lang="en-US" altLang="zh-CN" sz="1600" spc="150" dirty="0">
              <a:solidFill>
                <a:srgbClr val="000000"/>
              </a:solidFill>
              <a:latin typeface="汉仪全唐诗简" charset="0"/>
              <a:ea typeface="汉仪全唐诗简" charset="0"/>
              <a:cs typeface="汉仪全唐诗简" charset="0"/>
            </a:endParaRPr>
          </a:p>
        </p:txBody>
      </p:sp>
      <p:sp>
        <p:nvSpPr>
          <p:cNvPr id="74" name="文本框 73"/>
          <p:cNvSpPr txBox="1"/>
          <p:nvPr userDrawn="1"/>
        </p:nvSpPr>
        <p:spPr>
          <a:xfrm>
            <a:off x="7481991" y="4531854"/>
            <a:ext cx="3365448" cy="1494079"/>
          </a:xfrm>
          <a:prstGeom prst="rect">
            <a:avLst/>
          </a:prstGeom>
          <a:noFill/>
        </p:spPr>
        <p:txBody>
          <a:bodyPr wrap="square" rtlCol="0" anchor="t">
            <a:noAutofit/>
          </a:bodyPr>
          <a:p>
            <a:pPr marL="0" indent="0" algn="l" defTabSz="0" rtl="0" eaLnBrk="1" latinLnBrk="0" hangingPunct="1">
              <a:spcBef>
                <a:spcPct val="0"/>
              </a:spcBef>
              <a:spcAft>
                <a:spcPct val="0"/>
              </a:spcAft>
              <a:buNone/>
            </a:pPr>
            <a:r>
              <a:rPr kumimoji="1" lang="en-US" altLang="zh-CN" sz="1600" spc="150" dirty="0">
                <a:solidFill>
                  <a:srgbClr val="000000"/>
                </a:solidFill>
                <a:latin typeface="汉仪全唐诗简" charset="0"/>
                <a:ea typeface="汉仪全唐诗简" charset="0"/>
                <a:cs typeface="汉仪全唐诗简" charset="0"/>
              </a:rPr>
              <a:t>在训练模型的同时生成训练证明。该阶段结合MPC-in-the-head和zkSNARKs技术，逐步生成零知识证明，确保模型的训练过程符合规范。</a:t>
            </a:r>
            <a:endParaRPr kumimoji="1" lang="en-US" altLang="zh-CN" sz="1600" spc="150" dirty="0">
              <a:solidFill>
                <a:srgbClr val="000000"/>
              </a:solidFill>
              <a:latin typeface="汉仪全唐诗简" charset="0"/>
              <a:ea typeface="汉仪全唐诗简" charset="0"/>
              <a:cs typeface="汉仪全唐诗简" charset="0"/>
            </a:endParaRPr>
          </a:p>
        </p:txBody>
      </p:sp>
      <p:cxnSp>
        <p:nvCxnSpPr>
          <p:cNvPr id="75" name="直接连接符 74"/>
          <p:cNvCxnSpPr>
            <a:stCxn id="63" idx="1"/>
            <a:endCxn id="28" idx="3"/>
          </p:cNvCxnSpPr>
          <p:nvPr userDrawn="1"/>
        </p:nvCxnSpPr>
        <p:spPr>
          <a:xfrm flipH="1">
            <a:off x="5965467" y="1927041"/>
            <a:ext cx="1483995" cy="0"/>
          </a:xfrm>
          <a:prstGeom prst="line">
            <a:avLst/>
          </a:prstGeom>
          <a:ln w="19050" cap="flat" cmpd="sng" algn="ctr">
            <a:solidFill>
              <a:srgbClr val="365B7E">
                <a:alpha val="100000"/>
              </a:srgb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42" idx="3"/>
            <a:endCxn id="46" idx="1"/>
          </p:cNvCxnSpPr>
          <p:nvPr userDrawn="1"/>
        </p:nvCxnSpPr>
        <p:spPr>
          <a:xfrm>
            <a:off x="6031196" y="3547884"/>
            <a:ext cx="1417955" cy="0"/>
          </a:xfrm>
          <a:prstGeom prst="line">
            <a:avLst/>
          </a:prstGeom>
          <a:ln w="19050" cap="flat" cmpd="sng" algn="ctr">
            <a:solidFill>
              <a:srgbClr val="EE717B">
                <a:alpha val="100000"/>
              </a:srgb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9" idx="3"/>
            <a:endCxn id="45" idx="1"/>
          </p:cNvCxnSpPr>
          <p:nvPr userDrawn="1"/>
        </p:nvCxnSpPr>
        <p:spPr>
          <a:xfrm>
            <a:off x="6031196" y="5266100"/>
            <a:ext cx="1417955" cy="635"/>
          </a:xfrm>
          <a:prstGeom prst="line">
            <a:avLst/>
          </a:prstGeom>
          <a:ln w="19050" cap="flat" cmpd="sng" algn="ctr">
            <a:solidFill>
              <a:srgbClr val="365B7E">
                <a:alpha val="100000"/>
              </a:srgb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68" idx="3"/>
            <a:endCxn id="28" idx="1"/>
          </p:cNvCxnSpPr>
          <p:nvPr userDrawn="1"/>
        </p:nvCxnSpPr>
        <p:spPr>
          <a:xfrm flipV="1">
            <a:off x="2432685" y="1927225"/>
            <a:ext cx="1040765" cy="1668780"/>
          </a:xfrm>
          <a:prstGeom prst="curvedConnector3">
            <a:avLst>
              <a:gd name="adj1" fmla="val 50031"/>
            </a:avLst>
          </a:prstGeom>
          <a:ln w="19050" cap="flat" cmpd="sng" algn="ctr">
            <a:solidFill>
              <a:srgbClr val="365B7E">
                <a:alpha val="100000"/>
              </a:srgbClr>
            </a:solidFill>
            <a:prstDash val="dash"/>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8" idx="3"/>
            <a:endCxn id="41" idx="1"/>
          </p:cNvCxnSpPr>
          <p:nvPr userDrawn="1"/>
        </p:nvCxnSpPr>
        <p:spPr>
          <a:xfrm flipV="1">
            <a:off x="2432661" y="3595650"/>
            <a:ext cx="1040765" cy="635"/>
          </a:xfrm>
          <a:prstGeom prst="line">
            <a:avLst/>
          </a:prstGeom>
          <a:ln w="19050" cap="flat" cmpd="sng" algn="ctr">
            <a:solidFill>
              <a:srgbClr val="EE717B">
                <a:alpha val="100000"/>
              </a:srgbClr>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80" name="曲线连接符 79"/>
          <p:cNvCxnSpPr>
            <a:stCxn id="68" idx="3"/>
            <a:endCxn id="29" idx="1"/>
          </p:cNvCxnSpPr>
          <p:nvPr userDrawn="1"/>
        </p:nvCxnSpPr>
        <p:spPr>
          <a:xfrm>
            <a:off x="2432685" y="3596005"/>
            <a:ext cx="1040765" cy="1670050"/>
          </a:xfrm>
          <a:prstGeom prst="curvedConnector3">
            <a:avLst>
              <a:gd name="adj1" fmla="val 50031"/>
            </a:avLst>
          </a:prstGeom>
          <a:ln w="19050" cap="flat" cmpd="sng" algn="ctr">
            <a:solidFill>
              <a:srgbClr val="365B7E">
                <a:alpha val="100000"/>
              </a:srgbClr>
            </a:solidFill>
            <a:prstDash val="dash"/>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521970"/>
          </a:xfrm>
          <a:prstGeom prst="rect">
            <a:avLst/>
          </a:prstGeom>
          <a:noFill/>
        </p:spPr>
        <p:txBody>
          <a:bodyPr wrap="square" rtlCol="0">
            <a:spAutoFit/>
          </a:bodyPr>
          <a:lstStyle/>
          <a:p>
            <a:pPr algn="ctr"/>
            <a:r>
              <a:rPr lang="zh-CN" altLang="en-US" sz="2800" dirty="0">
                <a:solidFill>
                  <a:srgbClr val="4B708B"/>
                </a:solidFill>
                <a:latin typeface="黑体" charset="0"/>
                <a:ea typeface="黑体" charset="0"/>
                <a:cs typeface="黑体" charset="0"/>
              </a:rPr>
              <a:t>zkPoT技术框架</a:t>
            </a:r>
            <a:endParaRPr lang="zh-CN" altLang="en-US" sz="2800" dirty="0">
              <a:solidFill>
                <a:srgbClr val="4B708B"/>
              </a:solidFill>
              <a:latin typeface="黑体" charset="0"/>
              <a:ea typeface="黑体" charset="0"/>
              <a:cs typeface="黑体" charset="0"/>
            </a:endParaRPr>
          </a:p>
        </p:txBody>
      </p:sp>
      <p:sp>
        <p:nvSpPr>
          <p:cNvPr id="18" name="箭头: 五边形 17"/>
          <p:cNvSpPr/>
          <p:nvPr/>
        </p:nvSpPr>
        <p:spPr>
          <a:xfrm rot="5400000">
            <a:off x="2091609" y="818833"/>
            <a:ext cx="986234" cy="2816777"/>
          </a:xfrm>
          <a:prstGeom prst="homePlate">
            <a:avLst/>
          </a:prstGeom>
          <a:solidFill>
            <a:srgbClr val="365B7E">
              <a:alpha val="100000"/>
            </a:srgbClr>
          </a:solidFill>
          <a:ln>
            <a:solidFill>
              <a:srgbClr val="EBEFF1"/>
            </a:solidFill>
          </a:ln>
          <a:effectLst>
            <a:outerShdw blurRad="190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60000"/>
              </a:lnSpc>
            </a:pPr>
            <a:endParaRPr lang="zh-CN" altLang="en-US" dirty="0">
              <a:solidFill>
                <a:schemeClr val="tx1"/>
              </a:solidFill>
            </a:endParaRPr>
          </a:p>
        </p:txBody>
      </p:sp>
      <p:sp>
        <p:nvSpPr>
          <p:cNvPr id="19" name="任意多边形: 形状 18"/>
          <p:cNvSpPr/>
          <p:nvPr/>
        </p:nvSpPr>
        <p:spPr>
          <a:xfrm>
            <a:off x="1176338" y="2957779"/>
            <a:ext cx="2816745" cy="2572113"/>
          </a:xfrm>
          <a:custGeom>
            <a:avLst/>
            <a:gdLst>
              <a:gd name="connsiteX0" fmla="*/ 0 w 2667000"/>
              <a:gd name="connsiteY0" fmla="*/ 0 h 1685926"/>
              <a:gd name="connsiteX1" fmla="*/ 2667000 w 2667000"/>
              <a:gd name="connsiteY1" fmla="*/ 0 h 1685926"/>
              <a:gd name="connsiteX2" fmla="*/ 2667000 w 2667000"/>
              <a:gd name="connsiteY2" fmla="*/ 1685926 h 1685926"/>
              <a:gd name="connsiteX3" fmla="*/ 0 w 2667000"/>
              <a:gd name="connsiteY3" fmla="*/ 1685926 h 1685926"/>
              <a:gd name="connsiteX0-1" fmla="*/ 0 w 2667000"/>
              <a:gd name="connsiteY0-2" fmla="*/ 38101 h 1724027"/>
              <a:gd name="connsiteX1-3" fmla="*/ 1343026 w 2667000"/>
              <a:gd name="connsiteY1-4" fmla="*/ 0 h 1724027"/>
              <a:gd name="connsiteX2-5" fmla="*/ 2667000 w 2667000"/>
              <a:gd name="connsiteY2-6" fmla="*/ 38101 h 1724027"/>
              <a:gd name="connsiteX3-7" fmla="*/ 2667000 w 2667000"/>
              <a:gd name="connsiteY3-8" fmla="*/ 1724027 h 1724027"/>
              <a:gd name="connsiteX4" fmla="*/ 0 w 2667000"/>
              <a:gd name="connsiteY4" fmla="*/ 1724027 h 1724027"/>
              <a:gd name="connsiteX5" fmla="*/ 0 w 2667000"/>
              <a:gd name="connsiteY5" fmla="*/ 38101 h 1724027"/>
              <a:gd name="connsiteX0-9" fmla="*/ 1343026 w 2667000"/>
              <a:gd name="connsiteY0-10" fmla="*/ 0 h 1724027"/>
              <a:gd name="connsiteX1-11" fmla="*/ 2667000 w 2667000"/>
              <a:gd name="connsiteY1-12" fmla="*/ 38101 h 1724027"/>
              <a:gd name="connsiteX2-13" fmla="*/ 2667000 w 2667000"/>
              <a:gd name="connsiteY2-14" fmla="*/ 1724027 h 1724027"/>
              <a:gd name="connsiteX3-15" fmla="*/ 0 w 2667000"/>
              <a:gd name="connsiteY3-16" fmla="*/ 1724027 h 1724027"/>
              <a:gd name="connsiteX4-17" fmla="*/ 0 w 2667000"/>
              <a:gd name="connsiteY4-18" fmla="*/ 38101 h 1724027"/>
              <a:gd name="connsiteX5-19" fmla="*/ 1434466 w 2667000"/>
              <a:gd name="connsiteY5-20" fmla="*/ 91440 h 1724027"/>
              <a:gd name="connsiteX0-21" fmla="*/ 2657476 w 2667000"/>
              <a:gd name="connsiteY0-22" fmla="*/ 19049 h 1685926"/>
              <a:gd name="connsiteX1-23" fmla="*/ 2667000 w 2667000"/>
              <a:gd name="connsiteY1-24" fmla="*/ 0 h 1685926"/>
              <a:gd name="connsiteX2-25" fmla="*/ 2667000 w 2667000"/>
              <a:gd name="connsiteY2-26" fmla="*/ 1685926 h 1685926"/>
              <a:gd name="connsiteX3-27" fmla="*/ 0 w 2667000"/>
              <a:gd name="connsiteY3-28" fmla="*/ 1685926 h 1685926"/>
              <a:gd name="connsiteX4-29" fmla="*/ 0 w 2667000"/>
              <a:gd name="connsiteY4-30" fmla="*/ 0 h 1685926"/>
              <a:gd name="connsiteX5-31" fmla="*/ 1434466 w 2667000"/>
              <a:gd name="connsiteY5-32" fmla="*/ 53339 h 1685926"/>
              <a:gd name="connsiteX0-33" fmla="*/ 2657476 w 2667000"/>
              <a:gd name="connsiteY0-34" fmla="*/ 19049 h 1685926"/>
              <a:gd name="connsiteX1-35" fmla="*/ 2667000 w 2667000"/>
              <a:gd name="connsiteY1-36" fmla="*/ 0 h 1685926"/>
              <a:gd name="connsiteX2-37" fmla="*/ 2667000 w 2667000"/>
              <a:gd name="connsiteY2-38" fmla="*/ 1685926 h 1685926"/>
              <a:gd name="connsiteX3-39" fmla="*/ 0 w 2667000"/>
              <a:gd name="connsiteY3-40" fmla="*/ 1685926 h 1685926"/>
              <a:gd name="connsiteX4-41" fmla="*/ 0 w 2667000"/>
              <a:gd name="connsiteY4-42" fmla="*/ 0 h 1685926"/>
              <a:gd name="connsiteX5-43" fmla="*/ 43816 w 2667000"/>
              <a:gd name="connsiteY5-44" fmla="*/ 15239 h 1685926"/>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9" y="connsiteY5-20"/>
              </a:cxn>
            </a:cxnLst>
            <a:rect l="l" t="t" r="r" b="b"/>
            <a:pathLst>
              <a:path w="2667000" h="1685926">
                <a:moveTo>
                  <a:pt x="2657476" y="19049"/>
                </a:moveTo>
                <a:lnTo>
                  <a:pt x="2667000" y="0"/>
                </a:lnTo>
                <a:lnTo>
                  <a:pt x="2667000" y="1685926"/>
                </a:lnTo>
                <a:lnTo>
                  <a:pt x="0" y="1685926"/>
                </a:lnTo>
                <a:lnTo>
                  <a:pt x="0" y="0"/>
                </a:lnTo>
                <a:lnTo>
                  <a:pt x="43816" y="15239"/>
                </a:lnTo>
              </a:path>
            </a:pathLst>
          </a:custGeom>
          <a:noFill/>
          <a:ln w="28575">
            <a:solidFill>
              <a:srgbClr val="365B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文本框 19"/>
          <p:cNvSpPr txBox="1"/>
          <p:nvPr/>
        </p:nvSpPr>
        <p:spPr>
          <a:xfrm>
            <a:off x="1176377" y="1734093"/>
            <a:ext cx="2853690" cy="697944"/>
          </a:xfrm>
          <a:prstGeom prst="rect">
            <a:avLst/>
          </a:prstGeom>
          <a:noFill/>
        </p:spPr>
        <p:txBody>
          <a:bodyPr wrap="square" rtlCol="0">
            <a:noAutofit/>
          </a:bodyPr>
          <a:lstStyle/>
          <a:p>
            <a:pPr algn="ctr">
              <a:lnSpc>
                <a:spcPct val="130000"/>
              </a:lnSpc>
            </a:pPr>
            <a:r>
              <a:rPr lang="zh-CN" altLang="en-US"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rPr>
              <a:t>多方计算</a:t>
            </a:r>
            <a:endParaRPr lang="zh-CN" altLang="en-US"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endParaRPr>
          </a:p>
          <a:p>
            <a:pPr algn="ctr">
              <a:lnSpc>
                <a:spcPct val="130000"/>
              </a:lnSpc>
            </a:pPr>
            <a:r>
              <a:rPr lang="zh-CN" altLang="en-US" sz="1600" dirty="0">
                <a:solidFill>
                  <a:schemeClr val="bg1"/>
                </a:solidFill>
                <a:latin typeface="黑体" charset="0"/>
                <a:ea typeface="黑体" charset="0"/>
                <a:cs typeface="黑体" charset="0"/>
              </a:rPr>
              <a:t>（</a:t>
            </a:r>
            <a:r>
              <a:rPr lang="zh-CN"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MPC-in-the-head</a:t>
            </a:r>
            <a:r>
              <a:rPr lang="zh-CN" altLang="en-US" sz="1600" dirty="0">
                <a:solidFill>
                  <a:schemeClr val="bg1"/>
                </a:solidFill>
                <a:latin typeface="黑体" charset="0"/>
                <a:ea typeface="黑体" charset="0"/>
                <a:cs typeface="黑体" charset="0"/>
              </a:rPr>
              <a:t>）</a:t>
            </a:r>
            <a:endParaRPr lang="zh-CN" altLang="en-US" sz="1600" dirty="0">
              <a:solidFill>
                <a:schemeClr val="bg1"/>
              </a:solidFill>
              <a:latin typeface="黑体" charset="0"/>
              <a:ea typeface="黑体" charset="0"/>
              <a:cs typeface="黑体" charset="0"/>
            </a:endParaRPr>
          </a:p>
        </p:txBody>
      </p:sp>
      <p:sp>
        <p:nvSpPr>
          <p:cNvPr id="21" name="矩形 20"/>
          <p:cNvSpPr/>
          <p:nvPr/>
        </p:nvSpPr>
        <p:spPr>
          <a:xfrm>
            <a:off x="1235349" y="3050883"/>
            <a:ext cx="2698660" cy="2206971"/>
          </a:xfrm>
          <a:prstGeom prst="rect">
            <a:avLst/>
          </a:prstGeom>
          <a:noFill/>
        </p:spPr>
        <p:txBody>
          <a:bodyPr wrap="square" rtlCol="0">
            <a:noAutofit/>
          </a:bodyPr>
          <a:lstStyle/>
          <a:p>
            <a:pPr algn="l">
              <a:lnSpc>
                <a:spcPct val="130000"/>
              </a:lnSpc>
            </a:pPr>
            <a:r>
              <a:rPr lang="zh-CN" altLang="en-US" dirty="0">
                <a:latin typeface="汉仪全唐诗简" charset="0"/>
                <a:ea typeface="汉仪全唐诗简" charset="0"/>
                <a:cs typeface="汉仪全唐诗简" charset="0"/>
              </a:rPr>
              <a:t>使用多方计算技术模拟多个参与方共同计算的过程，从而生成训练证明。</a:t>
            </a:r>
            <a:endParaRPr lang="zh-CN" altLang="en-US" dirty="0">
              <a:latin typeface="汉仪全唐诗简" charset="0"/>
              <a:ea typeface="汉仪全唐诗简" charset="0"/>
              <a:cs typeface="汉仪全唐诗简" charset="0"/>
            </a:endParaRPr>
          </a:p>
          <a:p>
            <a:pPr algn="l">
              <a:lnSpc>
                <a:spcPct val="130000"/>
              </a:lnSpc>
            </a:pPr>
            <a:r>
              <a:rPr lang="zh-CN" altLang="en-US" dirty="0">
                <a:latin typeface="汉仪全唐诗简" charset="0"/>
                <a:ea typeface="汉仪全唐诗简" charset="0"/>
                <a:cs typeface="汉仪全唐诗简" charset="0"/>
              </a:rPr>
              <a:t>这种方法可以在不需要实际多方参与的情况下，模拟多方计算的安全性。</a:t>
            </a:r>
            <a:endParaRPr lang="zh-CN" altLang="en-US" dirty="0">
              <a:latin typeface="汉仪全唐诗简" charset="0"/>
              <a:ea typeface="汉仪全唐诗简" charset="0"/>
              <a:cs typeface="汉仪全唐诗简" charset="0"/>
            </a:endParaRPr>
          </a:p>
        </p:txBody>
      </p:sp>
      <p:sp>
        <p:nvSpPr>
          <p:cNvPr id="23" name="箭头: 五边形 22"/>
          <p:cNvSpPr/>
          <p:nvPr/>
        </p:nvSpPr>
        <p:spPr>
          <a:xfrm rot="5400000">
            <a:off x="5627204" y="810945"/>
            <a:ext cx="986247" cy="2832542"/>
          </a:xfrm>
          <a:prstGeom prst="homePlate">
            <a:avLst/>
          </a:prstGeom>
          <a:solidFill>
            <a:srgbClr val="EE717B"/>
          </a:solidFill>
          <a:ln>
            <a:solidFill>
              <a:srgbClr val="EBEFF1"/>
            </a:solidFill>
          </a:ln>
          <a:effectLst>
            <a:outerShdw blurRad="190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任意多边形: 形状 23"/>
          <p:cNvSpPr/>
          <p:nvPr/>
        </p:nvSpPr>
        <p:spPr>
          <a:xfrm>
            <a:off x="4704047" y="2966729"/>
            <a:ext cx="2832511" cy="2563164"/>
          </a:xfrm>
          <a:custGeom>
            <a:avLst/>
            <a:gdLst>
              <a:gd name="connsiteX0" fmla="*/ 0 w 2667000"/>
              <a:gd name="connsiteY0" fmla="*/ 0 h 1685926"/>
              <a:gd name="connsiteX1" fmla="*/ 2667000 w 2667000"/>
              <a:gd name="connsiteY1" fmla="*/ 0 h 1685926"/>
              <a:gd name="connsiteX2" fmla="*/ 2667000 w 2667000"/>
              <a:gd name="connsiteY2" fmla="*/ 1685926 h 1685926"/>
              <a:gd name="connsiteX3" fmla="*/ 0 w 2667000"/>
              <a:gd name="connsiteY3" fmla="*/ 1685926 h 1685926"/>
              <a:gd name="connsiteX0-1" fmla="*/ 0 w 2667000"/>
              <a:gd name="connsiteY0-2" fmla="*/ 38101 h 1724027"/>
              <a:gd name="connsiteX1-3" fmla="*/ 1343026 w 2667000"/>
              <a:gd name="connsiteY1-4" fmla="*/ 0 h 1724027"/>
              <a:gd name="connsiteX2-5" fmla="*/ 2667000 w 2667000"/>
              <a:gd name="connsiteY2-6" fmla="*/ 38101 h 1724027"/>
              <a:gd name="connsiteX3-7" fmla="*/ 2667000 w 2667000"/>
              <a:gd name="connsiteY3-8" fmla="*/ 1724027 h 1724027"/>
              <a:gd name="connsiteX4" fmla="*/ 0 w 2667000"/>
              <a:gd name="connsiteY4" fmla="*/ 1724027 h 1724027"/>
              <a:gd name="connsiteX5" fmla="*/ 0 w 2667000"/>
              <a:gd name="connsiteY5" fmla="*/ 38101 h 1724027"/>
              <a:gd name="connsiteX0-9" fmla="*/ 1343026 w 2667000"/>
              <a:gd name="connsiteY0-10" fmla="*/ 0 h 1724027"/>
              <a:gd name="connsiteX1-11" fmla="*/ 2667000 w 2667000"/>
              <a:gd name="connsiteY1-12" fmla="*/ 38101 h 1724027"/>
              <a:gd name="connsiteX2-13" fmla="*/ 2667000 w 2667000"/>
              <a:gd name="connsiteY2-14" fmla="*/ 1724027 h 1724027"/>
              <a:gd name="connsiteX3-15" fmla="*/ 0 w 2667000"/>
              <a:gd name="connsiteY3-16" fmla="*/ 1724027 h 1724027"/>
              <a:gd name="connsiteX4-17" fmla="*/ 0 w 2667000"/>
              <a:gd name="connsiteY4-18" fmla="*/ 38101 h 1724027"/>
              <a:gd name="connsiteX5-19" fmla="*/ 1434466 w 2667000"/>
              <a:gd name="connsiteY5-20" fmla="*/ 91440 h 1724027"/>
              <a:gd name="connsiteX0-21" fmla="*/ 2657476 w 2667000"/>
              <a:gd name="connsiteY0-22" fmla="*/ 19049 h 1685926"/>
              <a:gd name="connsiteX1-23" fmla="*/ 2667000 w 2667000"/>
              <a:gd name="connsiteY1-24" fmla="*/ 0 h 1685926"/>
              <a:gd name="connsiteX2-25" fmla="*/ 2667000 w 2667000"/>
              <a:gd name="connsiteY2-26" fmla="*/ 1685926 h 1685926"/>
              <a:gd name="connsiteX3-27" fmla="*/ 0 w 2667000"/>
              <a:gd name="connsiteY3-28" fmla="*/ 1685926 h 1685926"/>
              <a:gd name="connsiteX4-29" fmla="*/ 0 w 2667000"/>
              <a:gd name="connsiteY4-30" fmla="*/ 0 h 1685926"/>
              <a:gd name="connsiteX5-31" fmla="*/ 1434466 w 2667000"/>
              <a:gd name="connsiteY5-32" fmla="*/ 53339 h 1685926"/>
              <a:gd name="connsiteX0-33" fmla="*/ 2657476 w 2667000"/>
              <a:gd name="connsiteY0-34" fmla="*/ 19049 h 1685926"/>
              <a:gd name="connsiteX1-35" fmla="*/ 2667000 w 2667000"/>
              <a:gd name="connsiteY1-36" fmla="*/ 0 h 1685926"/>
              <a:gd name="connsiteX2-37" fmla="*/ 2667000 w 2667000"/>
              <a:gd name="connsiteY2-38" fmla="*/ 1685926 h 1685926"/>
              <a:gd name="connsiteX3-39" fmla="*/ 0 w 2667000"/>
              <a:gd name="connsiteY3-40" fmla="*/ 1685926 h 1685926"/>
              <a:gd name="connsiteX4-41" fmla="*/ 0 w 2667000"/>
              <a:gd name="connsiteY4-42" fmla="*/ 0 h 1685926"/>
              <a:gd name="connsiteX5-43" fmla="*/ 43816 w 2667000"/>
              <a:gd name="connsiteY5-44" fmla="*/ 15239 h 1685926"/>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9" y="connsiteY5-20"/>
              </a:cxn>
            </a:cxnLst>
            <a:rect l="l" t="t" r="r" b="b"/>
            <a:pathLst>
              <a:path w="2667000" h="1685926">
                <a:moveTo>
                  <a:pt x="2657476" y="19049"/>
                </a:moveTo>
                <a:lnTo>
                  <a:pt x="2667000" y="0"/>
                </a:lnTo>
                <a:lnTo>
                  <a:pt x="2667000" y="1685926"/>
                </a:lnTo>
                <a:lnTo>
                  <a:pt x="0" y="1685926"/>
                </a:lnTo>
                <a:lnTo>
                  <a:pt x="0" y="0"/>
                </a:lnTo>
                <a:lnTo>
                  <a:pt x="43816" y="15239"/>
                </a:lnTo>
              </a:path>
            </a:pathLst>
          </a:custGeom>
          <a:noFill/>
          <a:ln w="28575">
            <a:solidFill>
              <a:srgbClr val="EE717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p:nvSpPr>
        <p:spPr>
          <a:xfrm>
            <a:off x="4508409" y="1734094"/>
            <a:ext cx="3223895" cy="752554"/>
          </a:xfrm>
          <a:prstGeom prst="rect">
            <a:avLst/>
          </a:prstGeom>
          <a:noFill/>
        </p:spPr>
        <p:txBody>
          <a:bodyPr wrap="square" rtlCol="0">
            <a:noAutofit/>
          </a:bodyPr>
          <a:lstStyle/>
          <a:p>
            <a:pPr algn="ctr">
              <a:lnSpc>
                <a:spcPct val="130000"/>
              </a:lnSpc>
            </a:pPr>
            <a:r>
              <a:rPr lang="zh-CN" altLang="en-US" sz="1700"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rPr>
              <a:t>零知识简洁非交互式知识证明</a:t>
            </a:r>
            <a:r>
              <a:rPr lang="zh-CN" altLang="en-US" sz="1700" dirty="0">
                <a:solidFill>
                  <a:schemeClr val="bg1"/>
                </a:solidFill>
                <a:latin typeface="黑体" charset="0"/>
                <a:ea typeface="黑体" charset="0"/>
                <a:cs typeface="黑体" charset="0"/>
              </a:rPr>
              <a:t>（</a:t>
            </a:r>
            <a:r>
              <a:rPr lang="zh-CN" altLang="en-US" sz="17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zkSNARKs</a:t>
            </a:r>
            <a:r>
              <a:rPr lang="zh-CN" altLang="en-US" sz="1700" dirty="0">
                <a:solidFill>
                  <a:schemeClr val="bg1"/>
                </a:solidFill>
                <a:latin typeface="黑体" charset="0"/>
                <a:ea typeface="黑体" charset="0"/>
                <a:cs typeface="黑体" charset="0"/>
              </a:rPr>
              <a:t>）</a:t>
            </a:r>
            <a:endParaRPr lang="zh-CN" altLang="en-US" sz="1700" dirty="0">
              <a:solidFill>
                <a:schemeClr val="bg1"/>
              </a:solidFill>
              <a:latin typeface="黑体" charset="0"/>
              <a:ea typeface="黑体" charset="0"/>
              <a:cs typeface="黑体" charset="0"/>
            </a:endParaRPr>
          </a:p>
        </p:txBody>
      </p:sp>
      <p:sp>
        <p:nvSpPr>
          <p:cNvPr id="26" name="矩形 25"/>
          <p:cNvSpPr/>
          <p:nvPr/>
        </p:nvSpPr>
        <p:spPr>
          <a:xfrm>
            <a:off x="4726992" y="2966707"/>
            <a:ext cx="2786654" cy="2385738"/>
          </a:xfrm>
          <a:prstGeom prst="rect">
            <a:avLst/>
          </a:prstGeom>
          <a:noFill/>
        </p:spPr>
        <p:txBody>
          <a:bodyPr wrap="square" rtlCol="0">
            <a:noAutofit/>
          </a:bodyPr>
          <a:lstStyle/>
          <a:p>
            <a:pPr algn="l">
              <a:lnSpc>
                <a:spcPct val="130000"/>
              </a:lnSpc>
            </a:pPr>
            <a:r>
              <a:rPr lang="zh-CN" altLang="en-US" dirty="0">
                <a:latin typeface="汉仪全唐诗简" charset="0"/>
                <a:ea typeface="汉仪全唐诗简" charset="0"/>
                <a:cs typeface="汉仪全唐诗简" charset="0"/>
              </a:rPr>
              <a:t>使用zkSNARKs</a:t>
            </a:r>
            <a:r>
              <a:rPr lang="zh-CN" altLang="en-US" dirty="0">
                <a:latin typeface="汉仪全唐诗简" charset="0"/>
                <a:ea typeface="汉仪全唐诗简" charset="0"/>
                <a:cs typeface="汉仪全唐诗简" charset="0"/>
              </a:rPr>
              <a:t>技术生成简洁的零知识证明，从而保证训练证明的计算效率和验证效率。zkSNARKs</a:t>
            </a:r>
            <a:r>
              <a:rPr lang="zh-CN" altLang="en-US" dirty="0">
                <a:latin typeface="汉仪全唐诗简" charset="0"/>
                <a:ea typeface="汉仪全唐诗简" charset="0"/>
                <a:cs typeface="汉仪全唐诗简" charset="0"/>
              </a:rPr>
              <a:t>技术可以生成小尺寸的证明，并且验证过程非常高效。</a:t>
            </a:r>
            <a:endParaRPr lang="zh-CN" altLang="en-US" dirty="0">
              <a:latin typeface="汉仪全唐诗简" charset="0"/>
              <a:ea typeface="汉仪全唐诗简" charset="0"/>
              <a:cs typeface="汉仪全唐诗简" charset="0"/>
            </a:endParaRPr>
          </a:p>
        </p:txBody>
      </p:sp>
      <p:sp>
        <p:nvSpPr>
          <p:cNvPr id="28" name="箭头: 五边形 27"/>
          <p:cNvSpPr/>
          <p:nvPr/>
        </p:nvSpPr>
        <p:spPr>
          <a:xfrm rot="5400000">
            <a:off x="9173219" y="782968"/>
            <a:ext cx="986247" cy="2888496"/>
          </a:xfrm>
          <a:prstGeom prst="homePlate">
            <a:avLst/>
          </a:prstGeom>
          <a:solidFill>
            <a:srgbClr val="365B7E"/>
          </a:solidFill>
          <a:ln>
            <a:solidFill>
              <a:srgbClr val="EBEFF1"/>
            </a:solidFill>
          </a:ln>
          <a:effectLst>
            <a:outerShdw blurRad="1905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任意多边形: 形状 28"/>
          <p:cNvSpPr/>
          <p:nvPr/>
        </p:nvSpPr>
        <p:spPr>
          <a:xfrm>
            <a:off x="8213076" y="2957779"/>
            <a:ext cx="2897472" cy="2572113"/>
          </a:xfrm>
          <a:custGeom>
            <a:avLst/>
            <a:gdLst>
              <a:gd name="connsiteX0" fmla="*/ 0 w 2667000"/>
              <a:gd name="connsiteY0" fmla="*/ 0 h 1685926"/>
              <a:gd name="connsiteX1" fmla="*/ 2667000 w 2667000"/>
              <a:gd name="connsiteY1" fmla="*/ 0 h 1685926"/>
              <a:gd name="connsiteX2" fmla="*/ 2667000 w 2667000"/>
              <a:gd name="connsiteY2" fmla="*/ 1685926 h 1685926"/>
              <a:gd name="connsiteX3" fmla="*/ 0 w 2667000"/>
              <a:gd name="connsiteY3" fmla="*/ 1685926 h 1685926"/>
              <a:gd name="connsiteX0-1" fmla="*/ 0 w 2667000"/>
              <a:gd name="connsiteY0-2" fmla="*/ 38101 h 1724027"/>
              <a:gd name="connsiteX1-3" fmla="*/ 1343026 w 2667000"/>
              <a:gd name="connsiteY1-4" fmla="*/ 0 h 1724027"/>
              <a:gd name="connsiteX2-5" fmla="*/ 2667000 w 2667000"/>
              <a:gd name="connsiteY2-6" fmla="*/ 38101 h 1724027"/>
              <a:gd name="connsiteX3-7" fmla="*/ 2667000 w 2667000"/>
              <a:gd name="connsiteY3-8" fmla="*/ 1724027 h 1724027"/>
              <a:gd name="connsiteX4" fmla="*/ 0 w 2667000"/>
              <a:gd name="connsiteY4" fmla="*/ 1724027 h 1724027"/>
              <a:gd name="connsiteX5" fmla="*/ 0 w 2667000"/>
              <a:gd name="connsiteY5" fmla="*/ 38101 h 1724027"/>
              <a:gd name="connsiteX0-9" fmla="*/ 1343026 w 2667000"/>
              <a:gd name="connsiteY0-10" fmla="*/ 0 h 1724027"/>
              <a:gd name="connsiteX1-11" fmla="*/ 2667000 w 2667000"/>
              <a:gd name="connsiteY1-12" fmla="*/ 38101 h 1724027"/>
              <a:gd name="connsiteX2-13" fmla="*/ 2667000 w 2667000"/>
              <a:gd name="connsiteY2-14" fmla="*/ 1724027 h 1724027"/>
              <a:gd name="connsiteX3-15" fmla="*/ 0 w 2667000"/>
              <a:gd name="connsiteY3-16" fmla="*/ 1724027 h 1724027"/>
              <a:gd name="connsiteX4-17" fmla="*/ 0 w 2667000"/>
              <a:gd name="connsiteY4-18" fmla="*/ 38101 h 1724027"/>
              <a:gd name="connsiteX5-19" fmla="*/ 1434466 w 2667000"/>
              <a:gd name="connsiteY5-20" fmla="*/ 91440 h 1724027"/>
              <a:gd name="connsiteX0-21" fmla="*/ 2657476 w 2667000"/>
              <a:gd name="connsiteY0-22" fmla="*/ 19049 h 1685926"/>
              <a:gd name="connsiteX1-23" fmla="*/ 2667000 w 2667000"/>
              <a:gd name="connsiteY1-24" fmla="*/ 0 h 1685926"/>
              <a:gd name="connsiteX2-25" fmla="*/ 2667000 w 2667000"/>
              <a:gd name="connsiteY2-26" fmla="*/ 1685926 h 1685926"/>
              <a:gd name="connsiteX3-27" fmla="*/ 0 w 2667000"/>
              <a:gd name="connsiteY3-28" fmla="*/ 1685926 h 1685926"/>
              <a:gd name="connsiteX4-29" fmla="*/ 0 w 2667000"/>
              <a:gd name="connsiteY4-30" fmla="*/ 0 h 1685926"/>
              <a:gd name="connsiteX5-31" fmla="*/ 1434466 w 2667000"/>
              <a:gd name="connsiteY5-32" fmla="*/ 53339 h 1685926"/>
              <a:gd name="connsiteX0-33" fmla="*/ 2657476 w 2667000"/>
              <a:gd name="connsiteY0-34" fmla="*/ 19049 h 1685926"/>
              <a:gd name="connsiteX1-35" fmla="*/ 2667000 w 2667000"/>
              <a:gd name="connsiteY1-36" fmla="*/ 0 h 1685926"/>
              <a:gd name="connsiteX2-37" fmla="*/ 2667000 w 2667000"/>
              <a:gd name="connsiteY2-38" fmla="*/ 1685926 h 1685926"/>
              <a:gd name="connsiteX3-39" fmla="*/ 0 w 2667000"/>
              <a:gd name="connsiteY3-40" fmla="*/ 1685926 h 1685926"/>
              <a:gd name="connsiteX4-41" fmla="*/ 0 w 2667000"/>
              <a:gd name="connsiteY4-42" fmla="*/ 0 h 1685926"/>
              <a:gd name="connsiteX5-43" fmla="*/ 43816 w 2667000"/>
              <a:gd name="connsiteY5-44" fmla="*/ 15239 h 1685926"/>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9" y="connsiteY5-20"/>
              </a:cxn>
            </a:cxnLst>
            <a:rect l="l" t="t" r="r" b="b"/>
            <a:pathLst>
              <a:path w="2667000" h="1685926">
                <a:moveTo>
                  <a:pt x="2657476" y="19049"/>
                </a:moveTo>
                <a:lnTo>
                  <a:pt x="2667000" y="0"/>
                </a:lnTo>
                <a:lnTo>
                  <a:pt x="2667000" y="1685926"/>
                </a:lnTo>
                <a:lnTo>
                  <a:pt x="0" y="1685926"/>
                </a:lnTo>
                <a:lnTo>
                  <a:pt x="0" y="0"/>
                </a:lnTo>
                <a:lnTo>
                  <a:pt x="43816" y="15239"/>
                </a:lnTo>
              </a:path>
            </a:pathLst>
          </a:custGeom>
          <a:noFill/>
          <a:ln w="28575">
            <a:solidFill>
              <a:srgbClr val="365B7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1" name="文本框 40"/>
          <p:cNvSpPr txBox="1"/>
          <p:nvPr/>
        </p:nvSpPr>
        <p:spPr>
          <a:xfrm>
            <a:off x="8435053" y="1781376"/>
            <a:ext cx="2462522" cy="754582"/>
          </a:xfrm>
          <a:prstGeom prst="rect">
            <a:avLst/>
          </a:prstGeom>
          <a:noFill/>
        </p:spPr>
        <p:txBody>
          <a:bodyPr wrap="square" rtlCol="0">
            <a:noAutofit/>
          </a:bodyPr>
          <a:lstStyle/>
          <a:p>
            <a:pPr algn="ctr">
              <a:lnSpc>
                <a:spcPct val="130000"/>
              </a:lnSpc>
            </a:pPr>
            <a:r>
              <a:rPr lang="zh-CN" altLang="en-US"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rPr>
              <a:t>对数</a:t>
            </a:r>
            <a:r>
              <a:rPr lang="zh-CN" altLang="en-US"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rPr>
              <a:t>几率模型</a:t>
            </a:r>
            <a:endParaRPr lang="zh-CN" altLang="en-US" b="1" dirty="0">
              <a:solidFill>
                <a:schemeClr val="bg1"/>
              </a:solidFill>
              <a:effectLst>
                <a:outerShdw blurRad="190500" dist="114300" dir="2700000" algn="tl" rotWithShape="0">
                  <a:srgbClr val="000000">
                    <a:alpha val="62000"/>
                  </a:srgbClr>
                </a:outerShdw>
              </a:effectLst>
              <a:latin typeface="黑体" charset="0"/>
              <a:ea typeface="黑体" charset="0"/>
              <a:cs typeface="黑体" charset="0"/>
            </a:endParaRPr>
          </a:p>
          <a:p>
            <a:pPr algn="ctr">
              <a:lnSpc>
                <a:spcPct val="130000"/>
              </a:lnSpc>
            </a:pPr>
            <a:r>
              <a:rPr lang="zh-CN" altLang="en-US" sz="1200" dirty="0">
                <a:solidFill>
                  <a:schemeClr val="bg1"/>
                </a:solidFill>
                <a:latin typeface="黑体" charset="0"/>
                <a:ea typeface="黑体" charset="0"/>
                <a:cs typeface="黑体" charset="0"/>
              </a:rPr>
              <a:t>（</a:t>
            </a:r>
            <a:r>
              <a:rPr lang="zh-CN" alt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Logistic Regression</a:t>
            </a:r>
            <a:r>
              <a:rPr lang="zh-CN" altLang="en-US" sz="1400" dirty="0">
                <a:solidFill>
                  <a:schemeClr val="bg1"/>
                </a:solidFill>
                <a:latin typeface="黑体" charset="0"/>
                <a:ea typeface="黑体" charset="0"/>
                <a:cs typeface="黑体" charset="0"/>
              </a:rPr>
              <a:t>）</a:t>
            </a:r>
            <a:endParaRPr lang="zh-CN" altLang="en-US" sz="1400" dirty="0">
              <a:solidFill>
                <a:schemeClr val="bg1"/>
              </a:solidFill>
              <a:latin typeface="黑体" charset="0"/>
              <a:ea typeface="黑体" charset="0"/>
              <a:cs typeface="黑体" charset="0"/>
            </a:endParaRPr>
          </a:p>
        </p:txBody>
      </p:sp>
      <p:sp>
        <p:nvSpPr>
          <p:cNvPr id="42" name="矩形 41"/>
          <p:cNvSpPr/>
          <p:nvPr/>
        </p:nvSpPr>
        <p:spPr>
          <a:xfrm>
            <a:off x="8190179" y="2957803"/>
            <a:ext cx="2986977" cy="2485127"/>
          </a:xfrm>
          <a:prstGeom prst="rect">
            <a:avLst/>
          </a:prstGeom>
          <a:noFill/>
        </p:spPr>
        <p:txBody>
          <a:bodyPr wrap="square" rtlCol="0">
            <a:noAutofit/>
          </a:bodyPr>
          <a:lstStyle/>
          <a:p>
            <a:pPr algn="l">
              <a:lnSpc>
                <a:spcPct val="130000"/>
              </a:lnSpc>
            </a:pPr>
            <a:r>
              <a:rPr lang="zh-CN" altLang="en-US" dirty="0">
                <a:latin typeface="汉仪全唐诗简" charset="0"/>
                <a:ea typeface="汉仪全唐诗简" charset="0"/>
                <a:cs typeface="汉仪全唐诗简" charset="0"/>
              </a:rPr>
              <a:t>对数几率回归是一种常用于分类任务的线性模型。它通过线性组合输入特征</a:t>
            </a:r>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并使用</a:t>
            </a:r>
            <a:r>
              <a:rPr lang="zh-CN" altLang="en-US" dirty="0">
                <a:latin typeface="汉仪全唐诗简" charset="0"/>
                <a:ea typeface="汉仪全唐诗简" charset="0"/>
                <a:cs typeface="汉仪全唐诗简" charset="0"/>
              </a:rPr>
              <a:t>Sigmoid函数将结果映射到0到1之间的概率值</a:t>
            </a:r>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从而预测二元分类问题中的类别标签。</a:t>
            </a:r>
            <a:endParaRPr lang="zh-CN" altLang="en-US" dirty="0">
              <a:latin typeface="汉仪全唐诗简" charset="0"/>
              <a:ea typeface="汉仪全唐诗简" charset="0"/>
              <a:cs typeface="汉仪全唐诗简"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nvCxnSpPr>
        <p:spPr>
          <a:xfrm>
            <a:off x="6095982" y="1114299"/>
            <a:ext cx="0" cy="5053814"/>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主要技术新颖点</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20" name="组合 19"/>
          <p:cNvGrpSpPr/>
          <p:nvPr userDrawn="1"/>
        </p:nvGrpSpPr>
        <p:grpSpPr>
          <a:xfrm>
            <a:off x="5868018" y="1772890"/>
            <a:ext cx="456565" cy="443865"/>
            <a:chOff x="8782" y="3807"/>
            <a:chExt cx="719" cy="699"/>
          </a:xfrm>
        </p:grpSpPr>
        <p:sp>
          <p:nvSpPr>
            <p:cNvPr id="13" name="椭圆 12"/>
            <p:cNvSpPr/>
            <p:nvPr/>
          </p:nvSpPr>
          <p:spPr>
            <a:xfrm>
              <a:off x="8782" y="3807"/>
              <a:ext cx="719" cy="699"/>
            </a:xfrm>
            <a:prstGeom prst="ellipse">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文本框 13"/>
            <p:cNvSpPr txBox="1"/>
            <p:nvPr userDrawn="1"/>
          </p:nvSpPr>
          <p:spPr>
            <a:xfrm>
              <a:off x="8803" y="3807"/>
              <a:ext cx="669" cy="568"/>
            </a:xfrm>
            <a:prstGeom prst="rect">
              <a:avLst/>
            </a:prstGeom>
          </p:spPr>
          <p:txBody>
            <a:bodyPr wrap="none" rtlCol="0">
              <a:noAutofit/>
            </a:bodyPr>
            <a:p>
              <a:r>
                <a:rPr lang="en-US" altLang="zh-CN" sz="2000" b="1">
                  <a:solidFill>
                    <a:srgbClr val="FFFFFF"/>
                  </a:solidFill>
                  <a:latin typeface="黑体" charset="0"/>
                  <a:ea typeface="黑体" charset="0"/>
                  <a:cs typeface="黑体" charset="0"/>
                </a:rPr>
                <a:t>01</a:t>
              </a:r>
              <a:endParaRPr lang="zh-CN" altLang="en-US" sz="2000" b="1">
                <a:solidFill>
                  <a:srgbClr val="FFFFFF"/>
                </a:solidFill>
                <a:latin typeface="黑体" charset="0"/>
                <a:ea typeface="黑体" charset="0"/>
                <a:cs typeface="黑体" charset="0"/>
              </a:endParaRPr>
            </a:p>
          </p:txBody>
        </p:sp>
      </p:grpSp>
      <p:sp>
        <p:nvSpPr>
          <p:cNvPr id="16" name="椭圆 15"/>
          <p:cNvSpPr/>
          <p:nvPr/>
        </p:nvSpPr>
        <p:spPr>
          <a:xfrm>
            <a:off x="5872480" y="3902075"/>
            <a:ext cx="455930" cy="443865"/>
          </a:xfrm>
          <a:prstGeom prst="ellipse">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文本框 17"/>
          <p:cNvSpPr txBox="1"/>
          <p:nvPr userDrawn="1"/>
        </p:nvSpPr>
        <p:spPr>
          <a:xfrm>
            <a:off x="5872489" y="3923997"/>
            <a:ext cx="452127" cy="400050"/>
          </a:xfrm>
          <a:prstGeom prst="rect">
            <a:avLst/>
          </a:prstGeom>
        </p:spPr>
        <p:txBody>
          <a:bodyPr wrap="square" rtlCol="0">
            <a:noAutofit/>
          </a:bodyPr>
          <a:p>
            <a:r>
              <a:rPr lang="en-US" altLang="zh-CN" sz="2000" b="1">
                <a:solidFill>
                  <a:srgbClr val="FFFFFF"/>
                </a:solidFill>
                <a:latin typeface="黑体" charset="0"/>
                <a:ea typeface="黑体" charset="0"/>
                <a:cs typeface="黑体" charset="0"/>
              </a:rPr>
              <a:t>03</a:t>
            </a:r>
            <a:endParaRPr lang="zh-CN" altLang="en-US" sz="2000" b="1">
              <a:solidFill>
                <a:srgbClr val="FFFFFF"/>
              </a:solidFill>
              <a:latin typeface="黑体" charset="0"/>
              <a:ea typeface="黑体" charset="0"/>
              <a:cs typeface="黑体" charset="0"/>
            </a:endParaRPr>
          </a:p>
        </p:txBody>
      </p:sp>
      <p:sp>
        <p:nvSpPr>
          <p:cNvPr id="15" name="椭圆 14"/>
          <p:cNvSpPr/>
          <p:nvPr/>
        </p:nvSpPr>
        <p:spPr>
          <a:xfrm>
            <a:off x="5872453" y="2878284"/>
            <a:ext cx="455930" cy="44450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 name="单圆角矩形 7"/>
          <p:cNvSpPr/>
          <p:nvPr userDrawn="1"/>
        </p:nvSpPr>
        <p:spPr>
          <a:xfrm flipH="1">
            <a:off x="1118997" y="1097379"/>
            <a:ext cx="4331590" cy="2225345"/>
          </a:xfrm>
          <a:prstGeom prst="round1Rect">
            <a:avLst>
              <a:gd name="adj" fmla="val 24550"/>
            </a:avLst>
          </a:prstGeom>
          <a:solidFill>
            <a:srgbClr val="FFFFFF">
              <a:alpha val="100000"/>
            </a:srgbClr>
          </a:solidFill>
          <a:ln w="12700" cap="flat" cmpd="sng" algn="ctr">
            <a:solidFill>
              <a:srgbClr val="365B7E">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9" name="单圆角矩形 8"/>
          <p:cNvSpPr/>
          <p:nvPr userDrawn="1"/>
        </p:nvSpPr>
        <p:spPr>
          <a:xfrm>
            <a:off x="6750699" y="1097379"/>
            <a:ext cx="4047715" cy="2167540"/>
          </a:xfrm>
          <a:prstGeom prst="round1Rect">
            <a:avLst/>
          </a:prstGeom>
          <a:solidFill>
            <a:srgbClr val="FFFFFF">
              <a:alpha val="100000"/>
            </a:srgbClr>
          </a:solidFill>
          <a:ln w="12700" cap="flat" cmpd="sng" algn="ctr">
            <a:solidFill>
              <a:srgbClr val="EE717B">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10" name="单圆角矩形 9"/>
          <p:cNvSpPr/>
          <p:nvPr userDrawn="1"/>
        </p:nvSpPr>
        <p:spPr>
          <a:xfrm rot="16200000" flipH="1">
            <a:off x="2316166" y="2490798"/>
            <a:ext cx="1937263" cy="4331601"/>
          </a:xfrm>
          <a:prstGeom prst="round1Rect">
            <a:avLst/>
          </a:prstGeom>
          <a:solidFill>
            <a:srgbClr val="FFFFFF">
              <a:alpha val="100000"/>
            </a:srgbClr>
          </a:solidFill>
          <a:ln w="12700" cap="flat" cmpd="sng" algn="ctr">
            <a:solidFill>
              <a:srgbClr val="EE717B">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44" name="文本框 43"/>
          <p:cNvSpPr txBox="1"/>
          <p:nvPr/>
        </p:nvSpPr>
        <p:spPr>
          <a:xfrm>
            <a:off x="1179436" y="3731449"/>
            <a:ext cx="4202497" cy="2021878"/>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en-US" altLang="zh-CN" sz="2000" b="1" dirty="0">
                <a:solidFill>
                  <a:srgbClr val="EE717B"/>
                </a:solidFill>
                <a:latin typeface="汉仪全唐诗简" charset="0"/>
                <a:ea typeface="汉仪全唐诗简" charset="0"/>
                <a:cs typeface="汉仪全唐诗简" charset="0"/>
              </a:rPr>
              <a:t>4</a:t>
            </a:r>
            <a:r>
              <a:rPr lang="zh-CN" altLang="en-US" sz="2000" b="1" dirty="0">
                <a:solidFill>
                  <a:srgbClr val="EE717B"/>
                </a:solidFill>
                <a:latin typeface="汉仪全唐诗简" charset="0"/>
                <a:ea typeface="汉仪全唐诗简" charset="0"/>
                <a:cs typeface="汉仪全唐诗简" charset="0"/>
              </a:rPr>
              <a:t>.哈希函数优化</a:t>
            </a:r>
            <a:endParaRPr lang="zh-CN" altLang="en-US" sz="2000" b="1" dirty="0">
              <a:solidFill>
                <a:srgbClr val="EE717B"/>
              </a:solidFill>
              <a:latin typeface="汉仪全唐诗简" charset="0"/>
              <a:ea typeface="汉仪全唐诗简" charset="0"/>
              <a:cs typeface="汉仪全唐诗简" charset="0"/>
            </a:endParaRPr>
          </a:p>
          <a:p>
            <a:pPr algn="l">
              <a:lnSpc>
                <a:spcPct val="25000"/>
              </a:lnSpc>
            </a:pPr>
            <a:endParaRPr lang="zh-CN" altLang="en-US" sz="2000" b="1" dirty="0">
              <a:solidFill>
                <a:srgbClr val="EE717B"/>
              </a:solidFill>
              <a:latin typeface="汉仪全唐诗简" charset="0"/>
              <a:ea typeface="汉仪全唐诗简" charset="0"/>
              <a:cs typeface="汉仪全唐诗简" charset="0"/>
            </a:endParaRPr>
          </a:p>
          <a:p>
            <a:pPr algn="l">
              <a:lnSpc>
                <a:spcPct val="130000"/>
              </a:lnSpc>
            </a:pPr>
            <a:r>
              <a:rPr lang="zh-CN" altLang="en-US" sz="1600" dirty="0">
                <a:latin typeface="汉仪全唐诗简" charset="0"/>
                <a:ea typeface="汉仪全唐诗简" charset="0"/>
                <a:cs typeface="汉仪全唐诗简" charset="0"/>
              </a:rPr>
              <a:t>zkPoT使用哈希函数生成快速证明，减少了椭圆曲线操作的计算复杂度，提高了证明生成和验证的效率，显著降低了证明生成过程中的计算复杂度和时间开销。</a:t>
            </a:r>
            <a:endParaRPr lang="zh-CN" altLang="en-US" sz="1600" dirty="0">
              <a:latin typeface="汉仪全唐诗简" charset="0"/>
              <a:ea typeface="汉仪全唐诗简" charset="0"/>
              <a:cs typeface="汉仪全唐诗简" charset="0"/>
            </a:endParaRPr>
          </a:p>
        </p:txBody>
      </p:sp>
      <p:sp>
        <p:nvSpPr>
          <p:cNvPr id="12" name="椭圆 11"/>
          <p:cNvSpPr/>
          <p:nvPr/>
        </p:nvSpPr>
        <p:spPr>
          <a:xfrm>
            <a:off x="5881373" y="5004482"/>
            <a:ext cx="455930" cy="44450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 name="单圆角矩形 16"/>
          <p:cNvSpPr/>
          <p:nvPr userDrawn="1"/>
        </p:nvSpPr>
        <p:spPr>
          <a:xfrm flipV="1">
            <a:off x="6750723" y="3687992"/>
            <a:ext cx="4047668" cy="1937263"/>
          </a:xfrm>
          <a:prstGeom prst="round1Rect">
            <a:avLst/>
          </a:prstGeom>
          <a:solidFill>
            <a:srgbClr val="FFFFFF">
              <a:alpha val="100000"/>
            </a:srgbClr>
          </a:solidFill>
          <a:ln w="12700" cap="flat" cmpd="sng" algn="ctr">
            <a:solidFill>
              <a:srgbClr val="365B7E">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43" name="文本框 42"/>
          <p:cNvSpPr txBox="1"/>
          <p:nvPr/>
        </p:nvSpPr>
        <p:spPr>
          <a:xfrm>
            <a:off x="6866860" y="1155210"/>
            <a:ext cx="3861961" cy="1795897"/>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en-US" altLang="zh-CN" sz="2000" b="1" dirty="0">
                <a:solidFill>
                  <a:srgbClr val="EE717B"/>
                </a:solidFill>
                <a:latin typeface="汉仪全唐诗简" charset="0"/>
                <a:ea typeface="汉仪全唐诗简" charset="0"/>
                <a:cs typeface="汉仪全唐诗简" charset="0"/>
              </a:rPr>
              <a:t>2.分阶段处理</a:t>
            </a:r>
            <a:endParaRPr lang="en-US" altLang="zh-CN" sz="2000" b="1" dirty="0">
              <a:solidFill>
                <a:srgbClr val="EE717B"/>
              </a:solidFill>
              <a:latin typeface="汉仪全唐诗简" charset="0"/>
              <a:ea typeface="汉仪全唐诗简" charset="0"/>
              <a:cs typeface="汉仪全唐诗简" charset="0"/>
            </a:endParaRPr>
          </a:p>
          <a:p>
            <a:pPr algn="l">
              <a:lnSpc>
                <a:spcPct val="25000"/>
              </a:lnSpc>
            </a:pPr>
            <a:endParaRPr lang="zh-CN" altLang="en-US" sz="2000" b="1" dirty="0">
              <a:solidFill>
                <a:srgbClr val="EE717B"/>
              </a:solidFill>
              <a:latin typeface="汉仪全唐诗简" charset="0"/>
              <a:ea typeface="汉仪全唐诗简" charset="0"/>
              <a:cs typeface="汉仪全唐诗简" charset="0"/>
            </a:endParaRPr>
          </a:p>
          <a:p>
            <a:pPr algn="l">
              <a:lnSpc>
                <a:spcPct val="130000"/>
              </a:lnSpc>
            </a:pPr>
            <a:r>
              <a:rPr lang="zh-CN" altLang="en-US" sz="1600" dirty="0">
                <a:latin typeface="汉仪全唐诗简" charset="0"/>
                <a:ea typeface="汉仪全唐诗简" charset="0"/>
                <a:cs typeface="汉仪全唐诗简" charset="0"/>
              </a:rPr>
              <a:t>将证明生成过程分为数据独立的离线阶段、数据依赖阶段、在线阶段三个阶段，每个阶段针对不同的依赖关系进行处理，优化了计算和存储资源的使用。</a:t>
            </a:r>
            <a:endParaRPr lang="zh-CN" altLang="en-US" sz="1600" dirty="0">
              <a:latin typeface="汉仪全唐诗简" charset="0"/>
              <a:ea typeface="汉仪全唐诗简" charset="0"/>
              <a:cs typeface="汉仪全唐诗简" charset="0"/>
            </a:endParaRPr>
          </a:p>
        </p:txBody>
      </p:sp>
      <p:sp>
        <p:nvSpPr>
          <p:cNvPr id="21" name="文本框 20"/>
          <p:cNvSpPr txBox="1"/>
          <p:nvPr userDrawn="1"/>
        </p:nvSpPr>
        <p:spPr>
          <a:xfrm>
            <a:off x="6866818" y="3783731"/>
            <a:ext cx="3910622" cy="1665250"/>
          </a:xfrm>
          <a:prstGeom prst="rect">
            <a:avLst/>
          </a:prstGeom>
        </p:spPr>
        <p:txBody>
          <a:bodyPr wrap="square" rtlCol="0">
            <a:noAutofit/>
          </a:bodyPr>
          <a:p>
            <a:pPr algn="l"/>
            <a:r>
              <a:rPr lang="en-US" altLang="zh-CN" sz="2000" b="1">
                <a:solidFill>
                  <a:srgbClr val="4B708B"/>
                </a:solidFill>
                <a:latin typeface="汉仪全唐诗简" charset="0"/>
                <a:ea typeface="汉仪全唐诗简" charset="0"/>
                <a:cs typeface="汉仪全唐诗简" charset="0"/>
              </a:rPr>
              <a:t>3.</a:t>
            </a:r>
            <a:r>
              <a:rPr lang="zh-CN" altLang="en-US" sz="2000" b="1">
                <a:solidFill>
                  <a:srgbClr val="4B708B"/>
                </a:solidFill>
                <a:latin typeface="汉仪全唐诗简" charset="0"/>
                <a:ea typeface="汉仪全唐诗简" charset="0"/>
                <a:cs typeface="汉仪全唐诗简" charset="0"/>
              </a:rPr>
              <a:t>流式友好设计</a:t>
            </a:r>
            <a:endParaRPr lang="zh-CN" altLang="en-US" sz="2000" b="1">
              <a:solidFill>
                <a:srgbClr val="4B708B"/>
              </a:solidFill>
              <a:latin typeface="汉仪全唐诗简" charset="0"/>
              <a:ea typeface="汉仪全唐诗简" charset="0"/>
              <a:cs typeface="汉仪全唐诗简" charset="0"/>
            </a:endParaRPr>
          </a:p>
          <a:p>
            <a:pPr algn="l">
              <a:lnSpc>
                <a:spcPct val="25000"/>
              </a:lnSpc>
            </a:pPr>
            <a:endParaRPr lang="zh-CN" altLang="en-US" b="1">
              <a:solidFill>
                <a:srgbClr val="4B708B"/>
              </a:solidFill>
              <a:latin typeface="汉仪全唐诗简" charset="0"/>
              <a:ea typeface="汉仪全唐诗简" charset="0"/>
              <a:cs typeface="汉仪全唐诗简" charset="0"/>
            </a:endParaRPr>
          </a:p>
          <a:p>
            <a:pPr algn="l">
              <a:lnSpc>
                <a:spcPct val="130000"/>
              </a:lnSpc>
            </a:pPr>
            <a:r>
              <a:rPr lang="zh-CN" altLang="en-US" sz="1600">
                <a:latin typeface="汉仪全唐诗简" charset="0"/>
                <a:ea typeface="汉仪全唐诗简" charset="0"/>
                <a:cs typeface="汉仪全唐诗简" charset="0"/>
              </a:rPr>
              <a:t>zkPoT设计允许逐步加载数据和生成证明，不需要一次性加载整个数据集，适合大规模数据集的训练任务，能够在处理大规模数据集时保持高效性和灵活性。</a:t>
            </a:r>
            <a:endParaRPr lang="zh-CN" altLang="en-US" sz="1600">
              <a:latin typeface="汉仪全唐诗简" charset="0"/>
              <a:ea typeface="汉仪全唐诗简" charset="0"/>
              <a:cs typeface="汉仪全唐诗简" charset="0"/>
            </a:endParaRPr>
          </a:p>
        </p:txBody>
      </p:sp>
      <p:sp>
        <p:nvSpPr>
          <p:cNvPr id="40" name="文本框 39"/>
          <p:cNvSpPr txBox="1"/>
          <p:nvPr/>
        </p:nvSpPr>
        <p:spPr>
          <a:xfrm>
            <a:off x="1179436" y="1155185"/>
            <a:ext cx="4271162" cy="2109710"/>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zh-CN" altLang="en-US" sz="1800" b="1" dirty="0">
                <a:solidFill>
                  <a:srgbClr val="4B708B"/>
                </a:solidFill>
                <a:latin typeface="汉仪全唐诗简" charset="0"/>
                <a:ea typeface="汉仪全唐诗简" charset="0"/>
                <a:cs typeface="汉仪全唐诗简" charset="0"/>
              </a:rPr>
              <a:t>1</a:t>
            </a:r>
            <a:r>
              <a:rPr lang="en-US" altLang="zh-CN" sz="1800" b="1" dirty="0">
                <a:solidFill>
                  <a:srgbClr val="4B708B"/>
                </a:solidFill>
                <a:latin typeface="汉仪全唐诗简" charset="0"/>
                <a:ea typeface="汉仪全唐诗简" charset="0"/>
                <a:cs typeface="汉仪全唐诗简" charset="0"/>
              </a:rPr>
              <a:t>.</a:t>
            </a:r>
            <a:r>
              <a:rPr lang="zh-CN" altLang="en-US" sz="1800" b="1" dirty="0">
                <a:solidFill>
                  <a:srgbClr val="4B708B"/>
                </a:solidFill>
                <a:latin typeface="汉仪全唐诗简" charset="0"/>
                <a:ea typeface="汉仪全唐诗简" charset="0"/>
                <a:cs typeface="汉仪全唐诗简" charset="0"/>
              </a:rPr>
              <a:t>结合MPC-in-the-head和zkSNARKs技术</a:t>
            </a:r>
            <a:endParaRPr lang="zh-CN" altLang="en-US" sz="1800" b="1" dirty="0">
              <a:solidFill>
                <a:srgbClr val="4B708B"/>
              </a:solidFill>
              <a:latin typeface="汉仪全唐诗简" charset="0"/>
              <a:ea typeface="汉仪全唐诗简" charset="0"/>
              <a:cs typeface="汉仪全唐诗简" charset="0"/>
            </a:endParaRPr>
          </a:p>
          <a:p>
            <a:pPr algn="l">
              <a:lnSpc>
                <a:spcPct val="25000"/>
              </a:lnSpc>
            </a:pPr>
            <a:endParaRPr lang="zh-CN" altLang="en-US" sz="1800" b="1" dirty="0">
              <a:solidFill>
                <a:srgbClr val="4B708B"/>
              </a:solidFill>
              <a:latin typeface="汉仪全唐诗简" charset="0"/>
              <a:ea typeface="汉仪全唐诗简" charset="0"/>
              <a:cs typeface="汉仪全唐诗简" charset="0"/>
            </a:endParaRPr>
          </a:p>
          <a:p>
            <a:pPr algn="l">
              <a:lnSpc>
                <a:spcPct val="130000"/>
              </a:lnSpc>
            </a:pPr>
            <a:r>
              <a:rPr lang="zh-CN" altLang="en-US" sz="1400" dirty="0">
                <a:latin typeface="汉仪全唐诗简" charset="0"/>
                <a:ea typeface="汉仪全唐诗简" charset="0"/>
                <a:cs typeface="汉仪全唐诗简" charset="0"/>
              </a:rPr>
              <a:t>zkPoT先使用MPC-in-the-head技术生成中间证明，然后通过zkSNARKs技术生成最终的简洁证明。结合了MPC-in-the-head和zkSNARKs的优势，既保证了证明生成时间的高效性，又控制了证明的大小。</a:t>
            </a:r>
            <a:endParaRPr lang="zh-CN" altLang="en-US" sz="1400" dirty="0">
              <a:latin typeface="汉仪全唐诗简" charset="0"/>
              <a:ea typeface="汉仪全唐诗简" charset="0"/>
              <a:cs typeface="汉仪全唐诗简" charset="0"/>
            </a:endParaRPr>
          </a:p>
        </p:txBody>
      </p:sp>
      <p:sp>
        <p:nvSpPr>
          <p:cNvPr id="22" name="文本框 21"/>
          <p:cNvSpPr txBox="1"/>
          <p:nvPr userDrawn="1"/>
        </p:nvSpPr>
        <p:spPr>
          <a:xfrm>
            <a:off x="5881359" y="2896619"/>
            <a:ext cx="443248" cy="368300"/>
          </a:xfrm>
          <a:prstGeom prst="rect">
            <a:avLst/>
          </a:prstGeom>
        </p:spPr>
        <p:txBody>
          <a:bodyPr wrap="none" rtlCol="0">
            <a:noAutofit/>
          </a:bodyPr>
          <a:p>
            <a:r>
              <a:rPr lang="en-US" altLang="zh-CN" sz="2000" b="1">
                <a:solidFill>
                  <a:srgbClr val="FFFFFF"/>
                </a:solidFill>
                <a:latin typeface="黑体" charset="0"/>
                <a:ea typeface="黑体" charset="0"/>
                <a:cs typeface="黑体" charset="0"/>
              </a:rPr>
              <a:t>02</a:t>
            </a:r>
            <a:endParaRPr lang="zh-CN" altLang="en-US" sz="2000" b="1">
              <a:solidFill>
                <a:srgbClr val="FFFFFF"/>
              </a:solidFill>
              <a:latin typeface="黑体" charset="0"/>
              <a:ea typeface="黑体" charset="0"/>
              <a:cs typeface="黑体" charset="0"/>
            </a:endParaRPr>
          </a:p>
        </p:txBody>
      </p:sp>
      <p:sp>
        <p:nvSpPr>
          <p:cNvPr id="24" name="文本框 23"/>
          <p:cNvSpPr txBox="1"/>
          <p:nvPr userDrawn="1"/>
        </p:nvSpPr>
        <p:spPr>
          <a:xfrm>
            <a:off x="5894056" y="5015771"/>
            <a:ext cx="443248" cy="368300"/>
          </a:xfrm>
          <a:prstGeom prst="rect">
            <a:avLst/>
          </a:prstGeom>
        </p:spPr>
        <p:txBody>
          <a:bodyPr wrap="none" rtlCol="0">
            <a:noAutofit/>
          </a:bodyPr>
          <a:p>
            <a:r>
              <a:rPr lang="en-US" altLang="zh-CN" sz="2000" b="1">
                <a:solidFill>
                  <a:srgbClr val="FFFFFF"/>
                </a:solidFill>
                <a:latin typeface="黑体" charset="0"/>
                <a:ea typeface="黑体" charset="0"/>
                <a:cs typeface="黑体" charset="0"/>
              </a:rPr>
              <a:t>04</a:t>
            </a:r>
            <a:endParaRPr lang="zh-CN" altLang="en-US" sz="2000" b="1">
              <a:solidFill>
                <a:srgbClr val="FFFFFF"/>
              </a:solidFill>
              <a:latin typeface="黑体" charset="0"/>
              <a:ea typeface="黑体" charset="0"/>
              <a:cs typeface="黑体" charset="0"/>
            </a:endParaRPr>
          </a:p>
        </p:txBody>
      </p:sp>
      <p:cxnSp>
        <p:nvCxnSpPr>
          <p:cNvPr id="25" name="直接连接符 24"/>
          <p:cNvCxnSpPr>
            <a:stCxn id="13" idx="2"/>
          </p:cNvCxnSpPr>
          <p:nvPr userDrawn="1"/>
        </p:nvCxnSpPr>
        <p:spPr>
          <a:xfrm flipH="1">
            <a:off x="5450188" y="1995458"/>
            <a:ext cx="417830" cy="0"/>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8" idx="3"/>
          </p:cNvCxnSpPr>
          <p:nvPr userDrawn="1"/>
        </p:nvCxnSpPr>
        <p:spPr>
          <a:xfrm>
            <a:off x="6324607" y="4124325"/>
            <a:ext cx="427410" cy="0"/>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2" idx="3"/>
          </p:cNvCxnSpPr>
          <p:nvPr userDrawn="1"/>
        </p:nvCxnSpPr>
        <p:spPr>
          <a:xfrm>
            <a:off x="6324607" y="3080769"/>
            <a:ext cx="427410" cy="0"/>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12" idx="2"/>
          </p:cNvCxnSpPr>
          <p:nvPr userDrawn="1"/>
        </p:nvCxnSpPr>
        <p:spPr>
          <a:xfrm>
            <a:off x="5453319" y="5226732"/>
            <a:ext cx="428054" cy="0"/>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609347" y="60514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lt1"/>
                </a:solidFill>
                <a:hlinkClick r:id="" action="ppaction://hlinkshowjump?jump=firstslide"/>
              </a:rPr>
              <a:t>*</a:t>
            </a:r>
            <a:endParaRPr lang="en-US" altLang="zh-CN">
              <a:solidFill>
                <a:schemeClr val="lt1"/>
              </a:solidFill>
              <a:hlinkClick r:id="" action="ppaction://hlinkshowjump?jump=firstsli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3440426" y="2033357"/>
            <a:ext cx="5311148" cy="1920539"/>
            <a:chOff x="2153437" y="1941917"/>
            <a:chExt cx="5311148" cy="1920539"/>
          </a:xfrm>
        </p:grpSpPr>
        <p:sp>
          <p:nvSpPr>
            <p:cNvPr id="53" name="文本框 52"/>
            <p:cNvSpPr txBox="1"/>
            <p:nvPr/>
          </p:nvSpPr>
          <p:spPr>
            <a:xfrm>
              <a:off x="4025566" y="1941917"/>
              <a:ext cx="1566890" cy="1117649"/>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3</a:t>
              </a:r>
              <a:endParaRPr lang="zh-CN" altLang="en-US"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2153437" y="2854779"/>
              <a:ext cx="5311148" cy="706755"/>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zh-CN" altLang="en-US" sz="4000" dirty="0">
                  <a:solidFill>
                    <a:srgbClr val="015C92"/>
                  </a:solidFill>
                  <a:latin typeface="Segoe UI Black" panose="020B0A02040204020203" charset="0"/>
                  <a:ea typeface="Segoe UI Black" panose="020B0A02040204020203" charset="0"/>
                  <a:cs typeface="Segoe UI Black" panose="020B0A02040204020203" charset="0"/>
                </a:rPr>
                <a:t> </a:t>
              </a:r>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zkPoT形式化定义</a:t>
              </a:r>
              <a:endParaRPr lang="zh-CN" altLang="en-US" sz="4800" dirty="0">
                <a:solidFill>
                  <a:srgbClr val="015C92"/>
                </a:solidFill>
                <a:latin typeface="Segoe UI Black" panose="020B0A02040204020203" charset="0"/>
                <a:ea typeface="Segoe UI Black" panose="020B0A02040204020203" charset="0"/>
                <a:cs typeface="Segoe UI Black" panose="020B0A02040204020203" charset="0"/>
              </a:endParaRPr>
            </a:p>
          </p:txBody>
        </p:sp>
        <p:sp>
          <p:nvSpPr>
            <p:cNvPr id="55" name="文本框 54"/>
            <p:cNvSpPr txBox="1"/>
            <p:nvPr/>
          </p:nvSpPr>
          <p:spPr>
            <a:xfrm>
              <a:off x="2502800" y="3561466"/>
              <a:ext cx="4612422" cy="300990"/>
            </a:xfrm>
            <a:prstGeom prst="rect">
              <a:avLst/>
            </a:prstGeom>
            <a:noFill/>
          </p:spPr>
          <p:txBody>
            <a:bodyPr wrap="square" rtlCol="0">
              <a:spAutoFit/>
            </a:bodyPr>
            <a:lstStyle>
              <a:defPPr>
                <a:defRPr lang="zh-CN"/>
              </a:defPPr>
              <a:lvl1pPr algn="dist">
                <a:defRPr sz="2400">
                  <a:latin typeface="汉仪全唐诗简" panose="00020600040101010101" pitchFamily="18" charset="-122"/>
                  <a:ea typeface="汉仪全唐诗简" panose="00020600040101010101" pitchFamily="18" charset="-122"/>
                </a:defRPr>
              </a:lvl1pPr>
            </a:lstStyle>
            <a:p>
              <a:pPr algn="ctr">
                <a:lnSpc>
                  <a:spcPct val="130000"/>
                </a:lnSpc>
              </a:pPr>
              <a:endParaRPr lang="zh-CN" altLang="en-US" sz="1050" dirty="0">
                <a:solidFill>
                  <a:srgbClr val="5E6061"/>
                </a:solidFill>
                <a:latin typeface="Segoe UI Black" panose="020B0A02040204020203" charset="0"/>
                <a:ea typeface="Segoe UI Black" panose="020B0A02040204020203" charset="0"/>
                <a:cs typeface="Segoe UI Black" panose="020B0A02040204020203" charset="0"/>
              </a:endParaRPr>
            </a:p>
          </p:txBody>
        </p:sp>
      </p:grpSp>
      <p:sp>
        <p:nvSpPr>
          <p:cNvPr id="2" name="椭圆 1"/>
          <p:cNvSpPr/>
          <p:nvPr/>
        </p:nvSpPr>
        <p:spPr>
          <a:xfrm>
            <a:off x="1836403" y="625857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charset="0"/>
                <a:ea typeface="造字工房悦黑（非商用）常规体" charset="0"/>
              </a:rPr>
              <a:t>形式</a:t>
            </a:r>
            <a:r>
              <a:rPr lang="zh-CN" altLang="en-US" sz="2400" dirty="0">
                <a:solidFill>
                  <a:srgbClr val="4B708B"/>
                </a:solidFill>
                <a:latin typeface="造字工房悦黑（非商用）常规体" pitchFamily="50" charset="-122"/>
                <a:ea typeface="造字工房悦黑（非商用）常规体" pitchFamily="50" charset="-122"/>
              </a:rPr>
              <a:t>化训练证明</a:t>
            </a:r>
            <a:endParaRPr lang="zh-CN" altLang="en-US" sz="2400" dirty="0">
              <a:solidFill>
                <a:srgbClr val="4B708B"/>
              </a:solidFill>
              <a:latin typeface="造字工房悦黑（非商用）常规体" pitchFamily="50" charset="-122"/>
              <a:ea typeface="造字工房悦黑（非商用）常规体" pitchFamily="50" charset="-122"/>
            </a:endParaRPr>
          </a:p>
        </p:txBody>
      </p:sp>
      <p:sp>
        <p:nvSpPr>
          <p:cNvPr id="2" name="文本框 1"/>
          <p:cNvSpPr txBox="1"/>
          <p:nvPr/>
        </p:nvSpPr>
        <p:spPr>
          <a:xfrm>
            <a:off x="1434112" y="1205649"/>
            <a:ext cx="6978368" cy="645160"/>
          </a:xfrm>
          <a:prstGeom prst="rect">
            <a:avLst/>
          </a:prstGeom>
          <a:noFill/>
        </p:spPr>
        <p:txBody>
          <a:bodyPr wrap="square" rtlCol="0">
            <a:noAutofit/>
          </a:bodyPr>
          <a:lstStyle/>
          <a:p>
            <a:r>
              <a:rPr lang="zh-CN" altLang="en-US" dirty="0">
                <a:latin typeface="汉仪全唐诗简"/>
                <a:ea typeface="汉仪全唐诗简"/>
              </a:rPr>
              <a:t>正式地将训练的零知识证明（</a:t>
            </a:r>
            <a:r>
              <a:rPr lang="en-US" altLang="zh-CN" dirty="0">
                <a:latin typeface="汉仪全唐诗简"/>
                <a:ea typeface="汉仪全唐诗简"/>
              </a:rPr>
              <a:t>zkPoT</a:t>
            </a:r>
            <a:r>
              <a:rPr lang="zh-CN" altLang="en-US" dirty="0">
                <a:latin typeface="汉仪全唐诗简"/>
                <a:ea typeface="汉仪全唐诗简"/>
              </a:rPr>
              <a:t>）概念作为密码学原语提出</a:t>
            </a:r>
            <a:endParaRPr lang="zh-CN" altLang="en-US" dirty="0">
              <a:latin typeface="汉仪全唐诗简"/>
              <a:ea typeface="汉仪全唐诗简"/>
            </a:endParaRPr>
          </a:p>
        </p:txBody>
      </p:sp>
      <mc:AlternateContent xmlns:mc="http://schemas.openxmlformats.org/markup-compatibility/2006">
        <mc:Choice xmlns:a14="http://schemas.microsoft.com/office/drawing/2010/main" Requires="a14">
          <p:sp>
            <p:nvSpPr>
              <p:cNvPr id="6" name="文本框 5"/>
              <p:cNvSpPr txBox="1"/>
              <p:nvPr/>
            </p:nvSpPr>
            <p:spPr>
              <a:xfrm>
                <a:off x="1434112" y="1709491"/>
                <a:ext cx="9273702" cy="2908935"/>
              </a:xfrm>
              <a:prstGeom prst="rect">
                <a:avLst/>
              </a:prstGeom>
              <a:noFill/>
            </p:spPr>
            <p:txBody>
              <a:bodyPr wrap="square" rtlCol="0">
                <a:spAutoFit/>
              </a:bodyPr>
              <a:lstStyle/>
              <a:p>
                <a:r>
                  <a:rPr lang="zh-CN" altLang="en-US" dirty="0">
                    <a:latin typeface="Calibri" panose="020F0502020204030204" pitchFamily="34" charset="0"/>
                    <a:ea typeface="汉仪全唐诗简"/>
                  </a:rPr>
                  <a:t>考虑一个公共学习算法</a:t>
                </a:r>
                <a:r>
                  <a:rPr lang="en-US" altLang="zh-CN" dirty="0">
                    <a:latin typeface="Calibri" panose="020F0502020204030204" pitchFamily="34" charset="0"/>
                    <a:ea typeface="汉仪全唐诗简"/>
                  </a:rPr>
                  <a:t>C</a:t>
                </a:r>
                <a:r>
                  <a:rPr lang="zh-CN" altLang="en-US" dirty="0">
                    <a:latin typeface="Calibri" panose="020F0502020204030204" pitchFamily="34" charset="0"/>
                    <a:ea typeface="汉仪全唐诗简"/>
                  </a:rPr>
                  <a:t>，它以数据和随机因子为输入，输出一个模型：</a:t>
                </a:r>
                <a:endParaRPr lang="zh-CN" altLang="en-US" dirty="0">
                  <a:latin typeface="Calibri" panose="020F0502020204030204" pitchFamily="34" charset="0"/>
                  <a:ea typeface="汉仪全唐诗简"/>
                </a:endParaRPr>
              </a:p>
              <a:p>
                <a:endParaRPr lang="en-US" altLang="zh-CN" dirty="0">
                  <a:latin typeface="Calibri" panose="020F0502020204030204" pitchFamily="34" charset="0"/>
                  <a:ea typeface="汉仪全唐诗简"/>
                </a:endParaRPr>
              </a:p>
              <a:p>
                <a14:m>
                  <m:oMathPara xmlns:m="http://schemas.openxmlformats.org/officeDocument/2006/math">
                    <m:oMathParaPr>
                      <m:jc m:val="centerGroup"/>
                    </m:oMathParaPr>
                    <m:oMath xmlns:m="http://schemas.openxmlformats.org/officeDocument/2006/math">
                      <m:r>
                        <m:rPr>
                          <m:sty m:val="p"/>
                        </m:rPr>
                        <a:rPr lang="en-US" altLang="zh-CN" i="0" dirty="0" smtClean="0">
                          <a:latin typeface="Cambria Math" panose="02040503050406030204" charset="0"/>
                          <a:ea typeface="汉仪全唐诗简"/>
                        </a:rPr>
                        <m:t>m</m:t>
                      </m:r>
                      <m:r>
                        <m:rPr>
                          <m:sty m:val="p"/>
                        </m:rPr>
                        <a:rPr lang="en-US" altLang="zh-CN" i="0" dirty="0">
                          <a:latin typeface="Cambria Math" panose="02040503050406030204" charset="0"/>
                          <a:ea typeface="汉仪全唐诗简"/>
                        </a:rPr>
                        <m:t>ode</m:t>
                      </m:r>
                      <m:r>
                        <m:rPr>
                          <m:sty m:val="p"/>
                        </m:rPr>
                        <a:rPr lang="en-US" altLang="zh-CN" b="0" i="0" dirty="0" smtClean="0">
                          <a:latin typeface="Cambria Math" panose="02040503050406030204" charset="0"/>
                          <a:ea typeface="汉仪全唐诗简"/>
                        </a:rPr>
                        <m:t>l</m:t>
                      </m:r>
                      <m:r>
                        <a:rPr lang="en-US" altLang="zh-CN" b="0" i="1" dirty="0" smtClean="0">
                          <a:latin typeface="Cambria Math" panose="02040503050406030204" charset="0"/>
                          <a:ea typeface="汉仪全唐诗简"/>
                        </a:rPr>
                        <m:t>=</m:t>
                      </m:r>
                      <m:r>
                        <a:rPr lang="en-US" altLang="zh-CN" b="0" i="1" dirty="0" smtClean="0">
                          <a:latin typeface="Cambria Math" panose="02040503050406030204" charset="0"/>
                          <a:ea typeface="汉仪全唐诗简"/>
                        </a:rPr>
                        <m:t>𝐶</m:t>
                      </m:r>
                      <m:r>
                        <a:rPr lang="en-US" altLang="zh-CN" b="0" i="1" dirty="0" smtClean="0">
                          <a:latin typeface="Cambria Math" panose="02040503050406030204" charset="0"/>
                          <a:ea typeface="汉仪全唐诗简"/>
                        </a:rPr>
                        <m:t>(</m:t>
                      </m:r>
                      <m:r>
                        <m:rPr>
                          <m:sty m:val="p"/>
                        </m:rPr>
                        <a:rPr lang="en-US" altLang="zh-CN" b="0" i="0" dirty="0" smtClean="0">
                          <a:latin typeface="Cambria Math" panose="02040503050406030204" charset="0"/>
                          <a:ea typeface="汉仪全唐诗简"/>
                        </a:rPr>
                        <m:t>data</m:t>
                      </m:r>
                      <m:r>
                        <a:rPr lang="en-US" altLang="zh-CN" b="0" i="0" dirty="0" smtClean="0">
                          <a:latin typeface="Cambria Math" panose="02040503050406030204" charset="0"/>
                          <a:ea typeface="汉仪全唐诗简"/>
                        </a:rPr>
                        <m:t>,</m:t>
                      </m:r>
                      <m:r>
                        <m:rPr>
                          <m:sty m:val="p"/>
                        </m:rPr>
                        <a:rPr lang="en-US" altLang="zh-CN" b="0" i="0" dirty="0" smtClean="0">
                          <a:latin typeface="Cambria Math" panose="02040503050406030204" charset="0"/>
                          <a:ea typeface="汉仪全唐诗简"/>
                        </a:rPr>
                        <m:t>rand</m:t>
                      </m:r>
                      <m:r>
                        <a:rPr lang="en-US" altLang="zh-CN" b="0" i="1" dirty="0" smtClean="0">
                          <a:latin typeface="Cambria Math" panose="02040503050406030204" charset="0"/>
                          <a:ea typeface="汉仪全唐诗简"/>
                        </a:rPr>
                        <m:t>)</m:t>
                      </m:r>
                    </m:oMath>
                  </m:oMathPara>
                </a14:m>
                <a:endParaRPr lang="en-US" altLang="zh-CN" dirty="0">
                  <a:latin typeface="Calibri" panose="020F0502020204030204" pitchFamily="34" charset="0"/>
                  <a:ea typeface="汉仪全唐诗简"/>
                </a:endParaRPr>
              </a:p>
              <a:p>
                <a:endParaRPr lang="en-US" altLang="zh-CN" dirty="0">
                  <a:latin typeface="Calibri" panose="020F0502020204030204" pitchFamily="34" charset="0"/>
                  <a:ea typeface="汉仪全唐诗简"/>
                </a:endParaRPr>
              </a:p>
              <a:p>
                <a:r>
                  <a:rPr lang="zh-CN" altLang="en-US" dirty="0">
                    <a:latin typeface="Calibri" panose="020F0502020204030204" pitchFamily="34" charset="0"/>
                    <a:ea typeface="汉仪全唐诗简"/>
                  </a:rPr>
                  <a:t>此训练任务的训练证明包括以下内容</a:t>
                </a:r>
                <a:r>
                  <a:rPr lang="en-US" altLang="zh-CN" dirty="0">
                    <a:latin typeface="Calibri" panose="020F0502020204030204" pitchFamily="34" charset="0"/>
                    <a:ea typeface="汉仪全唐诗简"/>
                  </a:rPr>
                  <a:t>:</a:t>
                </a:r>
                <a:endParaRPr lang="en-US" altLang="zh-CN" dirty="0">
                  <a:latin typeface="Calibri" panose="020F0502020204030204" pitchFamily="34" charset="0"/>
                  <a:ea typeface="汉仪全唐诗简"/>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𝜎 = </a:t>
                </a:r>
                <a:r>
                  <a:rPr kumimoji="0" lang="zh-CN" altLang="zh-CN" sz="1800" b="0" i="0" u="none" strike="noStrike" cap="none" normalizeH="0" baseline="0" dirty="0">
                    <a:ln>
                      <a:noFill/>
                    </a:ln>
                    <a:solidFill>
                      <a:schemeClr val="tx1"/>
                    </a:solidFill>
                    <a:effectLst/>
                    <a:latin typeface="Cambria Math" panose="02040503050406030204" charset="0"/>
                    <a:ea typeface="汉仪全唐诗简"/>
                    <a:cs typeface="Calibri" panose="020F0502020204030204" pitchFamily="34" charset="0"/>
                  </a:rPr>
                  <a:t>Commit(data, rand)</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：在输入数据和随机的</a:t>
                </a:r>
                <a:r>
                  <a:rPr kumimoji="0" lang="zh-CN" altLang="en-US" sz="1800" b="0" i="0" u="none" strike="noStrike" cap="none" normalizeH="0" baseline="0" dirty="0">
                    <a:ln>
                      <a:noFill/>
                    </a:ln>
                    <a:solidFill>
                      <a:schemeClr val="tx1"/>
                    </a:solidFill>
                    <a:effectLst/>
                    <a:latin typeface="Calibri" panose="020F0502020204030204" pitchFamily="34" charset="0"/>
                    <a:ea typeface="汉仪全唐诗简"/>
                  </a:rPr>
                  <a:t>因子</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情况下，输出一个承诺。</a:t>
                </a:r>
                <a:endParaRPr kumimoji="0" lang="zh-CN" altLang="zh-CN" sz="1800" b="0" i="0" u="none" strike="noStrike" cap="none" normalizeH="0" baseline="0" dirty="0">
                  <a:ln>
                    <a:noFill/>
                  </a:ln>
                  <a:solidFill>
                    <a:schemeClr val="tx1"/>
                  </a:solidFill>
                  <a:effectLst/>
                  <a:latin typeface="Calibri" panose="020F0502020204030204" pitchFamily="34" charset="0"/>
                  <a:ea typeface="汉仪全唐诗简"/>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cs typeface="Calibri" panose="020F0502020204030204" pitchFamily="34" charset="0"/>
                  </a:rPr>
                  <a:t>model</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 𝜎′, 𝜋) = </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cs typeface="Calibri" panose="020F0502020204030204" pitchFamily="34" charset="0"/>
                  </a:rPr>
                  <a:t>Prove(</a:t>
                </a:r>
                <a:r>
                  <a:rPr kumimoji="0" lang="zh-CN" altLang="zh-CN" sz="1800" b="0" i="0" u="none" strike="noStrike" cap="none" normalizeH="0" dirty="0">
                    <a:ln>
                      <a:noFill/>
                    </a:ln>
                    <a:solidFill>
                      <a:schemeClr val="tx1"/>
                    </a:solidFill>
                    <a:effectLst/>
                    <a:latin typeface="Cambria Math" panose="02040503050406030204" charset="0"/>
                    <a:ea typeface="汉仪全唐诗简"/>
                    <a:cs typeface="Calibri" panose="020F0502020204030204" pitchFamily="34" charset="0"/>
                  </a:rPr>
                  <a:t>data</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cs typeface="Calibri" panose="020F0502020204030204" pitchFamily="34" charset="0"/>
                  </a:rPr>
                  <a:t>, rand)</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：在输入训练过程中使用的数据和随机性的情况下，输出模型、模型的承诺𝜎′和一个证明𝜋。</a:t>
                </a:r>
                <a:endParaRPr kumimoji="0" lang="zh-CN" altLang="zh-CN" sz="1800" b="0" i="0" u="none" strike="noStrike" cap="none" normalizeH="0" baseline="0" dirty="0">
                  <a:ln>
                    <a:noFill/>
                  </a:ln>
                  <a:solidFill>
                    <a:schemeClr val="tx1"/>
                  </a:solidFill>
                  <a:effectLst/>
                  <a:latin typeface="Calibri" panose="020F0502020204030204" pitchFamily="34" charset="0"/>
                  <a:ea typeface="汉仪全唐诗简"/>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𝑏 = Verify(𝜎, 𝜎′, 𝜋)：在输入数据和随机</a:t>
                </a:r>
                <a:r>
                  <a:rPr kumimoji="0" lang="zh-CN" altLang="en-US" sz="1800" b="0" i="0" u="none" strike="noStrike" cap="none" normalizeH="0" baseline="0" dirty="0">
                    <a:ln>
                      <a:noFill/>
                    </a:ln>
                    <a:solidFill>
                      <a:schemeClr val="tx1"/>
                    </a:solidFill>
                    <a:effectLst/>
                    <a:latin typeface="Calibri" panose="020F0502020204030204" pitchFamily="34" charset="0"/>
                    <a:ea typeface="汉仪全唐诗简"/>
                  </a:rPr>
                  <a:t>因子</a:t>
                </a:r>
                <a:r>
                  <a:rPr kumimoji="0" lang="zh-CN" altLang="zh-CN" sz="1800" b="0" i="0" u="none" strike="noStrike" cap="none" normalizeH="0" baseline="0" dirty="0">
                    <a:ln>
                      <a:noFill/>
                    </a:ln>
                    <a:solidFill>
                      <a:schemeClr val="tx1"/>
                    </a:solidFill>
                    <a:effectLst/>
                    <a:latin typeface="Calibri" panose="020F0502020204030204" pitchFamily="34" charset="0"/>
                    <a:ea typeface="汉仪全唐诗简"/>
                  </a:rPr>
                  <a:t>的承诺𝜎、模型的承诺𝜎′和证明𝜋的情况下，输出𝑏 ∈ {0, 1}。 </a:t>
                </a:r>
                <a:endParaRPr lang="zh-CN" altLang="en-US" dirty="0">
                  <a:ea typeface="汉仪全唐诗简"/>
                </a:endParaRPr>
              </a:p>
            </p:txBody>
          </p:sp>
        </mc:Choice>
        <mc:Fallback>
          <p:sp>
            <p:nvSpPr>
              <p:cNvPr id="6" name="文本框 5"/>
              <p:cNvSpPr txBox="1">
                <a:spLocks noRot="1" noChangeAspect="1" noMove="1" noResize="1" noEditPoints="1" noAdjustHandles="1" noChangeArrowheads="1" noChangeShapeType="1" noTextEdit="1"/>
              </p:cNvSpPr>
              <p:nvPr/>
            </p:nvSpPr>
            <p:spPr>
              <a:xfrm>
                <a:off x="1434112" y="1709491"/>
                <a:ext cx="9273702" cy="2908935"/>
              </a:xfrm>
              <a:prstGeom prst="rect">
                <a:avLst/>
              </a:prstGeom>
              <a:blipFill rotWithShape="1">
                <a:blip r:embed="rId3"/>
                <a:stretch>
                  <a:fillRect l="-3" t="-2" r="5" b="2"/>
                </a:stretch>
              </a:blipFill>
            </p:spPr>
            <p:txBody>
              <a:bodyPr/>
              <a:lstStyle/>
              <a:p>
                <a:r>
                  <a:rPr lang="zh-CN" altLang="en-US">
                    <a:noFill/>
                  </a:rPr>
                  <a:t> </a:t>
                </a:r>
              </a:p>
            </p:txBody>
          </p:sp>
        </mc:Fallback>
      </mc:AlternateContent>
      <p:sp>
        <p:nvSpPr>
          <p:cNvPr id="7" name="文本框 6"/>
          <p:cNvSpPr txBox="1"/>
          <p:nvPr/>
        </p:nvSpPr>
        <p:spPr>
          <a:xfrm>
            <a:off x="1434087" y="4618494"/>
            <a:ext cx="8735438" cy="369332"/>
          </a:xfrm>
          <a:prstGeom prst="rect">
            <a:avLst/>
          </a:prstGeom>
          <a:noFill/>
        </p:spPr>
        <p:txBody>
          <a:bodyPr wrap="square" rtlCol="0">
            <a:spAutoFit/>
          </a:bodyPr>
          <a:lstStyle/>
          <a:p>
            <a:r>
              <a:rPr lang="zh-CN" altLang="en-US" dirty="0">
                <a:ea typeface="汉仪全唐诗简"/>
              </a:rPr>
              <a:t>训练证明应满足</a:t>
            </a:r>
            <a:r>
              <a:rPr lang="zh-CN" altLang="en-US" dirty="0">
                <a:solidFill>
                  <a:srgbClr val="FF0000"/>
                </a:solidFill>
                <a:ea typeface="汉仪全唐诗简"/>
              </a:rPr>
              <a:t>正确性</a:t>
            </a:r>
            <a:r>
              <a:rPr lang="zh-CN" altLang="en-US" dirty="0">
                <a:ea typeface="汉仪全唐诗简"/>
              </a:rPr>
              <a:t>，</a:t>
            </a:r>
            <a:r>
              <a:rPr lang="zh-CN" altLang="en-US" dirty="0">
                <a:solidFill>
                  <a:srgbClr val="FF0000"/>
                </a:solidFill>
                <a:ea typeface="汉仪全唐诗简"/>
              </a:rPr>
              <a:t>完备性</a:t>
            </a:r>
            <a:r>
              <a:rPr lang="zh-CN" altLang="en-US" dirty="0">
                <a:ea typeface="汉仪全唐诗简"/>
              </a:rPr>
              <a:t>，</a:t>
            </a:r>
            <a:r>
              <a:rPr lang="zh-CN" altLang="en-US" dirty="0">
                <a:solidFill>
                  <a:srgbClr val="FF0000"/>
                </a:solidFill>
                <a:ea typeface="汉仪全唐诗简"/>
              </a:rPr>
              <a:t>零知识性</a:t>
            </a:r>
            <a:r>
              <a:rPr lang="zh-CN" altLang="en-US" dirty="0">
                <a:ea typeface="汉仪全唐诗简"/>
              </a:rPr>
              <a:t>。</a:t>
            </a:r>
            <a:endParaRPr lang="zh-CN" altLang="en-US" dirty="0">
              <a:ea typeface="汉仪全唐诗简"/>
            </a:endParaRPr>
          </a:p>
        </p:txBody>
      </p:sp>
      <mc:AlternateContent xmlns:mc="http://schemas.openxmlformats.org/markup-compatibility/2006">
        <mc:Choice xmlns:a14="http://schemas.microsoft.com/office/drawing/2010/main" Requires="a14">
          <p:sp>
            <p:nvSpPr>
              <p:cNvPr id="8" name="文本框 7"/>
              <p:cNvSpPr txBox="1"/>
              <p:nvPr/>
            </p:nvSpPr>
            <p:spPr>
              <a:xfrm>
                <a:off x="1434087" y="5116099"/>
                <a:ext cx="9461770" cy="1523365"/>
              </a:xfrm>
              <a:prstGeom prst="rect">
                <a:avLst/>
              </a:prstGeom>
              <a:noFill/>
            </p:spPr>
            <p:txBody>
              <a:bodyPr wrap="square" rtlCol="0">
                <a:spAutoFit/>
              </a:bodyPr>
              <a:lstStyle/>
              <a:p>
                <a:r>
                  <a:rPr lang="zh-CN" altLang="en-US" dirty="0">
                    <a:latin typeface="Cambria Math" panose="02040503050406030204" charset="0"/>
                    <a:ea typeface="汉仪全唐诗简"/>
                  </a:rPr>
                  <a:t>为了保证这一原语的实际应用性，我们还需满足以下效率要求（设𝑇为算法的运行时间）：</a:t>
                </a:r>
                <a:endParaRPr lang="en-US" altLang="zh-CN" dirty="0">
                  <a:latin typeface="Cambria Math" panose="02040503050406030204" charset="0"/>
                  <a:ea typeface="汉仪全唐诗简"/>
                </a:endParaRPr>
              </a:p>
              <a:p>
                <a:pPr marL="285750" indent="-285750">
                  <a:buFont typeface="Arial" panose="020B0604020202020204" pitchFamily="34" charset="0"/>
                  <a:buChar char="•"/>
                </a:pPr>
                <a:r>
                  <a:rPr lang="zh-CN" altLang="en-US" dirty="0">
                    <a:latin typeface="Cambria Math" panose="02040503050406030204" charset="0"/>
                    <a:ea typeface="汉仪全唐诗简"/>
                  </a:rPr>
                  <a:t>证明是𝑇的</a:t>
                </a:r>
                <a:r>
                  <a:rPr lang="zh-CN" altLang="en-US" dirty="0">
                    <a:latin typeface="Cambria Math" panose="02040503050406030204" charset="0"/>
                    <a:ea typeface="汉仪全唐诗简"/>
                  </a:rPr>
                  <a:t>亚线性的，即</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𝜋</a:t>
                </a:r>
                <a:r>
                  <a:rPr lang="en-US" altLang="zh-CN" dirty="0">
                    <a:latin typeface="Cambria Math" panose="02040503050406030204" charset="0"/>
                    <a:ea typeface="汉仪全唐诗简"/>
                  </a:rPr>
                  <a:t>| = </a:t>
                </a:r>
                <a:r>
                  <a:rPr lang="zh-CN" altLang="en-US" dirty="0">
                    <a:latin typeface="Cambria Math" panose="02040503050406030204" charset="0"/>
                    <a:ea typeface="汉仪全唐诗简"/>
                  </a:rPr>
                  <a:t>𝑜</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𝑇</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a:t>
                </a:r>
                <a:endParaRPr lang="en-US" altLang="zh-CN" dirty="0">
                  <a:latin typeface="Cambria Math" panose="02040503050406030204" charset="0"/>
                  <a:ea typeface="汉仪全唐诗简"/>
                </a:endParaRPr>
              </a:p>
              <a:p>
                <a:pPr marL="285750" indent="-285750">
                  <a:buFont typeface="Arial" panose="020B0604020202020204" pitchFamily="34" charset="0"/>
                  <a:buChar char="•"/>
                </a:pPr>
                <a:r>
                  <a:rPr lang="zh-CN" altLang="en-US" dirty="0">
                    <a:latin typeface="Cambria Math" panose="02040503050406030204" charset="0"/>
                    <a:ea typeface="汉仪全唐诗简"/>
                  </a:rPr>
                  <a:t>证明者和验证者的复杂度应具体有效。按渐近分析，我们要求证明者的复杂度为</a:t>
                </a:r>
                <a14:m>
                  <m:oMath xmlns:m="http://schemas.openxmlformats.org/officeDocument/2006/math">
                    <m:r>
                      <a:rPr lang="en-US" altLang="zh-CN" b="0" i="1" dirty="0" smtClean="0">
                        <a:latin typeface="Cambria Math" panose="02040503050406030204" charset="0"/>
                        <a:ea typeface="汉仪全唐诗简"/>
                      </a:rPr>
                      <m:t>𝑂</m:t>
                    </m:r>
                    <m:r>
                      <a:rPr lang="en-US" altLang="zh-CN" b="0" i="1" dirty="0" smtClean="0">
                        <a:latin typeface="Cambria Math" panose="02040503050406030204" charset="0"/>
                        <a:ea typeface="汉仪全唐诗简"/>
                      </a:rPr>
                      <m:t>(</m:t>
                    </m:r>
                    <m:r>
                      <a:rPr lang="en-US" altLang="zh-CN" b="0" i="1" dirty="0" smtClean="0">
                        <a:latin typeface="Cambria Math" panose="02040503050406030204" charset="0"/>
                        <a:ea typeface="汉仪全唐诗简"/>
                      </a:rPr>
                      <m:t>𝑇𝑙𝑜𝑔𝑇</m:t>
                    </m:r>
                    <m:r>
                      <a:rPr lang="en-US" altLang="zh-CN" b="0" i="1" dirty="0" smtClean="0">
                        <a:latin typeface="Cambria Math" panose="02040503050406030204" charset="0"/>
                        <a:ea typeface="汉仪全唐诗简"/>
                      </a:rPr>
                      <m:t>)</m:t>
                    </m:r>
                  </m:oMath>
                </a14:m>
                <a:r>
                  <a:rPr lang="zh-CN" altLang="en-US" dirty="0">
                    <a:latin typeface="Cambria Math" panose="02040503050406030204" charset="0"/>
                    <a:ea typeface="汉仪全唐诗简"/>
                  </a:rPr>
                  <a:t>，验证复杂度为𝑂</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𝑇</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a:t>
                </a:r>
                <a:endParaRPr lang="zh-CN" altLang="en-US" dirty="0">
                  <a:latin typeface="Cambria Math" panose="02040503050406030204" charset="0"/>
                  <a:ea typeface="汉仪全唐诗简"/>
                </a:endParaRPr>
              </a:p>
              <a:p>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1434087" y="5116099"/>
                <a:ext cx="9461770" cy="1523365"/>
              </a:xfrm>
              <a:prstGeom prst="rect">
                <a:avLst/>
              </a:prstGeom>
              <a:blipFill rotWithShape="1">
                <a:blip r:embed="rId4"/>
                <a:stretch>
                  <a:fillRect l="-3" t="-35" r="-994" b="3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4" name="文本框 3"/>
          <p:cNvSpPr txBox="1"/>
          <p:nvPr/>
        </p:nvSpPr>
        <p:spPr>
          <a:xfrm>
            <a:off x="2055396" y="1412498"/>
            <a:ext cx="8242570" cy="646331"/>
          </a:xfrm>
          <a:prstGeom prst="rect">
            <a:avLst/>
          </a:prstGeom>
          <a:noFill/>
        </p:spPr>
        <p:txBody>
          <a:bodyPr wrap="square" rtlCol="0">
            <a:spAutoFit/>
          </a:bodyPr>
          <a:lstStyle/>
          <a:p>
            <a:r>
              <a:rPr lang="zh-CN" altLang="en-US" dirty="0">
                <a:ea typeface="汉仪全唐诗简"/>
              </a:rPr>
              <a:t>一个经过诚实训练的模型及其相应生成的证明应该始终被接受，即对于任何承诺𝜎 </a:t>
            </a:r>
            <a:r>
              <a:rPr lang="en-US" altLang="zh-CN" dirty="0">
                <a:ea typeface="汉仪全唐诗简"/>
              </a:rPr>
              <a:t>= </a:t>
            </a:r>
            <a:r>
              <a:rPr lang="en-US" altLang="zh-CN" dirty="0">
                <a:latin typeface="Cambria Math" panose="02040503050406030204" charset="0"/>
                <a:ea typeface="Cambria Math" panose="02040503050406030204" charset="0"/>
              </a:rPr>
              <a:t>Commit(data, rand)</a:t>
            </a:r>
            <a:r>
              <a:rPr lang="zh-CN" altLang="en-US" dirty="0">
                <a:ea typeface="汉仪全唐诗简"/>
              </a:rPr>
              <a:t>，我们有：</a:t>
            </a:r>
            <a:endParaRPr lang="zh-CN" altLang="en-US" dirty="0">
              <a:ea typeface="汉仪全唐诗简"/>
            </a:endParaRPr>
          </a:p>
        </p:txBody>
      </p:sp>
      <p:sp>
        <p:nvSpPr>
          <p:cNvPr id="6" name="文本框 5"/>
          <p:cNvSpPr txBox="1"/>
          <p:nvPr/>
        </p:nvSpPr>
        <p:spPr>
          <a:xfrm>
            <a:off x="-420593" y="1412498"/>
            <a:ext cx="3542548" cy="368300"/>
          </a:xfrm>
          <a:prstGeom prst="rect">
            <a:avLst/>
          </a:prstGeom>
          <a:noFill/>
        </p:spPr>
        <p:txBody>
          <a:bodyPr wrap="square" rtlCol="0">
            <a:spAutoFit/>
          </a:bodyPr>
          <a:lstStyle/>
          <a:p>
            <a:pPr algn="ctr"/>
            <a:r>
              <a:rPr lang="zh-CN" altLang="en-US" b="1" dirty="0">
                <a:solidFill>
                  <a:srgbClr val="4B708B"/>
                </a:solidFill>
                <a:latin typeface="造字工房悦黑（非商用）常规体" pitchFamily="50" charset="-122"/>
                <a:ea typeface="造字工房悦黑（非商用）常规体" pitchFamily="50" charset="-122"/>
              </a:rPr>
              <a:t>正确性</a:t>
            </a:r>
            <a:endParaRPr lang="zh-CN" altLang="en-US" b="1" dirty="0">
              <a:solidFill>
                <a:srgbClr val="4B708B"/>
              </a:solidFill>
              <a:latin typeface="造字工房悦黑（非商用）常规体" pitchFamily="50" charset="-122"/>
              <a:ea typeface="造字工房悦黑（非商用）常规体" pitchFamily="50" charset="-122"/>
            </a:endParaRPr>
          </a:p>
        </p:txBody>
      </p:sp>
      <p:sp>
        <p:nvSpPr>
          <p:cNvPr id="7" name="文本框 6"/>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rPr>
              <a:t>形式</a:t>
            </a:r>
            <a:r>
              <a:rPr lang="zh-CN" altLang="en-US" sz="2400" dirty="0">
                <a:solidFill>
                  <a:srgbClr val="4B708B"/>
                </a:solidFill>
                <a:latin typeface="造字工房悦黑（非商用）常规体" pitchFamily="50" charset="-122"/>
                <a:ea typeface="造字工房悦黑（非商用）常规体" pitchFamily="50" charset="-122"/>
              </a:rPr>
              <a:t>化训练证明</a:t>
            </a:r>
            <a:endParaRPr lang="zh-CN" altLang="en-US" sz="2400" dirty="0">
              <a:solidFill>
                <a:srgbClr val="4B708B"/>
              </a:solidFill>
              <a:latin typeface="造字工房悦黑（非商用）常规体" pitchFamily="50" charset="-122"/>
              <a:ea typeface="造字工房悦黑（非商用）常规体" pitchFamily="50" charset="-122"/>
            </a:endParaRPr>
          </a:p>
        </p:txBody>
      </p:sp>
      <p:pic>
        <p:nvPicPr>
          <p:cNvPr id="9" name="图片 8"/>
          <p:cNvPicPr>
            <a:picLocks noChangeAspect="1"/>
          </p:cNvPicPr>
          <p:nvPr/>
        </p:nvPicPr>
        <p:blipFill>
          <a:blip r:embed="rId3"/>
          <a:stretch>
            <a:fillRect/>
          </a:stretch>
        </p:blipFill>
        <p:spPr>
          <a:xfrm>
            <a:off x="3716045" y="2058829"/>
            <a:ext cx="4921273" cy="771777"/>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2055396" y="3105091"/>
                <a:ext cx="8242570" cy="646331"/>
              </a:xfrm>
              <a:prstGeom prst="rect">
                <a:avLst/>
              </a:prstGeom>
              <a:noFill/>
            </p:spPr>
            <p:txBody>
              <a:bodyPr wrap="square" rtlCol="0">
                <a:spAutoFit/>
              </a:bodyPr>
              <a:lstStyle/>
              <a:p>
                <a:r>
                  <a:rPr lang="zh-CN" altLang="en-US" dirty="0">
                    <a:ea typeface="汉仪全唐诗简"/>
                  </a:rPr>
                  <a:t>证明者不能使验证者接受不正确的模型。特别地，对于任何承诺𝜎 </a:t>
                </a:r>
                <a:r>
                  <a:rPr lang="en-US" altLang="zh-CN" dirty="0">
                    <a:ea typeface="汉仪全唐诗简"/>
                  </a:rPr>
                  <a:t>= </a:t>
                </a:r>
                <a:r>
                  <a:rPr lang="en-US" altLang="zh-CN" dirty="0">
                    <a:latin typeface="Cambria Math" panose="02040503050406030204" charset="0"/>
                    <a:ea typeface="Cambria Math" panose="02040503050406030204" charset="0"/>
                  </a:rPr>
                  <a:t>Commit(data, rand)</a:t>
                </a:r>
                <a:r>
                  <a:rPr lang="zh-CN" altLang="en-US" dirty="0">
                    <a:latin typeface="Cambria Math" panose="02040503050406030204" charset="0"/>
                    <a:ea typeface="Cambria Math" panose="02040503050406030204" charset="0"/>
                  </a:rPr>
                  <a:t>和</a:t>
                </a:r>
                <a:r>
                  <a:rPr lang="en-US" altLang="zh-CN" dirty="0">
                    <a:latin typeface="Cambria Math" panose="02040503050406030204" charset="0"/>
                    <a:ea typeface="Cambria Math" panose="02040503050406030204" charset="0"/>
                  </a:rPr>
                  <a:t>PPT</a:t>
                </a:r>
                <a:r>
                  <a:rPr lang="zh-CN" altLang="en-US" dirty="0">
                    <a:latin typeface="Cambria Math" panose="02040503050406030204" charset="0"/>
                    <a:ea typeface="Cambria Math" panose="02040503050406030204" charset="0"/>
                  </a:rPr>
                  <a:t>对手</a:t>
                </a:r>
                <a14:m>
                  <m:oMath xmlns:m="http://schemas.openxmlformats.org/officeDocument/2006/math">
                    <m:r>
                      <a:rPr lang="zh-CN" altLang="en-US" i="1" smtClean="0">
                        <a:latin typeface="Cambria Math" panose="02040503050406030204" charset="0"/>
                        <a:ea typeface="Cambria Math" panose="02040503050406030204" charset="0"/>
                      </a:rPr>
                      <m:t>𝒜</m:t>
                    </m:r>
                  </m:oMath>
                </a14:m>
                <a:r>
                  <a:rPr lang="zh-CN" altLang="en-US" dirty="0">
                    <a:ea typeface="汉仪全唐诗简"/>
                  </a:rPr>
                  <a:t>，我们有：</a:t>
                </a:r>
                <a:endParaRPr lang="zh-CN" altLang="en-US" dirty="0">
                  <a:ea typeface="汉仪全唐诗简"/>
                </a:endParaRPr>
              </a:p>
            </p:txBody>
          </p:sp>
        </mc:Choice>
        <mc:Fallback>
          <p:sp>
            <p:nvSpPr>
              <p:cNvPr id="10" name="文本框 9"/>
              <p:cNvSpPr txBox="1">
                <a:spLocks noRot="1" noChangeAspect="1" noMove="1" noResize="1" noEditPoints="1" noAdjustHandles="1" noChangeArrowheads="1" noChangeShapeType="1" noTextEdit="1"/>
              </p:cNvSpPr>
              <p:nvPr/>
            </p:nvSpPr>
            <p:spPr>
              <a:xfrm>
                <a:off x="2055396" y="3105091"/>
                <a:ext cx="8242570" cy="646331"/>
              </a:xfrm>
              <a:prstGeom prst="rect">
                <a:avLst/>
              </a:prstGeom>
              <a:blipFill rotWithShape="1">
                <a:blip r:embed="rId4"/>
                <a:stretch>
                  <a:fillRect l="-7" t="-89" r="2" b="74"/>
                </a:stretch>
              </a:blipFill>
            </p:spPr>
            <p:txBody>
              <a:bodyPr/>
              <a:lstStyle/>
              <a:p>
                <a:r>
                  <a:rPr lang="zh-CN" altLang="en-US">
                    <a:noFill/>
                  </a:rPr>
                  <a:t> </a:t>
                </a:r>
              </a:p>
            </p:txBody>
          </p:sp>
        </mc:Fallback>
      </mc:AlternateContent>
      <p:sp>
        <p:nvSpPr>
          <p:cNvPr id="11" name="文本框 10"/>
          <p:cNvSpPr txBox="1"/>
          <p:nvPr/>
        </p:nvSpPr>
        <p:spPr>
          <a:xfrm>
            <a:off x="-420593" y="3105091"/>
            <a:ext cx="3542548" cy="368300"/>
          </a:xfrm>
          <a:prstGeom prst="rect">
            <a:avLst/>
          </a:prstGeom>
          <a:noFill/>
        </p:spPr>
        <p:txBody>
          <a:bodyPr wrap="square" rtlCol="0">
            <a:spAutoFit/>
          </a:bodyPr>
          <a:lstStyle/>
          <a:p>
            <a:pPr algn="ctr"/>
            <a:r>
              <a:rPr lang="zh-CN" altLang="en-US" b="1" dirty="0">
                <a:solidFill>
                  <a:srgbClr val="4B708B"/>
                </a:solidFill>
                <a:latin typeface="造字工房悦黑（非商用）常规体" pitchFamily="50" charset="-122"/>
                <a:ea typeface="造字工房悦黑（非商用）常规体" pitchFamily="50" charset="-122"/>
              </a:rPr>
              <a:t>完备性</a:t>
            </a:r>
            <a:endParaRPr lang="zh-CN" altLang="en-US" b="1" dirty="0">
              <a:solidFill>
                <a:srgbClr val="4B708B"/>
              </a:solidFill>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2055396" y="4751517"/>
                <a:ext cx="8242570" cy="646331"/>
              </a:xfrm>
              <a:prstGeom prst="rect">
                <a:avLst/>
              </a:prstGeom>
              <a:noFill/>
            </p:spPr>
            <p:txBody>
              <a:bodyPr wrap="square" rtlCol="0">
                <a:spAutoFit/>
              </a:bodyPr>
              <a:lstStyle/>
              <a:p>
                <a:r>
                  <a:rPr lang="zh-CN" altLang="en-US" dirty="0">
                    <a:ea typeface="汉仪全唐诗简"/>
                  </a:rPr>
                  <a:t>证明</a:t>
                </a:r>
                <a14:m>
                  <m:oMath xmlns:m="http://schemas.openxmlformats.org/officeDocument/2006/math">
                    <m:r>
                      <a:rPr lang="zh-CN" altLang="en-US" i="1" smtClean="0">
                        <a:latin typeface="Cambria Math" panose="02040503050406030204" charset="0"/>
                        <a:ea typeface="汉仪全唐诗简"/>
                      </a:rPr>
                      <m:t>𝜋</m:t>
                    </m:r>
                  </m:oMath>
                </a14:m>
                <a:r>
                  <a:rPr lang="zh-CN" altLang="en-US" dirty="0">
                    <a:ea typeface="汉仪全唐诗简"/>
                  </a:rPr>
                  <a:t>不应该泄露模型的任何信息。也就是存在一个模拟器</a:t>
                </a:r>
                <a:r>
                  <a:rPr lang="en-US" altLang="zh-CN" dirty="0">
                    <a:latin typeface="Cambria Math" panose="02040503050406030204" charset="0"/>
                    <a:ea typeface="Cambria Math" panose="02040503050406030204" charset="0"/>
                  </a:rPr>
                  <a:t>Sim</a:t>
                </a:r>
                <a:r>
                  <a:rPr lang="zh-CN" altLang="en-US" dirty="0">
                    <a:latin typeface="Cambria Math" panose="02040503050406030204" charset="0"/>
                    <a:ea typeface="汉仪全唐诗简"/>
                  </a:rPr>
                  <a:t>使得对于任意数据和随机性，有</a:t>
                </a:r>
                <a:r>
                  <a:rPr lang="zh-CN" altLang="en-US" dirty="0">
                    <a:ea typeface="汉仪全唐诗简"/>
                  </a:rPr>
                  <a:t>：</a:t>
                </a:r>
                <a:endParaRPr lang="zh-CN" altLang="en-US" dirty="0">
                  <a:ea typeface="汉仪全唐诗简"/>
                </a:endParaRPr>
              </a:p>
            </p:txBody>
          </p:sp>
        </mc:Choice>
        <mc:Fallback>
          <p:sp>
            <p:nvSpPr>
              <p:cNvPr id="13" name="文本框 12"/>
              <p:cNvSpPr txBox="1">
                <a:spLocks noRot="1" noChangeAspect="1" noMove="1" noResize="1" noEditPoints="1" noAdjustHandles="1" noChangeArrowheads="1" noChangeShapeType="1" noTextEdit="1"/>
              </p:cNvSpPr>
              <p:nvPr/>
            </p:nvSpPr>
            <p:spPr>
              <a:xfrm>
                <a:off x="2055396" y="4751517"/>
                <a:ext cx="8242570" cy="646331"/>
              </a:xfrm>
              <a:prstGeom prst="rect">
                <a:avLst/>
              </a:prstGeom>
              <a:blipFill rotWithShape="1">
                <a:blip r:embed="rId5"/>
                <a:stretch>
                  <a:fillRect l="-7" t="-69" r="2" b="54"/>
                </a:stretch>
              </a:blipFill>
            </p:spPr>
            <p:txBody>
              <a:bodyPr/>
              <a:lstStyle/>
              <a:p>
                <a:r>
                  <a:rPr lang="zh-CN" altLang="en-US">
                    <a:noFill/>
                  </a:rPr>
                  <a:t> </a:t>
                </a:r>
              </a:p>
            </p:txBody>
          </p:sp>
        </mc:Fallback>
      </mc:AlternateContent>
      <p:sp>
        <p:nvSpPr>
          <p:cNvPr id="14" name="文本框 13"/>
          <p:cNvSpPr txBox="1"/>
          <p:nvPr/>
        </p:nvSpPr>
        <p:spPr>
          <a:xfrm>
            <a:off x="-420597" y="4799172"/>
            <a:ext cx="3542548" cy="301534"/>
          </a:xfrm>
          <a:prstGeom prst="rect">
            <a:avLst/>
          </a:prstGeom>
          <a:noFill/>
        </p:spPr>
        <p:txBody>
          <a:bodyPr wrap="square" rtlCol="0">
            <a:noAutofit/>
          </a:bodyPr>
          <a:lstStyle/>
          <a:p>
            <a:pPr algn="ctr"/>
            <a:r>
              <a:rPr lang="zh-CN" altLang="en-US" b="1" dirty="0">
                <a:solidFill>
                  <a:srgbClr val="4B708B"/>
                </a:solidFill>
                <a:latin typeface="造字工房悦黑（非商用）常规体" pitchFamily="50" charset="-122"/>
                <a:ea typeface="造字工房悦黑（非商用）常规体" pitchFamily="50" charset="-122"/>
              </a:rPr>
              <a:t>零知识性</a:t>
            </a:r>
            <a:endParaRPr lang="zh-CN" altLang="en-US" b="1" dirty="0">
              <a:solidFill>
                <a:srgbClr val="4B708B"/>
              </a:solidFill>
              <a:latin typeface="造字工房悦黑（非商用）常规体" pitchFamily="50" charset="-122"/>
              <a:ea typeface="造字工房悦黑（非商用）常规体" pitchFamily="50" charset="-122"/>
            </a:endParaRPr>
          </a:p>
        </p:txBody>
      </p:sp>
      <p:pic>
        <p:nvPicPr>
          <p:cNvPr id="17" name="图片 16"/>
          <p:cNvPicPr>
            <a:picLocks noChangeAspect="1"/>
          </p:cNvPicPr>
          <p:nvPr/>
        </p:nvPicPr>
        <p:blipFill>
          <a:blip r:embed="rId6"/>
          <a:stretch>
            <a:fillRect/>
          </a:stretch>
        </p:blipFill>
        <p:spPr>
          <a:xfrm>
            <a:off x="3195904" y="3751140"/>
            <a:ext cx="5961554" cy="928196"/>
          </a:xfrm>
          <a:prstGeom prst="rect">
            <a:avLst/>
          </a:prstGeom>
        </p:spPr>
      </p:pic>
      <p:pic>
        <p:nvPicPr>
          <p:cNvPr id="21" name="图片 20"/>
          <p:cNvPicPr>
            <a:picLocks noChangeAspect="1"/>
          </p:cNvPicPr>
          <p:nvPr/>
        </p:nvPicPr>
        <p:blipFill>
          <a:blip r:embed="rId7"/>
          <a:stretch>
            <a:fillRect/>
          </a:stretch>
        </p:blipFill>
        <p:spPr>
          <a:xfrm>
            <a:off x="3934479" y="5397848"/>
            <a:ext cx="4323041" cy="998320"/>
          </a:xfrm>
          <a:prstGeom prst="rect">
            <a:avLst/>
          </a:prstGeom>
        </p:spPr>
      </p:pic>
      <p:cxnSp>
        <p:nvCxnSpPr>
          <p:cNvPr id="2" name="直接连接符 1"/>
          <p:cNvCxnSpPr/>
          <p:nvPr userDrawn="1"/>
        </p:nvCxnSpPr>
        <p:spPr>
          <a:xfrm>
            <a:off x="1949510" y="1463438"/>
            <a:ext cx="0" cy="1401536"/>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949497" y="3186793"/>
            <a:ext cx="0" cy="1401536"/>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949495" y="4883367"/>
            <a:ext cx="0" cy="1469571"/>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1609347" y="60514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lt1"/>
                </a:solidFill>
                <a:hlinkClick r:id="" action="ppaction://hlinkshowjump?jump=firstslide"/>
              </a:rPr>
              <a:t>*</a:t>
            </a:r>
            <a:endParaRPr lang="en-US" altLang="zh-CN">
              <a:solidFill>
                <a:schemeClr val="lt1"/>
              </a:solidFill>
              <a:hlinkClick r:id="" action="ppaction://hlinkshowjump?jump=firstsli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658475"/>
            <a:ext cx="3542548" cy="46166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初步准备</a:t>
            </a:r>
            <a:endParaRPr lang="zh-CN" altLang="en-US" sz="2400" dirty="0">
              <a:solidFill>
                <a:srgbClr val="4B708B"/>
              </a:solidFill>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2" name="文本框 1"/>
              <p:cNvSpPr txBox="1"/>
              <p:nvPr/>
            </p:nvSpPr>
            <p:spPr>
              <a:xfrm>
                <a:off x="1321929" y="1360876"/>
                <a:ext cx="7582171" cy="369332"/>
              </a:xfrm>
              <a:prstGeom prst="rect">
                <a:avLst/>
              </a:prstGeom>
              <a:noFill/>
            </p:spPr>
            <p:txBody>
              <a:bodyPr wrap="square" rtlCol="0">
                <a:spAutoFit/>
              </a:bodyPr>
              <a:lstStyle/>
              <a:p>
                <a:r>
                  <a:rPr lang="zh-CN" altLang="en-US" dirty="0">
                    <a:latin typeface="汉仪全唐诗简"/>
                    <a:ea typeface="黑体" panose="02010609060101010101" pitchFamily="49" charset="-122"/>
                  </a:rPr>
                  <a:t>衡量安全性参数</a:t>
                </a:r>
                <a:r>
                  <a:rPr lang="en-US" altLang="zh-CN" dirty="0">
                    <a:latin typeface="汉仪全唐诗简"/>
                    <a:ea typeface="黑体" panose="02010609060101010101" pitchFamily="49" charset="-122"/>
                  </a:rPr>
                  <a:t>——</a:t>
                </a:r>
                <a:r>
                  <a:rPr lang="zh-CN" altLang="en-US" dirty="0">
                    <a:latin typeface="汉仪全唐诗简"/>
                    <a:ea typeface="黑体" panose="02010609060101010101" pitchFamily="49" charset="-122"/>
                  </a:rPr>
                  <a:t>计算安全参数（𝜆）、统计安全参数（</a:t>
                </a:r>
                <a14:m>
                  <m:oMath xmlns:m="http://schemas.openxmlformats.org/officeDocument/2006/math">
                    <m:r>
                      <a:rPr lang="zh-CN" altLang="en-US" i="1" smtClean="0">
                        <a:latin typeface="Cambria Math" panose="02040503050406030204" charset="0"/>
                        <a:ea typeface="黑体" panose="02010609060101010101" pitchFamily="49" charset="-122"/>
                      </a:rPr>
                      <m:t>𝜅</m:t>
                    </m:r>
                  </m:oMath>
                </a14:m>
                <a:r>
                  <a:rPr lang="zh-CN" altLang="en-US" dirty="0">
                    <a:latin typeface="汉仪全唐诗简"/>
                    <a:ea typeface="黑体" panose="02010609060101010101" pitchFamily="49" charset="-122"/>
                  </a:rPr>
                  <a:t>）</a:t>
                </a:r>
                <a:endParaRPr lang="zh-CN" altLang="en-US" dirty="0">
                  <a:latin typeface="汉仪全唐诗简"/>
                  <a:ea typeface="黑体" panose="02010609060101010101" pitchFamily="49"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321929" y="1360876"/>
                <a:ext cx="7582171" cy="369332"/>
              </a:xfrm>
              <a:prstGeom prst="rect">
                <a:avLst/>
              </a:prstGeom>
              <a:blipFill rotWithShape="1">
                <a:blip r:embed="rId3"/>
                <a:stretch>
                  <a:fillRect l="-7" t="-19" r="2" b="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321880" y="2633020"/>
                <a:ext cx="9320180" cy="3488690"/>
              </a:xfrm>
              <a:prstGeom prst="rect">
                <a:avLst/>
              </a:prstGeom>
              <a:noFill/>
            </p:spPr>
            <p:txBody>
              <a:bodyPr wrap="square" rtlCol="0">
                <a:spAutoFit/>
              </a:bodyPr>
              <a:lstStyle/>
              <a:p>
                <a:r>
                  <a:rPr lang="zh-CN" altLang="en-US" dirty="0">
                    <a:solidFill>
                      <a:schemeClr val="tx1"/>
                    </a:solidFill>
                    <a:latin typeface="汉仪全唐诗简" charset="0"/>
                    <a:ea typeface="汉仪全唐诗简" charset="0"/>
                    <a:cs typeface="汉仪全唐诗简" charset="0"/>
                  </a:rPr>
                  <a:t>门限</a:t>
                </a:r>
                <a:r>
                  <a:rPr lang="zh-CN" altLang="en-US" dirty="0">
                    <a:latin typeface="汉仪全唐诗简" charset="0"/>
                    <a:ea typeface="汉仪全唐诗简" charset="0"/>
                    <a:cs typeface="汉仪全唐诗简" charset="0"/>
                  </a:rPr>
                  <a:t>秘密共享方案允许将一个秘密</a:t>
                </a:r>
                <a14:m>
                  <m:oMath xmlns:m="http://schemas.openxmlformats.org/officeDocument/2006/math">
                    <m:r>
                      <m:rPr>
                        <m:sty m:val="p"/>
                      </m:rPr>
                      <a:rPr lang="en-US" altLang="zh-CN" b="0" i="0" smtClean="0">
                        <a:latin typeface="Cambria Math" panose="02040503050406030204" charset="0"/>
                        <a:ea typeface="汉仪全唐诗简" charset="0"/>
                        <a:cs typeface="Cambria Math" panose="02040503050406030204" charset="0"/>
                      </a:rPr>
                      <m:t>s</m:t>
                    </m:r>
                    <m:r>
                      <a:rPr lang="en-US" altLang="zh-CN" i="1">
                        <a:latin typeface="Cambria Math" panose="02040503050406030204" charset="0"/>
                        <a:ea typeface="MS Mincho" panose="02020609040205080304" charset="0"/>
                        <a:cs typeface="Cambria Math" panose="02040503050406030204" charset="0"/>
                      </a:rPr>
                      <m:t>∈</m:t>
                    </m:r>
                    <m:r>
                      <a:rPr lang="zh-CN" altLang="en-US" i="1" dirty="0">
                        <a:latin typeface="Cambria Math" panose="02040503050406030204" charset="0"/>
                        <a:ea typeface="MS Mincho" panose="02020609040205080304" charset="0"/>
                        <a:cs typeface="Cambria Math" panose="02040503050406030204" charset="0"/>
                      </a:rPr>
                      <m:t>𝔽</m:t>
                    </m:r>
                  </m:oMath>
                </a14:m>
                <a:r>
                  <a:rPr lang="zh-CN" altLang="en-US" dirty="0">
                    <a:latin typeface="汉仪全唐诗简" charset="0"/>
                    <a:ea typeface="汉仪全唐诗简" charset="0"/>
                    <a:cs typeface="汉仪全唐诗简" charset="0"/>
                  </a:rPr>
                  <a:t>分配给多个参与者，以使得任何𝑡 </a:t>
                </a:r>
                <a:r>
                  <a:rPr lang="en-US" altLang="zh-CN" dirty="0">
                    <a:latin typeface="汉仪全唐诗简" charset="0"/>
                    <a:ea typeface="汉仪全唐诗简" charset="0"/>
                    <a:cs typeface="汉仪全唐诗简" charset="0"/>
                  </a:rPr>
                  <a:t>+ 1</a:t>
                </a:r>
                <a:r>
                  <a:rPr lang="zh-CN" altLang="en-US" dirty="0">
                    <a:latin typeface="汉仪全唐诗简" charset="0"/>
                    <a:ea typeface="汉仪全唐诗简" charset="0"/>
                    <a:cs typeface="汉仪全唐诗简" charset="0"/>
                  </a:rPr>
                  <a:t>个参与者可以重构该秘密，而任何𝑡个参与者无法获知关于该秘密的任何信息。在本文中，我们使用了</a:t>
                </a:r>
                <a:r>
                  <a:rPr lang="en-US" altLang="zh-CN" dirty="0">
                    <a:latin typeface="汉仪全唐诗简" charset="0"/>
                    <a:ea typeface="汉仪全唐诗简" charset="0"/>
                    <a:cs typeface="汉仪全唐诗简" charset="0"/>
                  </a:rPr>
                  <a:t>Shamir</a:t>
                </a:r>
                <a:r>
                  <a:rPr lang="zh-CN" altLang="en-US" dirty="0">
                    <a:latin typeface="汉仪全唐诗简" charset="0"/>
                    <a:ea typeface="汉仪全唐诗简" charset="0"/>
                    <a:cs typeface="汉仪全唐诗简" charset="0"/>
                  </a:rPr>
                  <a:t>的秘密共享方法。要共享一个秘密𝑠，首先随机选择一个次数为</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𝑡</m:t>
                    </m:r>
                  </m:oMath>
                </a14:m>
                <a:r>
                  <a:rPr lang="zh-CN" altLang="en-US" dirty="0">
                    <a:latin typeface="汉仪全唐诗简" charset="0"/>
                    <a:ea typeface="汉仪全唐诗简" charset="0"/>
                    <a:cs typeface="汉仪全唐诗简" charset="0"/>
                  </a:rPr>
                  <a:t>的多项式𝑓，使得</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𝑓</m:t>
                    </m:r>
                    <m:d>
                      <m:dPr>
                        <m:ctrlPr>
                          <a:rPr lang="en-US" altLang="zh-CN" b="0" i="1" smtClean="0">
                            <a:latin typeface="Cambria Math" panose="02040503050406030204" charset="0"/>
                            <a:ea typeface="汉仪全唐诗简" charset="0"/>
                            <a:cs typeface="Cambria Math" panose="02040503050406030204" charset="0"/>
                          </a:rPr>
                        </m:ctrlPr>
                      </m:dPr>
                      <m:e>
                        <m:sSub>
                          <m:sSubPr>
                            <m:ctrlPr>
                              <a:rPr lang="en-US" altLang="zh-CN" b="0" i="1" smtClean="0">
                                <a:latin typeface="Cambria Math" panose="02040503050406030204" charset="0"/>
                                <a:ea typeface="汉仪全唐诗简" charset="0"/>
                                <a:cs typeface="Cambria Math" panose="02040503050406030204" charset="0"/>
                              </a:rPr>
                            </m:ctrlPr>
                          </m:sSubPr>
                          <m:e>
                            <m:r>
                              <a:rPr lang="zh-CN" altLang="en-US" b="0" i="1" smtClean="0">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MS Mincho" panose="02020609040205080304" charset="0"/>
                                <a:cs typeface="Cambria Math" panose="02040503050406030204" charset="0"/>
                              </a:rPr>
                              <m:t>0</m:t>
                            </m:r>
                          </m:sub>
                        </m:sSub>
                      </m:e>
                    </m:d>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𝑠</m:t>
                        </m:r>
                      </m:e>
                      <m:sub>
                        <m:r>
                          <a:rPr lang="en-US" altLang="zh-CN" b="0" i="1" smtClean="0">
                            <a:latin typeface="Cambria Math" panose="02040503050406030204" charset="0"/>
                            <a:ea typeface="MS Mincho" panose="02020609040205080304" charset="0"/>
                            <a:cs typeface="Cambria Math" panose="02040503050406030204" charset="0"/>
                          </a:rPr>
                          <m:t>1</m:t>
                        </m:r>
                      </m:sub>
                    </m:sSub>
                  </m:oMath>
                </a14:m>
                <a:r>
                  <a:rPr lang="zh-CN" altLang="en-US" dirty="0">
                    <a:latin typeface="汉仪全唐诗简" charset="0"/>
                    <a:ea typeface="汉仪全唐诗简" charset="0"/>
                    <a:cs typeface="汉仪全唐诗简" charset="0"/>
                  </a:rPr>
                  <a:t>。第</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𝑖</m:t>
                    </m:r>
                  </m:oMath>
                </a14:m>
                <a:r>
                  <a:rPr lang="zh-CN" altLang="en-US" dirty="0">
                    <a:latin typeface="汉仪全唐诗简" charset="0"/>
                    <a:ea typeface="汉仪全唐诗简" charset="0"/>
                    <a:cs typeface="汉仪全唐诗简" charset="0"/>
                  </a:rPr>
                  <a:t>个参与者的秘密份额是</a:t>
                </a:r>
                <a14:m>
                  <m:oMath xmlns:m="http://schemas.openxmlformats.org/officeDocument/2006/math">
                    <m:r>
                      <a:rPr lang="en-US" altLang="zh-CN" i="1">
                        <a:latin typeface="Cambria Math" panose="02040503050406030204" charset="0"/>
                        <a:ea typeface="汉仪全唐诗简" charset="0"/>
                        <a:cs typeface="Cambria Math" panose="02040503050406030204" charset="0"/>
                      </a:rPr>
                      <m:t>𝑓</m:t>
                    </m:r>
                    <m:d>
                      <m:dPr>
                        <m:ctrlPr>
                          <a:rPr lang="en-US" altLang="zh-CN" i="1">
                            <a:latin typeface="Cambria Math" panose="02040503050406030204" charset="0"/>
                            <a:ea typeface="汉仪全唐诗简" charset="0"/>
                            <a:cs typeface="Cambria Math" panose="02040503050406030204" charset="0"/>
                          </a:rPr>
                        </m:ctrlPr>
                      </m:dPr>
                      <m:e>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汉仪全唐诗简" charset="0"/>
                                <a:cs typeface="Cambria Math" panose="02040503050406030204" charset="0"/>
                              </a:rPr>
                              <m:t>𝑖</m:t>
                            </m:r>
                          </m:sub>
                        </m:sSub>
                      </m:e>
                    </m:d>
                    <m:r>
                      <a:rPr lang="en-US" altLang="zh-CN" i="1" smtClean="0">
                        <a:latin typeface="Cambria Math" panose="02040503050406030204" charset="0"/>
                        <a:ea typeface="MS Mincho" panose="02020609040205080304" charset="0"/>
                        <a:cs typeface="Cambria Math" panose="02040503050406030204" charset="0"/>
                      </a:rPr>
                      <m:t>∈</m:t>
                    </m:r>
                    <m:r>
                      <a:rPr lang="zh-CN" altLang="en-US" i="1" dirty="0" smtClean="0">
                        <a:latin typeface="Cambria Math" panose="02040503050406030204" charset="0"/>
                        <a:ea typeface="MS Mincho" panose="02020609040205080304" charset="0"/>
                        <a:cs typeface="Cambria Math" panose="02040503050406030204" charset="0"/>
                      </a:rPr>
                      <m:t>𝔽</m:t>
                    </m:r>
                    <m:r>
                      <a:rPr lang="en-US" altLang="zh-CN" i="1">
                        <a:latin typeface="Cambria Math" panose="02040503050406030204" charset="0"/>
                        <a:ea typeface="MS Mincho" panose="02020609040205080304" charset="0"/>
                        <a:cs typeface="Cambria Math" panose="02040503050406030204" charset="0"/>
                      </a:rPr>
                      <m:t> </m:t>
                    </m:r>
                  </m:oMath>
                </a14:m>
                <a:r>
                  <a:rPr lang="zh-CN" altLang="en-US" dirty="0">
                    <a:latin typeface="汉仪全唐诗简" charset="0"/>
                    <a:ea typeface="汉仪全唐诗简" charset="0"/>
                    <a:cs typeface="汉仪全唐诗简" charset="0"/>
                  </a:rPr>
                  <a:t>，其中</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0</m:t>
                        </m:r>
                      </m:sub>
                    </m:sSub>
                  </m:oMath>
                </a14:m>
                <a:r>
                  <a:rPr lang="en-US" altLang="zh-CN" dirty="0">
                    <a:latin typeface="汉仪全唐诗简" charset="0"/>
                    <a:ea typeface="汉仪全唐诗简" charset="0"/>
                    <a:cs typeface="汉仪全唐诗简" charset="0"/>
                  </a:rPr>
                  <a:t>, </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MS Mincho" panose="02020609040205080304" charset="0"/>
                            <a:cs typeface="Cambria Math" panose="02040503050406030204" charset="0"/>
                          </a:rPr>
                          <m:t>1</m:t>
                        </m:r>
                      </m:sub>
                    </m:sSub>
                  </m:oMath>
                </a14:m>
                <a:r>
                  <a:rPr lang="en-US" altLang="zh-CN" dirty="0">
                    <a:latin typeface="汉仪全唐诗简" charset="0"/>
                    <a:ea typeface="汉仪全唐诗简" charset="0"/>
                    <a:cs typeface="汉仪全唐诗简" charset="0"/>
                  </a:rPr>
                  <a:t>,…, </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汉仪全唐诗简" charset="0"/>
                            <a:cs typeface="Cambria Math" panose="02040503050406030204" charset="0"/>
                          </a:rPr>
                          <m:t>𝑛</m:t>
                        </m:r>
                      </m:sub>
                    </m:sSub>
                  </m:oMath>
                </a14:m>
                <a:r>
                  <a:rPr lang="zh-CN" altLang="en-US" dirty="0">
                    <a:latin typeface="汉仪全唐诗简" charset="0"/>
                    <a:ea typeface="汉仪全唐诗简" charset="0"/>
                    <a:cs typeface="汉仪全唐诗简" charset="0"/>
                  </a:rPr>
                  <a:t>是固定的</a:t>
                </a:r>
                <a:r>
                  <a:rPr lang="en-US" altLang="zh-CN" dirty="0">
                    <a:solidFill>
                      <a:srgbClr val="EE717B"/>
                    </a:solidFill>
                    <a:latin typeface="汉仪全唐诗简" charset="0"/>
                    <a:ea typeface="汉仪全唐诗简" charset="0"/>
                    <a:cs typeface="汉仪全唐诗简" charset="0"/>
                  </a:rPr>
                  <a:t>FFT</a:t>
                </a:r>
                <a:r>
                  <a:rPr lang="zh-CN" altLang="en-US" dirty="0">
                    <a:solidFill>
                      <a:srgbClr val="EE717B"/>
                    </a:solidFill>
                    <a:latin typeface="汉仪全唐诗简" charset="0"/>
                    <a:ea typeface="汉仪全唐诗简" charset="0"/>
                    <a:cs typeface="汉仪全唐诗简" charset="0"/>
                  </a:rPr>
                  <a:t>友好</a:t>
                </a:r>
                <a:r>
                  <a:rPr lang="zh-CN" altLang="en-US" dirty="0">
                    <a:latin typeface="汉仪全唐诗简" charset="0"/>
                    <a:ea typeface="汉仪全唐诗简" charset="0"/>
                    <a:cs typeface="汉仪全唐诗简" charset="0"/>
                  </a:rPr>
                  <a:t>的域元素。</a:t>
                </a:r>
                <a:endParaRPr lang="zh-CN" altLang="en-US" dirty="0">
                  <a:latin typeface="汉仪全唐诗简" charset="0"/>
                  <a:ea typeface="汉仪全唐诗简" charset="0"/>
                  <a:cs typeface="汉仪全唐诗简" charset="0"/>
                </a:endParaRPr>
              </a:p>
              <a:p>
                <a:endParaRPr lang="zh-CN" altLang="en-US" dirty="0">
                  <a:latin typeface="汉仪全唐诗简" charset="0"/>
                  <a:ea typeface="汉仪全唐诗简" charset="0"/>
                  <a:cs typeface="汉仪全唐诗简" charset="0"/>
                </a:endParaRPr>
              </a:p>
              <a:p>
                <a:r>
                  <a:rPr lang="en-US" altLang="zh-CN" dirty="0">
                    <a:latin typeface="汉仪全唐诗简" charset="0"/>
                    <a:ea typeface="汉仪全唐诗简" charset="0"/>
                    <a:cs typeface="汉仪全唐诗简" charset="0"/>
                  </a:rPr>
                  <a:t>Shamir</a:t>
                </a:r>
                <a:r>
                  <a:rPr lang="zh-CN" altLang="en-US" dirty="0">
                    <a:latin typeface="汉仪全唐诗简" charset="0"/>
                    <a:ea typeface="汉仪全唐诗简" charset="0"/>
                    <a:cs typeface="汉仪全唐诗简" charset="0"/>
                  </a:rPr>
                  <a:t>的秘密共享可以扩展以共享多个秘密，称为打包秘密共享。具体来说，要打包</a:t>
                </a:r>
                <a:r>
                  <a:rPr lang="en-US" altLang="zh-CN" dirty="0">
                    <a:latin typeface="汉仪全唐诗简" charset="0"/>
                    <a:ea typeface="汉仪全唐诗简" charset="0"/>
                    <a:cs typeface="汉仪全唐诗简" charset="0"/>
                  </a:rPr>
                  <a:t>ℓ</a:t>
                </a:r>
                <a:r>
                  <a:rPr lang="zh-CN" altLang="en-US" dirty="0">
                    <a:latin typeface="汉仪全唐诗简" charset="0"/>
                    <a:ea typeface="汉仪全唐诗简" charset="0"/>
                    <a:cs typeface="汉仪全唐诗简" charset="0"/>
                  </a:rPr>
                  <a:t>个秘密</a:t>
                </a:r>
                <a14:m>
                  <m:oMath xmlns:m="http://schemas.openxmlformats.org/officeDocument/2006/math">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𝑠</m:t>
                        </m:r>
                      </m:e>
                      <m:sub>
                        <m:r>
                          <a:rPr lang="en-US" altLang="zh-CN" b="0" i="1" smtClean="0">
                            <a:latin typeface="Cambria Math" panose="02040503050406030204" charset="0"/>
                            <a:ea typeface="MS Mincho" panose="02020609040205080304" charset="0"/>
                            <a:cs typeface="Cambria Math" panose="02040503050406030204" charset="0"/>
                          </a:rPr>
                          <m:t>1</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𝑠</m:t>
                        </m:r>
                      </m:e>
                      <m:sub>
                        <m:r>
                          <a:rPr lang="en-US" altLang="zh-CN" b="0" i="1" smtClean="0">
                            <a:latin typeface="Cambria Math" panose="02040503050406030204" charset="0"/>
                            <a:ea typeface="MS Mincho" panose="02020609040205080304" charset="0"/>
                            <a:cs typeface="Cambria Math" panose="02040503050406030204" charset="0"/>
                          </a:rPr>
                          <m:t>2</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𝑠</m:t>
                        </m:r>
                      </m:e>
                      <m:sub>
                        <m:r>
                          <a:rPr lang="en-US" altLang="zh-CN" i="1" smtClean="0">
                            <a:latin typeface="Cambria Math" panose="02040503050406030204" charset="0"/>
                            <a:ea typeface="MS Mincho" panose="02020609040205080304" charset="0"/>
                            <a:cs typeface="Cambria Math" panose="02040503050406030204" charset="0"/>
                          </a:rPr>
                          <m:t>ℓ</m:t>
                        </m:r>
                      </m:sub>
                    </m:sSub>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，选择一个度数为𝑡的多项式𝑓，使得</a:t>
                </a:r>
                <a14:m>
                  <m:oMath xmlns:m="http://schemas.openxmlformats.org/officeDocument/2006/math">
                    <m:r>
                      <a:rPr lang="en-US" altLang="zh-CN" i="1">
                        <a:latin typeface="Cambria Math" panose="02040503050406030204" charset="0"/>
                        <a:ea typeface="汉仪全唐诗简" charset="0"/>
                        <a:cs typeface="Cambria Math" panose="02040503050406030204" charset="0"/>
                      </a:rPr>
                      <m:t>𝑓</m:t>
                    </m:r>
                    <m:d>
                      <m:dPr>
                        <m:ctrlPr>
                          <a:rPr lang="en-US" altLang="zh-CN" i="1">
                            <a:latin typeface="Cambria Math" panose="02040503050406030204" charset="0"/>
                            <a:ea typeface="汉仪全唐诗简" charset="0"/>
                            <a:cs typeface="Cambria Math" panose="02040503050406030204" charset="0"/>
                          </a:rPr>
                        </m:ctrlPr>
                      </m:dPr>
                      <m:e>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0</m:t>
                            </m:r>
                          </m:sub>
                        </m:sSub>
                      </m:e>
                    </m:d>
                    <m:r>
                      <a:rPr lang="en-US" altLang="zh-CN" i="1">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𝑠</m:t>
                        </m:r>
                      </m:e>
                      <m:sub>
                        <m:r>
                          <a:rPr lang="en-US" altLang="zh-CN" i="1">
                            <a:latin typeface="Cambria Math" panose="02040503050406030204" charset="0"/>
                            <a:ea typeface="MS Mincho" panose="02020609040205080304" charset="0"/>
                            <a:cs typeface="Cambria Math" panose="02040503050406030204" charset="0"/>
                          </a:rPr>
                          <m:t>1</m:t>
                        </m:r>
                      </m:sub>
                    </m:sSub>
                    <m:r>
                      <a:rPr lang="en-US" altLang="zh-CN" i="1">
                        <a:latin typeface="Cambria Math" panose="02040503050406030204" charset="0"/>
                        <a:ea typeface="MS Mincho" panose="02020609040205080304" charset="0"/>
                        <a:cs typeface="Cambria Math" panose="02040503050406030204" charset="0"/>
                      </a:rPr>
                      <m:t> </m:t>
                    </m:r>
                    <m:r>
                      <a:rPr lang="en-US" altLang="zh-CN" b="0" i="1" smtClean="0">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𝑓</m:t>
                    </m:r>
                    <m:d>
                      <m:dPr>
                        <m:ctrlPr>
                          <a:rPr lang="en-US" altLang="zh-CN" i="1">
                            <a:latin typeface="Cambria Math" panose="02040503050406030204" charset="0"/>
                            <a:ea typeface="汉仪全唐诗简" charset="0"/>
                            <a:cs typeface="Cambria Math" panose="02040503050406030204" charset="0"/>
                          </a:rPr>
                        </m:ctrlPr>
                      </m:dPr>
                      <m:e>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sub>
                        </m:sSub>
                      </m:e>
                    </m:d>
                    <m:r>
                      <a:rPr lang="en-US" altLang="zh-CN" i="1">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𝑠</m:t>
                        </m:r>
                      </m:e>
                      <m:sub>
                        <m:r>
                          <a:rPr lang="en-US" altLang="zh-CN" b="0" i="1" smtClean="0">
                            <a:latin typeface="Cambria Math" panose="02040503050406030204" charset="0"/>
                            <a:ea typeface="MS Mincho" panose="02020609040205080304" charset="0"/>
                            <a:cs typeface="Cambria Math" panose="02040503050406030204" charset="0"/>
                          </a:rPr>
                          <m:t>2</m:t>
                        </m:r>
                      </m:sub>
                    </m:sSub>
                    <m:r>
                      <a:rPr lang="en-US" altLang="zh-CN" b="0" i="0"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 …,</m:t>
                    </m:r>
                    <m:r>
                      <a:rPr lang="en-US" altLang="zh-CN" i="1">
                        <a:latin typeface="Cambria Math" panose="02040503050406030204" charset="0"/>
                        <a:ea typeface="汉仪全唐诗简" charset="0"/>
                        <a:cs typeface="Cambria Math" panose="02040503050406030204" charset="0"/>
                      </a:rPr>
                      <m:t>𝑓</m:t>
                    </m:r>
                    <m:d>
                      <m:dPr>
                        <m:ctrlPr>
                          <a:rPr lang="en-US" altLang="zh-CN" i="1">
                            <a:latin typeface="Cambria Math" panose="02040503050406030204" charset="0"/>
                            <a:ea typeface="汉仪全唐诗简" charset="0"/>
                            <a:cs typeface="Cambria Math" panose="02040503050406030204" charset="0"/>
                          </a:rPr>
                        </m:ctrlPr>
                      </m:dPr>
                      <m:e>
                        <m:sSub>
                          <m:sSubPr>
                            <m:ctrlPr>
                              <a:rPr lang="en-US" altLang="zh-CN" i="1" smtClean="0">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b="0" i="1" smtClean="0">
                                <a:latin typeface="Cambria Math" panose="02040503050406030204" charset="0"/>
                                <a:ea typeface="MS Mincho" panose="02020609040205080304" charset="0"/>
                                <a:cs typeface="Cambria Math" panose="02040503050406030204" charset="0"/>
                              </a:rPr>
                              <m:t>−(ℓ−</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sub>
                        </m:sSub>
                      </m:e>
                    </m:d>
                    <m:r>
                      <a:rPr lang="en-US" altLang="zh-CN" i="1">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𝑠</m:t>
                        </m:r>
                      </m:e>
                      <m:sub>
                        <m:r>
                          <a:rPr lang="en-US" altLang="zh-CN" i="1">
                            <a:latin typeface="Cambria Math" panose="02040503050406030204" charset="0"/>
                            <a:ea typeface="MS Mincho" panose="02020609040205080304" charset="0"/>
                            <a:cs typeface="Cambria Math" panose="02040503050406030204" charset="0"/>
                          </a:rPr>
                          <m:t>ℓ</m:t>
                        </m:r>
                      </m:sub>
                    </m:sSub>
                  </m:oMath>
                </a14:m>
                <a:r>
                  <a:rPr lang="zh-CN" altLang="en-US" dirty="0">
                    <a:latin typeface="汉仪全唐诗简" charset="0"/>
                    <a:ea typeface="汉仪全唐诗简" charset="0"/>
                    <a:cs typeface="汉仪全唐诗简" charset="0"/>
                  </a:rPr>
                  <a:t>。第𝑖个秘密份额应为</a:t>
                </a:r>
                <a14:m>
                  <m:oMath xmlns:m="http://schemas.openxmlformats.org/officeDocument/2006/math">
                    <m:r>
                      <a:rPr lang="en-US" altLang="zh-CN" i="1">
                        <a:latin typeface="Cambria Math" panose="02040503050406030204" charset="0"/>
                        <a:ea typeface="汉仪全唐诗简" charset="0"/>
                        <a:cs typeface="Cambria Math" panose="02040503050406030204" charset="0"/>
                      </a:rPr>
                      <m:t>𝑓</m:t>
                    </m:r>
                    <m:d>
                      <m:dPr>
                        <m:ctrlPr>
                          <a:rPr lang="en-US" altLang="zh-CN" i="1">
                            <a:latin typeface="Cambria Math" panose="02040503050406030204" charset="0"/>
                            <a:ea typeface="汉仪全唐诗简" charset="0"/>
                            <a:cs typeface="Cambria Math" panose="02040503050406030204" charset="0"/>
                          </a:rPr>
                        </m:ctrlPr>
                      </m:dPr>
                      <m:e>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汉仪全唐诗简" charset="0"/>
                                <a:cs typeface="Cambria Math" panose="02040503050406030204" charset="0"/>
                              </a:rPr>
                              <m:t>𝑖</m:t>
                            </m:r>
                          </m:sub>
                        </m:sSub>
                      </m:e>
                    </m:d>
                    <m:r>
                      <a:rPr lang="en-US" altLang="zh-CN" i="1">
                        <a:latin typeface="Cambria Math" panose="02040503050406030204" charset="0"/>
                        <a:ea typeface="MS Mincho" panose="02020609040205080304" charset="0"/>
                        <a:cs typeface="Cambria Math" panose="02040503050406030204" charset="0"/>
                      </a:rPr>
                      <m:t>∈</m:t>
                    </m:r>
                    <m:r>
                      <a:rPr lang="zh-CN" altLang="en-US" i="1" dirty="0">
                        <a:latin typeface="Cambria Math" panose="02040503050406030204" charset="0"/>
                        <a:ea typeface="MS Mincho" panose="02020609040205080304" charset="0"/>
                        <a:cs typeface="Cambria Math" panose="02040503050406030204" charset="0"/>
                      </a:rPr>
                      <m:t>𝔽</m:t>
                    </m:r>
                  </m:oMath>
                </a14:m>
                <a:r>
                  <a:rPr lang="zh-CN" altLang="en-US" dirty="0">
                    <a:latin typeface="汉仪全唐诗简" charset="0"/>
                    <a:ea typeface="汉仪全唐诗简" charset="0"/>
                    <a:cs typeface="汉仪全唐诗简" charset="0"/>
                  </a:rPr>
                  <a:t>。再次强调</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−(ℓ−</m:t>
                        </m:r>
                        <m:r>
                          <a:rPr lang="en-US" altLang="zh-CN" i="1">
                            <a:latin typeface="Cambria Math" panose="02040503050406030204" charset="0"/>
                            <a:ea typeface="MS Mincho" panose="02020609040205080304" charset="0"/>
                            <a:cs typeface="Cambria Math" panose="02040503050406030204" charset="0"/>
                          </a:rPr>
                          <m:t>1</m:t>
                        </m:r>
                        <m:r>
                          <a:rPr lang="en-US" altLang="zh-CN" i="1">
                            <a:latin typeface="Cambria Math" panose="02040503050406030204" charset="0"/>
                            <a:ea typeface="MS Mincho" panose="02020609040205080304" charset="0"/>
                            <a:cs typeface="Cambria Math" panose="02040503050406030204" charset="0"/>
                          </a:rPr>
                          <m:t>)</m:t>
                        </m:r>
                      </m:sub>
                    </m:sSub>
                  </m:oMath>
                </a14:m>
                <a:r>
                  <a:rPr lang="en-US" altLang="zh-CN" dirty="0">
                    <a:latin typeface="汉仪全唐诗简" charset="0"/>
                    <a:ea typeface="汉仪全唐诗简" charset="0"/>
                    <a:cs typeface="汉仪全唐诗简" charset="0"/>
                  </a:rPr>
                  <a:t>,…,</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MS Mincho" panose="02020609040205080304" charset="0"/>
                            <a:cs typeface="Cambria Math" panose="02040503050406030204" charset="0"/>
                          </a:rPr>
                          <m:t>1</m:t>
                        </m:r>
                      </m:sub>
                    </m:sSub>
                  </m:oMath>
                </a14:m>
                <a:r>
                  <a:rPr lang="en-US" altLang="zh-CN" dirty="0">
                    <a:latin typeface="汉仪全唐诗简" charset="0"/>
                    <a:ea typeface="汉仪全唐诗简" charset="0"/>
                    <a:cs typeface="汉仪全唐诗简" charset="0"/>
                  </a:rPr>
                  <a:t>, </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0</m:t>
                        </m:r>
                      </m:sub>
                    </m:sSub>
                  </m:oMath>
                </a14:m>
                <a:r>
                  <a:rPr lang="en-US" altLang="zh-CN" dirty="0">
                    <a:latin typeface="汉仪全唐诗简" charset="0"/>
                    <a:ea typeface="汉仪全唐诗简" charset="0"/>
                    <a:cs typeface="汉仪全唐诗简" charset="0"/>
                  </a:rPr>
                  <a:t>, </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MS Mincho" panose="02020609040205080304" charset="0"/>
                            <a:cs typeface="Cambria Math" panose="02040503050406030204" charset="0"/>
                          </a:rPr>
                          <m:t>1</m:t>
                        </m:r>
                      </m:sub>
                    </m:sSub>
                  </m:oMath>
                </a14:m>
                <a:r>
                  <a:rPr lang="en-US" altLang="zh-CN" dirty="0">
                    <a:latin typeface="汉仪全唐诗简" charset="0"/>
                    <a:ea typeface="汉仪全唐诗简" charset="0"/>
                    <a:cs typeface="汉仪全唐诗简" charset="0"/>
                  </a:rPr>
                  <a:t>,…, </a:t>
                </a:r>
                <a14:m>
                  <m:oMath xmlns:m="http://schemas.openxmlformats.org/officeDocument/2006/math">
                    <m:sSub>
                      <m:sSubPr>
                        <m:ctrlPr>
                          <a:rPr lang="en-US" altLang="zh-CN" i="1">
                            <a:latin typeface="Cambria Math" panose="02040503050406030204" charset="0"/>
                            <a:ea typeface="汉仪全唐诗简" charset="0"/>
                            <a:cs typeface="Cambria Math" panose="02040503050406030204" charset="0"/>
                          </a:rPr>
                        </m:ctrlPr>
                      </m:sSubPr>
                      <m:e>
                        <m:r>
                          <a:rPr lang="zh-CN" altLang="en-US" i="1">
                            <a:latin typeface="Cambria Math" panose="02040503050406030204" charset="0"/>
                            <a:ea typeface="MS Mincho" panose="02020609040205080304" charset="0"/>
                            <a:cs typeface="Cambria Math" panose="02040503050406030204" charset="0"/>
                          </a:rPr>
                          <m:t>𝛼</m:t>
                        </m:r>
                      </m:e>
                      <m:sub>
                        <m:r>
                          <a:rPr lang="en-US" altLang="zh-CN" i="1">
                            <a:latin typeface="Cambria Math" panose="02040503050406030204" charset="0"/>
                            <a:ea typeface="汉仪全唐诗简" charset="0"/>
                            <a:cs typeface="Cambria Math" panose="02040503050406030204" charset="0"/>
                          </a:rPr>
                          <m:t>𝑛</m:t>
                        </m:r>
                      </m:sub>
                    </m:sSub>
                  </m:oMath>
                </a14:m>
                <a:r>
                  <a:rPr lang="zh-CN" altLang="en-US" dirty="0">
                    <a:latin typeface="汉仪全唐诗简" charset="0"/>
                    <a:ea typeface="汉仪全唐诗简" charset="0"/>
                    <a:cs typeface="汉仪全唐诗简" charset="0"/>
                  </a:rPr>
                  <a:t>是</a:t>
                </a:r>
                <a:r>
                  <a:rPr lang="en-US" altLang="zh-CN" dirty="0">
                    <a:latin typeface="汉仪全唐诗简" charset="0"/>
                    <a:ea typeface="汉仪全唐诗简" charset="0"/>
                    <a:cs typeface="汉仪全唐诗简" charset="0"/>
                  </a:rPr>
                  <a:t>FFT</a:t>
                </a:r>
                <a:r>
                  <a:rPr lang="zh-CN" altLang="en-US" dirty="0">
                    <a:latin typeface="汉仪全唐诗简" charset="0"/>
                    <a:ea typeface="汉仪全唐诗简" charset="0"/>
                    <a:cs typeface="汉仪全唐诗简" charset="0"/>
                  </a:rPr>
                  <a:t>友好的域元素。在这种情况下，对于任何</a:t>
                </a:r>
                <a14:m>
                  <m:oMath xmlns:m="http://schemas.openxmlformats.org/officeDocument/2006/math">
                    <m:sSub>
                      <m:sSubPr>
                        <m:ctrlPr>
                          <a:rPr lang="en-US" altLang="zh-CN"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𝑡</m:t>
                        </m:r>
                      </m:e>
                      <m:sub>
                        <m:r>
                          <a:rPr lang="en-US" altLang="zh-CN" b="0" i="1" smtClean="0">
                            <a:latin typeface="Cambria Math" panose="02040503050406030204" charset="0"/>
                            <a:ea typeface="汉仪全唐诗简" charset="0"/>
                            <a:cs typeface="Cambria Math" panose="02040503050406030204" charset="0"/>
                          </a:rPr>
                          <m:t>𝑝</m:t>
                        </m:r>
                      </m:sub>
                    </m:sSub>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𝑡</m:t>
                    </m:r>
                    <m:r>
                      <a:rPr lang="en-US" altLang="zh-CN" b="0" i="1" smtClean="0">
                        <a:latin typeface="Cambria Math" panose="02040503050406030204" charset="0"/>
                        <a:ea typeface="MS Mincho" panose="02020609040205080304" charset="0"/>
                        <a:cs typeface="Cambria Math" panose="02040503050406030204" charset="0"/>
                      </a:rPr>
                      <m:t>−ℓ</m:t>
                    </m:r>
                  </m:oMath>
                </a14:m>
                <a:r>
                  <a:rPr lang="zh-CN" altLang="en-US" dirty="0">
                    <a:latin typeface="汉仪全唐诗简" charset="0"/>
                    <a:ea typeface="汉仪全唐诗简" charset="0"/>
                    <a:cs typeface="汉仪全唐诗简" charset="0"/>
                  </a:rPr>
                  <a:t>个参与者的腐败，隐私性仍然有效，而任何𝑡 </a:t>
                </a:r>
                <a:r>
                  <a:rPr lang="en-US" altLang="zh-CN" dirty="0">
                    <a:latin typeface="汉仪全唐诗简" charset="0"/>
                    <a:ea typeface="汉仪全唐诗简" charset="0"/>
                    <a:cs typeface="汉仪全唐诗简" charset="0"/>
                  </a:rPr>
                  <a:t>+ 1</a:t>
                </a:r>
                <a:r>
                  <a:rPr lang="zh-CN" altLang="en-US" dirty="0">
                    <a:latin typeface="汉仪全唐诗简" charset="0"/>
                    <a:ea typeface="汉仪全唐诗简" charset="0"/>
                    <a:cs typeface="汉仪全唐诗简" charset="0"/>
                  </a:rPr>
                  <a:t>个参与者足以重构所有</a:t>
                </a:r>
                <a14:m>
                  <m:oMath xmlns:m="http://schemas.openxmlformats.org/officeDocument/2006/math">
                    <m:r>
                      <a:rPr lang="en-US" altLang="zh-CN" i="1" smtClean="0">
                        <a:latin typeface="Cambria Math" panose="02040503050406030204" charset="0"/>
                        <a:ea typeface="MS Mincho" panose="02020609040205080304" charset="0"/>
                        <a:cs typeface="Cambria Math" panose="02040503050406030204" charset="0"/>
                      </a:rPr>
                      <m:t>ℓ</m:t>
                    </m:r>
                  </m:oMath>
                </a14:m>
                <a:r>
                  <a:rPr lang="zh-CN" altLang="en-US" dirty="0">
                    <a:latin typeface="汉仪全唐诗简" charset="0"/>
                    <a:ea typeface="汉仪全唐诗简" charset="0"/>
                    <a:cs typeface="汉仪全唐诗简" charset="0"/>
                  </a:rPr>
                  <a:t>个秘密。</a:t>
                </a:r>
                <a:endParaRPr lang="zh-CN" altLang="en-US" dirty="0">
                  <a:latin typeface="汉仪全唐诗简" charset="0"/>
                  <a:ea typeface="汉仪全唐诗简" charset="0"/>
                  <a:cs typeface="汉仪全唐诗简"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321880" y="2633020"/>
                <a:ext cx="9320180" cy="3488690"/>
              </a:xfrm>
              <a:prstGeom prst="rect">
                <a:avLst/>
              </a:prstGeom>
              <a:blipFill rotWithShape="1">
                <a:blip r:embed="rId4"/>
                <a:stretch>
                  <a:fillRect l="-5" t="-9" r="1" b="9"/>
                </a:stretch>
              </a:blipFill>
            </p:spPr>
            <p:txBody>
              <a:bodyPr/>
              <a:lstStyle/>
              <a:p>
                <a:r>
                  <a:rPr lang="zh-CN" altLang="en-US">
                    <a:noFill/>
                  </a:rPr>
                  <a:t> </a:t>
                </a:r>
              </a:p>
            </p:txBody>
          </p:sp>
        </mc:Fallback>
      </mc:AlternateContent>
      <p:sp>
        <p:nvSpPr>
          <p:cNvPr id="6" name="文本框 5"/>
          <p:cNvSpPr txBox="1"/>
          <p:nvPr/>
        </p:nvSpPr>
        <p:spPr>
          <a:xfrm>
            <a:off x="300753" y="2147435"/>
            <a:ext cx="3542548" cy="368300"/>
          </a:xfrm>
          <a:prstGeom prst="rect">
            <a:avLst/>
          </a:prstGeom>
          <a:noFill/>
        </p:spPr>
        <p:txBody>
          <a:bodyPr wrap="square" rtlCol="0">
            <a:spAutoFit/>
          </a:bodyPr>
          <a:lstStyle/>
          <a:p>
            <a:pPr algn="ctr"/>
            <a:r>
              <a:rPr lang="zh-CN" altLang="en-US" dirty="0">
                <a:solidFill>
                  <a:srgbClr val="4B708B"/>
                </a:solidFill>
                <a:latin typeface="造字工房悦黑（非商用）常规体" pitchFamily="50" charset="-122"/>
                <a:ea typeface="造字工房悦黑（非商用）常规体" pitchFamily="50" charset="-122"/>
              </a:rPr>
              <a:t>打包秘密共享</a:t>
            </a:r>
            <a:endParaRPr lang="zh-CN" altLang="en-US" dirty="0">
              <a:solidFill>
                <a:srgbClr val="4B708B"/>
              </a:solidFill>
              <a:latin typeface="造字工房悦黑（非商用）常规体" pitchFamily="50" charset="-122"/>
              <a:ea typeface="造字工房悦黑（非商用）常规体" pitchFamily="5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166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初步准备</a:t>
            </a:r>
            <a:endParaRPr lang="zh-CN" altLang="en-US" sz="2400" dirty="0">
              <a:solidFill>
                <a:srgbClr val="4B708B"/>
              </a:solidFill>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2" name="文本框 1"/>
              <p:cNvSpPr txBox="1"/>
              <p:nvPr/>
            </p:nvSpPr>
            <p:spPr>
              <a:xfrm>
                <a:off x="1087457" y="1360876"/>
                <a:ext cx="9548300" cy="4537710"/>
              </a:xfrm>
              <a:prstGeom prst="rect">
                <a:avLst/>
              </a:prstGeom>
              <a:noFill/>
            </p:spPr>
            <p:txBody>
              <a:bodyPr wrap="square" rtlCol="0">
                <a:noAutofit/>
              </a:bodyPr>
              <a:lstStyle/>
              <a:p>
                <a:r>
                  <a:rPr lang="zh-CN" altLang="en-US" b="1" dirty="0">
                    <a:latin typeface="汉仪全唐诗简" charset="0"/>
                    <a:ea typeface="汉仪全唐诗简" charset="0"/>
                    <a:cs typeface="汉仪全唐诗简" charset="0"/>
                  </a:rPr>
                  <a:t>对数几率回归</a:t>
                </a:r>
                <a:endParaRPr lang="en-US" altLang="zh-CN" b="1"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对于一组数据点</a:t>
                </a:r>
                <a14:m>
                  <m:oMath xmlns:m="http://schemas.openxmlformats.org/officeDocument/2006/math">
                    <m:d>
                      <m:dPr>
                        <m:ctrlPr>
                          <a:rPr lang="en-US" altLang="zh-CN" b="0" i="1" smtClean="0">
                            <a:latin typeface="Cambria Math" panose="02040503050406030204" charset="0"/>
                            <a:ea typeface="汉仪全唐诗简" charset="0"/>
                            <a:cs typeface="Cambria Math" panose="02040503050406030204" charset="0"/>
                          </a:rPr>
                        </m:ctrlPr>
                      </m:dPr>
                      <m:e>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1" i="0">
                                <a:latin typeface="Cambria Math" panose="02040503050406030204" charset="0"/>
                                <a:ea typeface="汉仪全唐诗简" charset="0"/>
                                <a:cs typeface="Cambria Math" panose="02040503050406030204" charset="0"/>
                              </a:rPr>
                              <m:t>𝐱</m:t>
                            </m:r>
                          </m:e>
                          <m:sub>
                            <m:r>
                              <a:rPr lang="en-US" altLang="zh-CN" b="0" i="1" smtClean="0">
                                <a:latin typeface="Cambria Math" panose="02040503050406030204" charset="0"/>
                                <a:ea typeface="MS Mincho" panose="02020609040205080304" charset="0"/>
                                <a:cs typeface="Cambria Math" panose="02040503050406030204" charset="0"/>
                              </a:rPr>
                              <m:t>1</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𝑦</m:t>
                            </m:r>
                          </m:e>
                          <m:sub>
                            <m:r>
                              <a:rPr lang="en-US" altLang="zh-CN" b="0" i="1" smtClean="0">
                                <a:latin typeface="Cambria Math" panose="02040503050406030204" charset="0"/>
                                <a:ea typeface="MS Mincho" panose="02020609040205080304" charset="0"/>
                                <a:cs typeface="Cambria Math" panose="02040503050406030204" charset="0"/>
                              </a:rPr>
                              <m:t>1</m:t>
                            </m:r>
                          </m:sub>
                        </m:sSub>
                      </m:e>
                    </m:d>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b="1" i="0">
                            <a:latin typeface="Cambria Math" panose="02040503050406030204" charset="0"/>
                            <a:ea typeface="汉仪全唐诗简" charset="0"/>
                            <a:cs typeface="Cambria Math" panose="02040503050406030204" charset="0"/>
                          </a:rPr>
                          <m:t>𝐱</m:t>
                        </m:r>
                      </m:e>
                      <m:sub>
                        <m:r>
                          <a:rPr lang="en-US" altLang="zh-CN" b="0" i="1" smtClean="0">
                            <a:latin typeface="Cambria Math" panose="02040503050406030204" charset="0"/>
                            <a:ea typeface="汉仪全唐诗简" charset="0"/>
                            <a:cs typeface="Cambria Math" panose="02040503050406030204" charset="0"/>
                          </a:rPr>
                          <m:t>𝑁</m:t>
                        </m:r>
                      </m:sub>
                    </m:sSub>
                    <m:r>
                      <a:rPr lang="en-US" altLang="zh-CN" i="1">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𝑦</m:t>
                        </m:r>
                      </m:e>
                      <m:sub>
                        <m:r>
                          <a:rPr lang="en-US" altLang="zh-CN" b="0" i="1" smtClean="0">
                            <a:latin typeface="Cambria Math" panose="02040503050406030204" charset="0"/>
                            <a:ea typeface="汉仪全唐诗简" charset="0"/>
                            <a:cs typeface="Cambria Math" panose="02040503050406030204" charset="0"/>
                          </a:rPr>
                          <m:t>𝑁</m:t>
                        </m:r>
                      </m:sub>
                    </m:sSub>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，我们希望找到一个线性模型</a:t>
                </a:r>
                <a14:m>
                  <m:oMath xmlns:m="http://schemas.openxmlformats.org/officeDocument/2006/math">
                    <m:r>
                      <a:rPr lang="en-US" altLang="zh-CN" b="1" i="0" smtClean="0">
                        <a:latin typeface="Cambria Math" panose="02040503050406030204" charset="0"/>
                        <a:ea typeface="汉仪全唐诗简" charset="0"/>
                        <a:cs typeface="Cambria Math" panose="02040503050406030204" charset="0"/>
                      </a:rPr>
                      <m:t>𝐰</m:t>
                    </m:r>
                    <m:r>
                      <a:rPr lang="en-US" altLang="zh-CN" b="0" i="1" smtClean="0">
                        <a:latin typeface="Cambria Math" panose="02040503050406030204" charset="0"/>
                        <a:ea typeface="MS Mincho" panose="02020609040205080304" charset="0"/>
                        <a:cs typeface="Cambria Math" panose="02040503050406030204" charset="0"/>
                      </a:rPr>
                      <m:t>∈</m:t>
                    </m:r>
                    <m:sSup>
                      <m:sSupPr>
                        <m:ctrlPr>
                          <a:rPr lang="en-US" altLang="zh-CN" b="0" i="1" smtClean="0">
                            <a:latin typeface="Cambria Math" panose="02040503050406030204" charset="0"/>
                            <a:ea typeface="汉仪全唐诗简" charset="0"/>
                            <a:cs typeface="Cambria Math" panose="02040503050406030204" charset="0"/>
                          </a:rPr>
                        </m:ctrlPr>
                      </m:sSupPr>
                      <m:e>
                        <m:r>
                          <a:rPr lang="en-US" altLang="zh-CN" b="0" i="1" smtClean="0">
                            <a:latin typeface="Cambria Math" panose="02040503050406030204" charset="0"/>
                            <a:ea typeface="MS Mincho" panose="02020609040205080304" charset="0"/>
                            <a:cs typeface="Cambria Math" panose="02040503050406030204" charset="0"/>
                          </a:rPr>
                          <m:t>ℝ</m:t>
                        </m:r>
                      </m:e>
                      <m:sup>
                        <m:r>
                          <a:rPr lang="en-US" altLang="zh-CN" b="0" i="1" smtClean="0">
                            <a:latin typeface="Cambria Math" panose="02040503050406030204" charset="0"/>
                            <a:ea typeface="汉仪全唐诗简" charset="0"/>
                            <a:cs typeface="Cambria Math" panose="02040503050406030204" charset="0"/>
                          </a:rPr>
                          <m:t>𝐷</m:t>
                        </m:r>
                      </m:sup>
                    </m:sSup>
                  </m:oMath>
                </a14:m>
                <a:r>
                  <a:rPr lang="zh-CN" altLang="en-US" dirty="0">
                    <a:latin typeface="汉仪全唐诗简" charset="0"/>
                    <a:ea typeface="汉仪全唐诗简" charset="0"/>
                    <a:cs typeface="汉仪全唐诗简" charset="0"/>
                  </a:rPr>
                  <a:t>，使得</a:t>
                </a:r>
                <a14:m>
                  <m:oMath xmlns:m="http://schemas.openxmlformats.org/officeDocument/2006/math">
                    <m:r>
                      <a:rPr lang="en-US" altLang="zh-CN" b="1" i="0" smtClean="0">
                        <a:latin typeface="Cambria Math" panose="02040503050406030204" charset="0"/>
                        <a:ea typeface="汉仪全唐诗简" charset="0"/>
                        <a:cs typeface="Cambria Math" panose="02040503050406030204" charset="0"/>
                      </a:rPr>
                      <m:t>𝐰</m:t>
                    </m:r>
                    <m:r>
                      <a:rPr lang="en-US" altLang="zh-CN" b="0" i="1" smtClean="0">
                        <a:latin typeface="Cambria Math" panose="02040503050406030204" charset="0"/>
                        <a:ea typeface="MS Mincho" panose="02020609040205080304" charset="0"/>
                        <a:cs typeface="Cambria Math" panose="02040503050406030204" charset="0"/>
                      </a:rPr>
                      <m:t>×</m:t>
                    </m:r>
                    <m:r>
                      <a:rPr lang="en-US" altLang="zh-CN" b="1" i="0" smtClean="0">
                        <a:latin typeface="Cambria Math" panose="02040503050406030204" charset="0"/>
                        <a:ea typeface="汉仪全唐诗简" charset="0"/>
                        <a:cs typeface="Cambria Math" panose="02040503050406030204" charset="0"/>
                      </a:rPr>
                      <m:t>𝐱</m:t>
                    </m:r>
                  </m:oMath>
                </a14:m>
                <a:r>
                  <a:rPr lang="zh-CN" altLang="en-US" dirty="0">
                    <a:latin typeface="汉仪全唐诗简" charset="0"/>
                    <a:ea typeface="汉仪全唐诗简" charset="0"/>
                    <a:cs typeface="汉仪全唐诗简" charset="0"/>
                  </a:rPr>
                  <a:t>可以良好地预测𝑦。给定一个激活函数</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𝑓</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ℝ</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0</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，用交叉熵函数测量接近度</a:t>
                </a:r>
                <a:r>
                  <a:rPr lang="en-US" altLang="zh-CN" dirty="0">
                    <a:latin typeface="汉仪全唐诗简" charset="0"/>
                    <a:ea typeface="汉仪全唐诗简" charset="0"/>
                    <a:cs typeface="汉仪全唐诗简" charset="0"/>
                  </a:rPr>
                  <a:t>:</a:t>
                </a:r>
                <a:endParaRPr lang="en-US" altLang="zh-CN" dirty="0">
                  <a:latin typeface="汉仪全唐诗简" charset="0"/>
                  <a:ea typeface="汉仪全唐诗简" charset="0"/>
                  <a:cs typeface="汉仪全唐诗简" charset="0"/>
                </a:endParaRPr>
              </a:p>
              <a:p>
                <a:endParaRPr lang="en-US" altLang="zh-CN" dirty="0">
                  <a:latin typeface="汉仪全唐诗简" charset="0"/>
                  <a:ea typeface="汉仪全唐诗简" charset="0"/>
                  <a:cs typeface="汉仪全唐诗简" charset="0"/>
                </a:endParaRPr>
              </a:p>
              <a:p>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charset="0"/>
                              <a:ea typeface="汉仪全唐诗简" charset="0"/>
                              <a:cs typeface="Cambria Math" panose="02040503050406030204" charset="0"/>
                            </a:rPr>
                          </m:ctrlPr>
                        </m:fPr>
                        <m:num>
                          <m:r>
                            <a:rPr lang="en-US" altLang="zh-CN" b="0" i="1" smtClean="0">
                              <a:latin typeface="Cambria Math" panose="02040503050406030204" charset="0"/>
                              <a:ea typeface="MS Mincho" panose="02020609040205080304" charset="0"/>
                              <a:cs typeface="Cambria Math" panose="02040503050406030204" charset="0"/>
                            </a:rPr>
                            <m:t>1</m:t>
                          </m:r>
                        </m:num>
                        <m:den>
                          <m:r>
                            <a:rPr lang="en-US" altLang="zh-CN" b="0" i="1" smtClean="0">
                              <a:latin typeface="Cambria Math" panose="02040503050406030204" charset="0"/>
                              <a:ea typeface="汉仪全唐诗简" charset="0"/>
                              <a:cs typeface="Cambria Math" panose="02040503050406030204" charset="0"/>
                            </a:rPr>
                            <m:t>𝑁</m:t>
                          </m:r>
                        </m:den>
                      </m:f>
                      <m:nary>
                        <m:naryPr>
                          <m:chr m:val="∑"/>
                          <m:subHide m:val="on"/>
                          <m:supHide m:val="on"/>
                          <m:ctrlPr>
                            <a:rPr lang="en-US" altLang="zh-CN" i="1" smtClean="0">
                              <a:latin typeface="Cambria Math" panose="02040503050406030204" charset="0"/>
                              <a:ea typeface="汉仪全唐诗简" charset="0"/>
                              <a:cs typeface="Cambria Math" panose="02040503050406030204" charset="0"/>
                            </a:rPr>
                          </m:ctrlPr>
                        </m:naryPr>
                        <m:sub/>
                        <m:sup/>
                        <m:e>
                          <m:r>
                            <a:rPr lang="en-US" altLang="zh-CN" b="0" i="1" smtClean="0">
                              <a:latin typeface="Cambria Math" panose="02040503050406030204" charset="0"/>
                              <a:ea typeface="汉仪全唐诗简" charset="0"/>
                              <a:cs typeface="Cambria Math" panose="02040503050406030204" charset="0"/>
                            </a:rPr>
                            <m:t>𝑖</m:t>
                          </m:r>
                          <m:r>
                            <a:rPr lang="en-US" altLang="zh-CN" b="0" i="1" smtClean="0">
                              <a:latin typeface="Cambria Math" panose="02040503050406030204" charset="0"/>
                              <a:ea typeface="MS Mincho" panose="02020609040205080304" charset="0"/>
                              <a:cs typeface="Cambria Math" panose="02040503050406030204" charset="0"/>
                            </a:rPr>
                            <m:t>∈</m:t>
                          </m:r>
                          <m:d>
                            <m:dPr>
                              <m:begChr m:val="["/>
                              <m:endChr m:val="]"/>
                              <m:ctrlPr>
                                <a:rPr lang="en-US" altLang="zh-CN" b="0" i="1" smtClean="0">
                                  <a:latin typeface="Cambria Math" panose="02040503050406030204" charset="0"/>
                                  <a:ea typeface="汉仪全唐诗简" charset="0"/>
                                  <a:cs typeface="Cambria Math" panose="02040503050406030204" charset="0"/>
                                </a:rPr>
                              </m:ctrlPr>
                            </m:dPr>
                            <m:e>
                              <m:r>
                                <a:rPr lang="en-US" altLang="zh-CN" b="0" i="1" smtClean="0">
                                  <a:latin typeface="Cambria Math" panose="02040503050406030204" charset="0"/>
                                  <a:ea typeface="汉仪全唐诗简" charset="0"/>
                                  <a:cs typeface="Cambria Math" panose="02040503050406030204" charset="0"/>
                                </a:rPr>
                                <m:t>𝑁</m:t>
                              </m:r>
                            </m:e>
                          </m:d>
                        </m:e>
                      </m:nary>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𝑦</m:t>
                          </m:r>
                        </m:e>
                        <m:sub>
                          <m:r>
                            <a:rPr lang="en-US" altLang="zh-CN" b="0" i="1" smtClean="0">
                              <a:latin typeface="Cambria Math" panose="02040503050406030204" charset="0"/>
                              <a:ea typeface="汉仪全唐诗简" charset="0"/>
                              <a:cs typeface="Cambria Math" panose="02040503050406030204" charset="0"/>
                            </a:rPr>
                            <m:t>𝑖</m:t>
                          </m:r>
                        </m:sub>
                      </m:sSub>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𝑙𝑜𝑔𝑓</m:t>
                      </m:r>
                      <m:d>
                        <m:dPr>
                          <m:ctrlPr>
                            <a:rPr lang="en-US" altLang="zh-CN" b="0" i="1" smtClean="0">
                              <a:latin typeface="Cambria Math" panose="02040503050406030204" charset="0"/>
                              <a:ea typeface="汉仪全唐诗简" charset="0"/>
                              <a:cs typeface="Cambria Math" panose="02040503050406030204" charset="0"/>
                            </a:rPr>
                          </m:ctrlPr>
                        </m:dPr>
                        <m:e>
                          <m:r>
                            <a:rPr lang="en-US" altLang="zh-CN" b="1" i="0" smtClean="0">
                              <a:latin typeface="Cambria Math" panose="02040503050406030204" charset="0"/>
                              <a:ea typeface="汉仪全唐诗简" charset="0"/>
                              <a:cs typeface="Cambria Math" panose="02040503050406030204" charset="0"/>
                            </a:rPr>
                            <m:t>𝐰</m:t>
                          </m:r>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1" i="0" smtClean="0">
                                  <a:latin typeface="Cambria Math" panose="02040503050406030204" charset="0"/>
                                  <a:ea typeface="汉仪全唐诗简" charset="0"/>
                                  <a:cs typeface="Cambria Math" panose="02040503050406030204" charset="0"/>
                                </a:rPr>
                                <m:t>𝐱</m:t>
                              </m:r>
                            </m:e>
                            <m:sub>
                              <m:r>
                                <a:rPr lang="en-US" altLang="zh-CN" b="0" i="1" smtClean="0">
                                  <a:latin typeface="Cambria Math" panose="02040503050406030204" charset="0"/>
                                  <a:ea typeface="汉仪全唐诗简" charset="0"/>
                                  <a:cs typeface="Cambria Math" panose="02040503050406030204" charset="0"/>
                                </a:rPr>
                                <m:t>𝑖</m:t>
                              </m:r>
                            </m:sub>
                          </m:sSub>
                        </m:e>
                      </m:d>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𝑦</m:t>
                          </m:r>
                        </m:e>
                        <m:sub>
                          <m:r>
                            <a:rPr lang="en-US" altLang="zh-CN" i="1">
                              <a:latin typeface="Cambria Math" panose="02040503050406030204" charset="0"/>
                              <a:ea typeface="汉仪全唐诗简" charset="0"/>
                              <a:cs typeface="Cambria Math" panose="02040503050406030204" charset="0"/>
                            </a:rPr>
                            <m:t>𝑖</m:t>
                          </m:r>
                        </m:sub>
                      </m:sSub>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𝑙𝑜𝑔𝑓</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r>
                        <a:rPr lang="en-US" altLang="zh-CN" b="1">
                          <a:latin typeface="Cambria Math" panose="02040503050406030204" charset="0"/>
                          <a:ea typeface="汉仪全唐诗简" charset="0"/>
                          <a:cs typeface="Cambria Math" panose="02040503050406030204" charset="0"/>
                        </a:rPr>
                        <m:t>𝐰</m:t>
                      </m:r>
                      <m:r>
                        <a:rPr lang="en-US" altLang="zh-CN" i="1">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b="1">
                              <a:latin typeface="Cambria Math" panose="02040503050406030204" charset="0"/>
                              <a:ea typeface="汉仪全唐诗简" charset="0"/>
                              <a:cs typeface="Cambria Math" panose="02040503050406030204" charset="0"/>
                            </a:rPr>
                            <m:t>𝐱</m:t>
                          </m:r>
                        </m:e>
                        <m:sub>
                          <m:r>
                            <a:rPr lang="en-US" altLang="zh-CN" i="1">
                              <a:latin typeface="Cambria Math" panose="02040503050406030204" charset="0"/>
                              <a:ea typeface="汉仪全唐诗简" charset="0"/>
                              <a:cs typeface="Cambria Math" panose="02040503050406030204" charset="0"/>
                            </a:rPr>
                            <m:t>𝑖</m:t>
                          </m:r>
                        </m:sub>
                      </m:sSub>
                      <m:r>
                        <a:rPr lang="en-US" altLang="zh-CN" b="0" i="1" smtClean="0">
                          <a:latin typeface="Cambria Math" panose="02040503050406030204" charset="0"/>
                          <a:ea typeface="MS Mincho" panose="02020609040205080304" charset="0"/>
                          <a:cs typeface="Cambria Math" panose="02040503050406030204" charset="0"/>
                        </a:rPr>
                        <m:t>))</m:t>
                      </m:r>
                    </m:oMath>
                  </m:oMathPara>
                </a14:m>
                <a:endParaRPr lang="en-US" altLang="zh-CN" dirty="0">
                  <a:latin typeface="汉仪全唐诗简" charset="0"/>
                  <a:ea typeface="汉仪全唐诗简" charset="0"/>
                  <a:cs typeface="汉仪全唐诗简" charset="0"/>
                </a:endParaRPr>
              </a:p>
              <a:p>
                <a:endParaRPr lang="zh-CN" altLang="en-US"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在对数几率回归中，激活函数通常选择为</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𝑓</m:t>
                    </m:r>
                    <m:d>
                      <m:dPr>
                        <m:ctrlPr>
                          <a:rPr lang="en-US" altLang="zh-CN" b="0" i="1" smtClean="0">
                            <a:latin typeface="Cambria Math" panose="02040503050406030204" charset="0"/>
                            <a:ea typeface="汉仪全唐诗简" charset="0"/>
                            <a:cs typeface="Cambria Math" panose="02040503050406030204" charset="0"/>
                          </a:rPr>
                        </m:ctrlPr>
                      </m:dPr>
                      <m:e>
                        <m:r>
                          <a:rPr lang="en-US" altLang="zh-CN" b="0" i="1" smtClean="0">
                            <a:latin typeface="Cambria Math" panose="02040503050406030204" charset="0"/>
                            <a:ea typeface="汉仪全唐诗简" charset="0"/>
                            <a:cs typeface="Cambria Math" panose="02040503050406030204" charset="0"/>
                          </a:rPr>
                          <m:t>𝑥</m:t>
                        </m:r>
                      </m:e>
                    </m:d>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b="0" i="1" smtClean="0">
                        <a:latin typeface="Cambria Math" panose="02040503050406030204" charset="0"/>
                        <a:ea typeface="MS Mincho" panose="02020609040205080304" charset="0"/>
                        <a:cs typeface="Cambria Math" panose="02040503050406030204" charset="0"/>
                      </a:rPr>
                      <m:t>+</m:t>
                    </m:r>
                    <m:sSup>
                      <m:sSupPr>
                        <m:ctrlPr>
                          <a:rPr lang="en-US" altLang="zh-CN" b="0" i="1" smtClean="0">
                            <a:latin typeface="Cambria Math" panose="02040503050406030204" charset="0"/>
                            <a:ea typeface="汉仪全唐诗简" charset="0"/>
                            <a:cs typeface="Cambria Math" panose="02040503050406030204" charset="0"/>
                          </a:rPr>
                        </m:ctrlPr>
                      </m:sSupPr>
                      <m:e>
                        <m:r>
                          <a:rPr lang="en-US" altLang="zh-CN" b="0" i="1" smtClean="0">
                            <a:latin typeface="Cambria Math" panose="02040503050406030204" charset="0"/>
                            <a:ea typeface="汉仪全唐诗简" charset="0"/>
                            <a:cs typeface="Cambria Math" panose="02040503050406030204" charset="0"/>
                          </a:rPr>
                          <m:t>𝑒</m:t>
                        </m:r>
                      </m:e>
                      <m:sup>
                        <m:r>
                          <a:rPr lang="en-US" altLang="zh-CN" b="0" i="1" smtClean="0">
                            <a:latin typeface="Cambria Math" panose="02040503050406030204" charset="0"/>
                            <a:ea typeface="汉仪全唐诗简" charset="0"/>
                            <a:cs typeface="Cambria Math" panose="02040503050406030204" charset="0"/>
                          </a:rPr>
                          <m:t>𝑥</m:t>
                        </m:r>
                      </m:sup>
                    </m:sSup>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。我们考虑使用分批随机梯度下降法进行训练</a:t>
                </a:r>
                <a14:m>
                  <m:oMath xmlns:m="http://schemas.openxmlformats.org/officeDocument/2006/math">
                    <m:r>
                      <a:rPr lang="en-US" altLang="zh-CN" b="1">
                        <a:latin typeface="Cambria Math" panose="02040503050406030204" charset="0"/>
                        <a:ea typeface="汉仪全唐诗简" charset="0"/>
                        <a:cs typeface="Cambria Math" panose="02040503050406030204" charset="0"/>
                      </a:rPr>
                      <m:t>𝐰</m:t>
                    </m:r>
                    <m:r>
                      <a:rPr lang="en-US" altLang="zh-CN" b="1" i="1">
                        <a:latin typeface="Cambria Math" panose="02040503050406030204" charset="0"/>
                        <a:ea typeface="MS Mincho" panose="02020609040205080304" charset="0"/>
                        <a:cs typeface="Cambria Math" panose="02040503050406030204" charset="0"/>
                      </a:rPr>
                      <m:t> </m:t>
                    </m:r>
                  </m:oMath>
                </a14:m>
                <a:r>
                  <a:rPr lang="zh-CN" altLang="en-US" dirty="0">
                    <a:latin typeface="汉仪全唐诗简" charset="0"/>
                    <a:ea typeface="汉仪全唐诗简" charset="0"/>
                    <a:cs typeface="汉仪全唐诗简" charset="0"/>
                  </a:rPr>
                  <a:t>。在这种方法中，数据点被随机分成大小为</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𝐵</m:t>
                    </m:r>
                  </m:oMath>
                </a14:m>
                <a:r>
                  <a:rPr lang="zh-CN" altLang="en-US" dirty="0">
                    <a:latin typeface="汉仪全唐诗简" charset="0"/>
                    <a:ea typeface="汉仪全唐诗简" charset="0"/>
                    <a:cs typeface="汉仪全唐诗简" charset="0"/>
                  </a:rPr>
                  <a:t>的批次：</a:t>
                </a:r>
                <a14:m>
                  <m:oMath xmlns:m="http://schemas.openxmlformats.org/officeDocument/2006/math">
                    <m:sSub>
                      <m:sSubPr>
                        <m:ctrlPr>
                          <a:rPr lang="en-US" altLang="zh-CN"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𝑋</m:t>
                        </m:r>
                      </m:e>
                      <m:sub>
                        <m:r>
                          <a:rPr lang="en-US" altLang="zh-CN" b="0" i="1" smtClean="0">
                            <a:latin typeface="Cambria Math" panose="02040503050406030204" charset="0"/>
                            <a:ea typeface="MS Mincho" panose="02020609040205080304" charset="0"/>
                            <a:cs typeface="Cambria Math" panose="02040503050406030204" charset="0"/>
                          </a:rPr>
                          <m:t>1</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𝑋</m:t>
                        </m:r>
                      </m:e>
                      <m:sub>
                        <m:r>
                          <a:rPr lang="en-US" altLang="zh-CN" b="0" i="1" smtClean="0">
                            <a:latin typeface="Cambria Math" panose="02040503050406030204" charset="0"/>
                            <a:ea typeface="汉仪全唐诗简" charset="0"/>
                            <a:cs typeface="Cambria Math" panose="02040503050406030204" charset="0"/>
                          </a:rPr>
                          <m:t>𝑁</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𝐵</m:t>
                        </m:r>
                      </m:sub>
                    </m:sSub>
                  </m:oMath>
                </a14:m>
                <a:r>
                  <a:rPr lang="zh-CN" altLang="en-US" dirty="0">
                    <a:latin typeface="汉仪全唐诗简" charset="0"/>
                    <a:ea typeface="汉仪全唐诗简" charset="0"/>
                    <a:cs typeface="汉仪全唐诗简" charset="0"/>
                  </a:rPr>
                  <a:t>。初始权重</a:t>
                </a:r>
                <a14:m>
                  <m:oMath xmlns:m="http://schemas.openxmlformats.org/officeDocument/2006/math">
                    <m:sSub>
                      <m:sSubPr>
                        <m:ctrlPr>
                          <a:rPr lang="en-US" altLang="zh-CN" i="1" smtClean="0">
                            <a:latin typeface="Cambria Math" panose="02040503050406030204" charset="0"/>
                            <a:ea typeface="汉仪全唐诗简" charset="0"/>
                            <a:cs typeface="Cambria Math" panose="02040503050406030204" charset="0"/>
                          </a:rPr>
                        </m:ctrlPr>
                      </m:sSubPr>
                      <m:e>
                        <m:r>
                          <a:rPr lang="en-US" altLang="zh-CN" b="1" i="0" smtClean="0">
                            <a:latin typeface="Cambria Math" panose="02040503050406030204" charset="0"/>
                            <a:ea typeface="汉仪全唐诗简" charset="0"/>
                            <a:cs typeface="Cambria Math" panose="02040503050406030204" charset="0"/>
                          </a:rPr>
                          <m:t>𝐰</m:t>
                        </m:r>
                      </m:e>
                      <m:sub>
                        <m:r>
                          <a:rPr lang="en-US" altLang="zh-CN" b="0" i="1" smtClean="0">
                            <a:latin typeface="Cambria Math" panose="02040503050406030204" charset="0"/>
                            <a:ea typeface="MS Mincho" panose="02020609040205080304" charset="0"/>
                            <a:cs typeface="Cambria Math" panose="02040503050406030204" charset="0"/>
                          </a:rPr>
                          <m:t>0</m:t>
                        </m:r>
                      </m:sub>
                    </m:sSub>
                  </m:oMath>
                </a14:m>
                <a:r>
                  <a:rPr lang="zh-CN" altLang="en-US" dirty="0">
                    <a:latin typeface="汉仪全唐诗简" charset="0"/>
                    <a:ea typeface="汉仪全唐诗简" charset="0"/>
                    <a:cs typeface="汉仪全唐诗简" charset="0"/>
                  </a:rPr>
                  <a:t>设置为任意向量。接下来，迭代地应用数据批次更新权重向量</a:t>
                </a:r>
                <a:r>
                  <a:rPr lang="en-US" altLang="zh-CN" dirty="0">
                    <a:latin typeface="汉仪全唐诗简" charset="0"/>
                    <a:ea typeface="汉仪全唐诗简" charset="0"/>
                    <a:cs typeface="汉仪全唐诗简" charset="0"/>
                  </a:rPr>
                  <a:t>:</a:t>
                </a:r>
                <a:endParaRPr lang="en-US" altLang="zh-CN" dirty="0">
                  <a:latin typeface="汉仪全唐诗简" charset="0"/>
                  <a:ea typeface="汉仪全唐诗简" charset="0"/>
                  <a:cs typeface="汉仪全唐诗简" charset="0"/>
                </a:endParaRPr>
              </a:p>
              <a:p>
                <a:endParaRPr lang="en-US" altLang="zh-CN" dirty="0">
                  <a:latin typeface="汉仪全唐诗简" charset="0"/>
                  <a:ea typeface="汉仪全唐诗简" charset="0"/>
                  <a:cs typeface="汉仪全唐诗简" charset="0"/>
                </a:endParaRPr>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1" i="0" smtClean="0">
                              <a:latin typeface="Cambria Math" panose="02040503050406030204" charset="0"/>
                              <a:ea typeface="汉仪全唐诗简" charset="0"/>
                              <a:cs typeface="Cambria Math" panose="02040503050406030204" charset="0"/>
                            </a:rPr>
                            <m:t>𝐰</m:t>
                          </m:r>
                        </m:e>
                        <m:sub>
                          <m:r>
                            <a:rPr lang="en-US" altLang="zh-CN" b="0" i="1" smtClean="0">
                              <a:latin typeface="Cambria Math" panose="02040503050406030204" charset="0"/>
                              <a:ea typeface="汉仪全唐诗简" charset="0"/>
                              <a:cs typeface="Cambria Math" panose="02040503050406030204" charset="0"/>
                            </a:rPr>
                            <m:t>𝑗</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b="1">
                              <a:latin typeface="Cambria Math" panose="02040503050406030204" charset="0"/>
                              <a:ea typeface="汉仪全唐诗简" charset="0"/>
                              <a:cs typeface="Cambria Math" panose="02040503050406030204" charset="0"/>
                            </a:rPr>
                            <m:t>𝐰</m:t>
                          </m:r>
                        </m:e>
                        <m:sub>
                          <m:r>
                            <a:rPr lang="en-US" altLang="zh-CN" i="1">
                              <a:latin typeface="Cambria Math" panose="02040503050406030204" charset="0"/>
                              <a:ea typeface="汉仪全唐诗简" charset="0"/>
                              <a:cs typeface="Cambria Math" panose="02040503050406030204" charset="0"/>
                            </a:rPr>
                            <m:t>𝑗</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sub>
                      </m:sSub>
                      <m:r>
                        <a:rPr lang="en-US" altLang="zh-CN" b="0" i="1" smtClean="0">
                          <a:latin typeface="Cambria Math" panose="02040503050406030204" charset="0"/>
                          <a:ea typeface="MS Mincho" panose="02020609040205080304" charset="0"/>
                          <a:cs typeface="Cambria Math" panose="02040503050406030204" charset="0"/>
                        </a:rPr>
                        <m:t>−</m:t>
                      </m:r>
                      <m:f>
                        <m:fPr>
                          <m:ctrlPr>
                            <a:rPr lang="en-US" altLang="zh-CN" b="0" i="1" smtClean="0">
                              <a:latin typeface="Cambria Math" panose="02040503050406030204" charset="0"/>
                              <a:ea typeface="汉仪全唐诗简" charset="0"/>
                              <a:cs typeface="Cambria Math" panose="02040503050406030204" charset="0"/>
                            </a:rPr>
                          </m:ctrlPr>
                        </m:fPr>
                        <m:num>
                          <m:r>
                            <a:rPr lang="en-US" altLang="zh-CN" b="0" i="1" smtClean="0">
                              <a:latin typeface="Cambria Math" panose="02040503050406030204" charset="0"/>
                              <a:ea typeface="汉仪全唐诗简" charset="0"/>
                              <a:cs typeface="Cambria Math" panose="02040503050406030204" charset="0"/>
                            </a:rPr>
                            <m:t>𝑎</m:t>
                          </m:r>
                        </m:num>
                        <m:den>
                          <m:r>
                            <a:rPr lang="en-US" altLang="zh-CN" b="0" i="1" smtClean="0">
                              <a:latin typeface="Cambria Math" panose="02040503050406030204" charset="0"/>
                              <a:ea typeface="汉仪全唐诗简" charset="0"/>
                              <a:cs typeface="Cambria Math" panose="02040503050406030204" charset="0"/>
                            </a:rPr>
                            <m:t>𝐵</m:t>
                          </m:r>
                        </m:den>
                      </m:f>
                      <m:r>
                        <a:rPr lang="en-US" altLang="zh-CN" b="0" i="1" smtClean="0">
                          <a:latin typeface="Cambria Math" panose="02040503050406030204" charset="0"/>
                          <a:ea typeface="MS Mincho" panose="02020609040205080304" charset="0"/>
                          <a:cs typeface="Cambria Math" panose="02040503050406030204" charset="0"/>
                        </a:rPr>
                        <m:t>⋅</m:t>
                      </m:r>
                      <m:sSubSup>
                        <m:sSubSupPr>
                          <m:ctrlPr>
                            <a:rPr lang="en-US" altLang="zh-CN" b="0" i="1" smtClean="0">
                              <a:latin typeface="Cambria Math" panose="02040503050406030204" charset="0"/>
                              <a:ea typeface="汉仪全唐诗简" charset="0"/>
                              <a:cs typeface="Cambria Math" panose="02040503050406030204" charset="0"/>
                            </a:rPr>
                          </m:ctrlPr>
                        </m:sSubSupPr>
                        <m:e>
                          <m:r>
                            <a:rPr lang="en-US" altLang="zh-CN" b="1" i="0" smtClean="0">
                              <a:latin typeface="Cambria Math" panose="02040503050406030204" charset="0"/>
                              <a:ea typeface="汉仪全唐诗简" charset="0"/>
                              <a:cs typeface="Cambria Math" panose="02040503050406030204" charset="0"/>
                            </a:rPr>
                            <m:t>𝐗</m:t>
                          </m:r>
                        </m:e>
                        <m:sub>
                          <m:r>
                            <a:rPr lang="en-US" altLang="zh-CN" b="0" i="1" smtClean="0">
                              <a:latin typeface="Cambria Math" panose="02040503050406030204" charset="0"/>
                              <a:ea typeface="汉仪全唐诗简" charset="0"/>
                              <a:cs typeface="Cambria Math" panose="02040503050406030204" charset="0"/>
                            </a:rPr>
                            <m:t>𝑗</m:t>
                          </m:r>
                        </m:sub>
                        <m:sup>
                          <m:r>
                            <a:rPr lang="en-US" altLang="zh-CN" b="0" i="1" smtClean="0">
                              <a:latin typeface="Cambria Math" panose="02040503050406030204" charset="0"/>
                              <a:ea typeface="汉仪全唐诗简" charset="0"/>
                              <a:cs typeface="Cambria Math" panose="02040503050406030204" charset="0"/>
                            </a:rPr>
                            <m:t>𝑇</m:t>
                          </m:r>
                        </m:sup>
                      </m:sSubSup>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𝑓</m:t>
                      </m:r>
                      <m:d>
                        <m:dPr>
                          <m:ctrlPr>
                            <a:rPr lang="en-US" altLang="zh-CN" b="0" i="1" smtClean="0">
                              <a:latin typeface="Cambria Math" panose="02040503050406030204" charset="0"/>
                              <a:ea typeface="汉仪全唐诗简" charset="0"/>
                              <a:cs typeface="Cambria Math" panose="02040503050406030204" charset="0"/>
                            </a:rPr>
                          </m:ctrlPr>
                        </m:dPr>
                        <m:e>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1" i="0" smtClean="0">
                                  <a:latin typeface="Cambria Math" panose="02040503050406030204" charset="0"/>
                                  <a:ea typeface="汉仪全唐诗简" charset="0"/>
                                  <a:cs typeface="Cambria Math" panose="02040503050406030204" charset="0"/>
                                </a:rPr>
                                <m:t>𝐗</m:t>
                              </m:r>
                            </m:e>
                            <m:sub>
                              <m:r>
                                <a:rPr lang="en-US" altLang="zh-CN" b="0" i="1" smtClean="0">
                                  <a:latin typeface="Cambria Math" panose="02040503050406030204" charset="0"/>
                                  <a:ea typeface="汉仪全唐诗简" charset="0"/>
                                  <a:cs typeface="Cambria Math" panose="02040503050406030204" charset="0"/>
                                </a:rPr>
                                <m:t>𝑗</m:t>
                              </m:r>
                            </m:sub>
                          </m:sSub>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i="1">
                                  <a:latin typeface="Cambria Math" panose="02040503050406030204" charset="0"/>
                                  <a:ea typeface="汉仪全唐诗简" charset="0"/>
                                  <a:cs typeface="Cambria Math" panose="02040503050406030204" charset="0"/>
                                </a:rPr>
                              </m:ctrlPr>
                            </m:sSubPr>
                            <m:e>
                              <m:r>
                                <a:rPr lang="en-US" altLang="zh-CN" b="1">
                                  <a:latin typeface="Cambria Math" panose="02040503050406030204" charset="0"/>
                                  <a:ea typeface="汉仪全唐诗简" charset="0"/>
                                  <a:cs typeface="Cambria Math" panose="02040503050406030204" charset="0"/>
                                </a:rPr>
                                <m:t>𝐰</m:t>
                              </m:r>
                            </m:e>
                            <m:sub>
                              <m:r>
                                <a:rPr lang="en-US" altLang="zh-CN" i="1">
                                  <a:latin typeface="Cambria Math" panose="02040503050406030204" charset="0"/>
                                  <a:ea typeface="汉仪全唐诗简" charset="0"/>
                                  <a:cs typeface="Cambria Math" panose="02040503050406030204" charset="0"/>
                                </a:rPr>
                                <m:t>𝑗</m:t>
                              </m:r>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MS Mincho" panose="02020609040205080304" charset="0"/>
                                  <a:cs typeface="Cambria Math" panose="02040503050406030204" charset="0"/>
                                </a:rPr>
                                <m:t>1</m:t>
                              </m:r>
                            </m:sub>
                          </m:sSub>
                        </m:e>
                      </m:d>
                      <m:r>
                        <a:rPr lang="en-US" altLang="zh-CN" b="0" i="1" smtClean="0">
                          <a:latin typeface="Cambria Math" panose="02040503050406030204" charset="0"/>
                          <a:ea typeface="MS Mincho" panose="02020609040205080304" charset="0"/>
                          <a:cs typeface="Cambria Math" panose="02040503050406030204" charset="0"/>
                        </a:rPr>
                        <m:t>−</m:t>
                      </m:r>
                      <m:sSub>
                        <m:sSubPr>
                          <m:ctrlPr>
                            <a:rPr lang="en-US" altLang="zh-CN" b="0" i="1" smtClean="0">
                              <a:latin typeface="Cambria Math" panose="02040503050406030204" charset="0"/>
                              <a:ea typeface="汉仪全唐诗简" charset="0"/>
                              <a:cs typeface="Cambria Math" panose="02040503050406030204" charset="0"/>
                            </a:rPr>
                          </m:ctrlPr>
                        </m:sSubPr>
                        <m:e>
                          <m:r>
                            <a:rPr lang="en-US" altLang="zh-CN" b="1" i="0" smtClean="0">
                              <a:latin typeface="Cambria Math" panose="02040503050406030204" charset="0"/>
                              <a:ea typeface="汉仪全唐诗简" charset="0"/>
                              <a:cs typeface="Cambria Math" panose="02040503050406030204" charset="0"/>
                            </a:rPr>
                            <m:t>𝐲</m:t>
                          </m:r>
                        </m:e>
                        <m:sub>
                          <m:r>
                            <a:rPr lang="en-US" altLang="zh-CN" b="0" i="1" smtClean="0">
                              <a:latin typeface="Cambria Math" panose="02040503050406030204" charset="0"/>
                              <a:ea typeface="汉仪全唐诗简" charset="0"/>
                              <a:cs typeface="Cambria Math" panose="02040503050406030204" charset="0"/>
                            </a:rPr>
                            <m:t>𝑗</m:t>
                          </m:r>
                        </m:sub>
                      </m:sSub>
                      <m:r>
                        <a:rPr lang="en-US" altLang="zh-CN" b="0" i="1" smtClean="0">
                          <a:latin typeface="Cambria Math" panose="02040503050406030204" charset="0"/>
                          <a:ea typeface="MS Mincho" panose="02020609040205080304" charset="0"/>
                          <a:cs typeface="Cambria Math" panose="02040503050406030204" charset="0"/>
                        </a:rPr>
                        <m:t>)</m:t>
                      </m:r>
                    </m:oMath>
                  </m:oMathPara>
                </a14:m>
                <a:endParaRPr lang="en-US" altLang="zh-CN" dirty="0">
                  <a:latin typeface="汉仪全唐诗简" charset="0"/>
                  <a:ea typeface="汉仪全唐诗简" charset="0"/>
                  <a:cs typeface="汉仪全唐诗简" charset="0"/>
                </a:endParaRPr>
              </a:p>
              <a:p>
                <a:endParaRPr lang="zh-CN" altLang="en-US"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这里，常数</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𝑎</m:t>
                    </m:r>
                  </m:oMath>
                </a14:m>
                <a:r>
                  <a:rPr lang="zh-CN" altLang="en-US" dirty="0">
                    <a:latin typeface="汉仪全唐诗简" charset="0"/>
                    <a:ea typeface="汉仪全唐诗简" charset="0"/>
                    <a:cs typeface="汉仪全唐诗简" charset="0"/>
                  </a:rPr>
                  <a:t>是学习率。在耗尽所有批次之后，可以将数据点重新随机化到另一组批次中，并重复该过程。</a:t>
                </a:r>
                <a:endParaRPr lang="en-US" altLang="zh-CN"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由于</a:t>
                </a:r>
                <a14:m>
                  <m:oMath xmlns:m="http://schemas.openxmlformats.org/officeDocument/2006/math">
                    <m:sSup>
                      <m:sSupPr>
                        <m:ctrlPr>
                          <a:rPr lang="en-US" altLang="zh-CN" i="1" smtClean="0">
                            <a:latin typeface="Cambria Math" panose="02040503050406030204" charset="0"/>
                            <a:ea typeface="汉仪全唐诗简" charset="0"/>
                            <a:cs typeface="Cambria Math" panose="02040503050406030204" charset="0"/>
                          </a:rPr>
                        </m:ctrlPr>
                      </m:sSupPr>
                      <m:e>
                        <m:r>
                          <a:rPr lang="en-US" altLang="zh-CN" b="0" i="1" smtClean="0">
                            <a:latin typeface="Cambria Math" panose="02040503050406030204" charset="0"/>
                            <a:ea typeface="汉仪全唐诗简" charset="0"/>
                            <a:cs typeface="Cambria Math" panose="02040503050406030204" charset="0"/>
                          </a:rPr>
                          <m:t>𝑒</m:t>
                        </m:r>
                      </m:e>
                      <m:sup>
                        <m:r>
                          <a:rPr lang="en-US" altLang="zh-CN" b="0" i="1" smtClean="0">
                            <a:latin typeface="Cambria Math" panose="02040503050406030204" charset="0"/>
                            <a:ea typeface="汉仪全唐诗简" charset="0"/>
                            <a:cs typeface="Cambria Math" panose="02040503050406030204" charset="0"/>
                          </a:rPr>
                          <m:t>𝑥</m:t>
                        </m:r>
                      </m:sup>
                    </m:sSup>
                  </m:oMath>
                </a14:m>
                <a:r>
                  <a:rPr lang="zh-CN" altLang="en-US" dirty="0">
                    <a:latin typeface="汉仪全唐诗简" charset="0"/>
                    <a:ea typeface="汉仪全唐诗简" charset="0"/>
                    <a:cs typeface="汉仪全唐诗简" charset="0"/>
                  </a:rPr>
                  <a:t>对于</a:t>
                </a:r>
                <a:r>
                  <a:rPr lang="en-US" altLang="zh-CN" dirty="0">
                    <a:latin typeface="汉仪全唐诗简" charset="0"/>
                    <a:ea typeface="汉仪全唐诗简" charset="0"/>
                    <a:cs typeface="汉仪全唐诗简" charset="0"/>
                  </a:rPr>
                  <a:t>MPC</a:t>
                </a:r>
                <a:r>
                  <a:rPr lang="zh-CN" altLang="en-US" dirty="0">
                    <a:latin typeface="汉仪全唐诗简" charset="0"/>
                    <a:ea typeface="汉仪全唐诗简" charset="0"/>
                    <a:cs typeface="汉仪全唐诗简" charset="0"/>
                  </a:rPr>
                  <a:t>来开销较大，我们使用以下激活函数近似𝑓</a:t>
                </a:r>
                <a:r>
                  <a:rPr lang="en-US" altLang="zh-CN" dirty="0">
                    <a:latin typeface="汉仪全唐诗简" charset="0"/>
                    <a:ea typeface="汉仪全唐诗简" charset="0"/>
                    <a:cs typeface="汉仪全唐诗简" charset="0"/>
                  </a:rPr>
                  <a:t>:</a:t>
                </a:r>
                <a:endParaRPr lang="en-US" altLang="zh-CN" dirty="0">
                  <a:latin typeface="汉仪全唐诗简" charset="0"/>
                  <a:ea typeface="汉仪全唐诗简" charset="0"/>
                  <a:cs typeface="汉仪全唐诗简" charset="0"/>
                </a:endParaRPr>
              </a:p>
              <a:p>
                <a:endParaRPr lang="zh-CN" altLang="en-US"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  </a:t>
                </a:r>
                <a:endParaRPr lang="zh-CN" altLang="en-US" dirty="0">
                  <a:latin typeface="汉仪全唐诗简" charset="0"/>
                  <a:ea typeface="汉仪全唐诗简" charset="0"/>
                  <a:cs typeface="汉仪全唐诗简"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087457" y="1360876"/>
                <a:ext cx="9548300" cy="4537710"/>
              </a:xfrm>
              <a:prstGeom prst="rect">
                <a:avLst/>
              </a:prstGeom>
              <a:blipFill rotWithShape="1">
                <a:blip r:embed="rId3"/>
                <a:stretch>
                  <a:fillRect l="-4" t="-2" r="1" b="-19450"/>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stretch>
            <a:fillRect/>
          </a:stretch>
        </p:blipFill>
        <p:spPr>
          <a:xfrm>
            <a:off x="7385827" y="5399176"/>
            <a:ext cx="3108889" cy="9823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507118" y="25762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524406" y="2033268"/>
            <a:ext cx="7143188" cy="2898730"/>
            <a:chOff x="1237417" y="1941828"/>
            <a:chExt cx="7143188" cy="2898730"/>
          </a:xfrm>
        </p:grpSpPr>
        <p:sp>
          <p:nvSpPr>
            <p:cNvPr id="53" name="文本框 52"/>
            <p:cNvSpPr txBox="1"/>
            <p:nvPr/>
          </p:nvSpPr>
          <p:spPr>
            <a:xfrm>
              <a:off x="4025610" y="1941828"/>
              <a:ext cx="1566890" cy="1117649"/>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4</a:t>
              </a:r>
              <a:endParaRPr lang="zh-CN" altLang="en-US"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1237417" y="2827517"/>
              <a:ext cx="7143188" cy="2013041"/>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基于MPC-in-the-head和zkSNARKs的zkPoT框架</a:t>
              </a:r>
              <a:endParaRPr lang="zh-CN" altLang="en-US" sz="4800" dirty="0">
                <a:solidFill>
                  <a:srgbClr val="015C92"/>
                </a:solidFill>
                <a:latin typeface="Segoe UI Black" panose="020B0A02040204020203" charset="0"/>
                <a:ea typeface="Segoe UI Black" panose="020B0A02040204020203" charset="0"/>
                <a:cs typeface="Segoe UI Black" panose="020B0A02040204020203" charset="0"/>
              </a:endParaRPr>
            </a:p>
          </p:txBody>
        </p:sp>
      </p:grpSp>
      <p:sp>
        <p:nvSpPr>
          <p:cNvPr id="3" name="椭圆 2"/>
          <p:cNvSpPr/>
          <p:nvPr/>
        </p:nvSpPr>
        <p:spPr>
          <a:xfrm>
            <a:off x="1836403" y="625857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658475"/>
            <a:ext cx="3542548" cy="461665"/>
          </a:xfrm>
          <a:prstGeom prst="rect">
            <a:avLst/>
          </a:prstGeom>
          <a:noFill/>
        </p:spPr>
        <p:txBody>
          <a:bodyPr wrap="square" rtlCol="0">
            <a:spAutoFit/>
          </a:bodyPr>
          <a:lstStyle/>
          <a:p>
            <a:pPr algn="ctr"/>
            <a:r>
              <a:rPr lang="en-US" altLang="zh-CN" sz="2400" dirty="0">
                <a:solidFill>
                  <a:srgbClr val="4B708B"/>
                </a:solidFill>
                <a:latin typeface="造字工房悦黑（非商用）常规体" pitchFamily="50" charset="-122"/>
                <a:ea typeface="造字工房悦黑（非商用）常规体" pitchFamily="50" charset="-122"/>
              </a:rPr>
              <a:t>MPC-in-the-head</a:t>
            </a:r>
            <a:endParaRPr lang="zh-CN" altLang="en-US" sz="2400" dirty="0">
              <a:solidFill>
                <a:srgbClr val="4B708B"/>
              </a:solidFill>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10" name="文本框 9"/>
              <p:cNvSpPr txBox="1"/>
              <p:nvPr/>
            </p:nvSpPr>
            <p:spPr>
              <a:xfrm>
                <a:off x="2643608" y="1617980"/>
                <a:ext cx="8681971" cy="1847850"/>
              </a:xfrm>
              <a:prstGeom prst="rect">
                <a:avLst/>
              </a:prstGeom>
              <a:noFill/>
            </p:spPr>
            <p:txBody>
              <a:bodyPr wrap="square">
                <a:spAutoFit/>
              </a:bodyPr>
              <a:lstStyle/>
              <a:p>
                <a:pPr indent="0">
                  <a:buNone/>
                </a:pPr>
                <a:r>
                  <a:rPr lang="zh-CN" altLang="en-US" dirty="0">
                    <a:latin typeface="汉仪全唐诗简" charset="0"/>
                    <a:ea typeface="汉仪全唐诗简" charset="0"/>
                    <a:cs typeface="汉仪全唐诗简" charset="0"/>
                  </a:rPr>
                  <a:t>证明者在包含声明关系电路</a:t>
                </a:r>
                <a14:m>
                  <m:oMath xmlns:m="http://schemas.openxmlformats.org/officeDocument/2006/math">
                    <m:r>
                      <a:rPr lang="en-US" altLang="zh-CN" i="1" smtClean="0">
                        <a:latin typeface="Cambria Math" panose="02040503050406030204" charset="0"/>
                        <a:ea typeface="MS Mincho" panose="02020609040205080304" charset="0"/>
                        <a:cs typeface="Cambria Math" panose="02040503050406030204" charset="0"/>
                      </a:rPr>
                      <m:t>ℛ</m:t>
                    </m:r>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𝑥</m:t>
                    </m:r>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上虚拟地模拟一个</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𝑛</m:t>
                    </m:r>
                  </m:oMath>
                </a14:m>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方</a:t>
                </a:r>
                <a:r>
                  <a:rPr lang="en-US" altLang="zh-CN" dirty="0">
                    <a:latin typeface="汉仪全唐诗简" charset="0"/>
                    <a:ea typeface="汉仪全唐诗简" charset="0"/>
                    <a:cs typeface="汉仪全唐诗简" charset="0"/>
                  </a:rPr>
                  <a:t>MPC</a:t>
                </a:r>
                <a:r>
                  <a:rPr lang="zh-CN" altLang="en-US" dirty="0">
                    <a:latin typeface="汉仪全唐诗简" charset="0"/>
                    <a:ea typeface="汉仪全唐诗简" charset="0"/>
                    <a:cs typeface="汉仪全唐诗简" charset="0"/>
                  </a:rPr>
                  <a:t>协议</a:t>
                </a:r>
                <a14:m>
                  <m:oMath xmlns:m="http://schemas.openxmlformats.org/officeDocument/2006/math">
                    <m:r>
                      <m:rPr>
                        <m:sty m:val="p"/>
                      </m:rPr>
                      <a:rPr lang="el-GR" altLang="zh-CN" i="1" smtClean="0">
                        <a:latin typeface="Cambria Math" panose="02040503050406030204" charset="0"/>
                        <a:ea typeface="汉仪全唐诗简" charset="0"/>
                        <a:cs typeface="Cambria Math" panose="02040503050406030204" charset="0"/>
                      </a:rPr>
                      <m:t>Π</m:t>
                    </m:r>
                  </m:oMath>
                </a14:m>
                <a:r>
                  <a:rPr lang="zh-CN" altLang="en-US" dirty="0">
                    <a:latin typeface="汉仪全唐诗简" charset="0"/>
                    <a:ea typeface="汉仪全唐诗简" charset="0"/>
                    <a:cs typeface="汉仪全唐诗简" charset="0"/>
                  </a:rPr>
                  <a:t>。</a:t>
                </a:r>
                <a:endParaRPr lang="zh-CN" altLang="en-US" dirty="0">
                  <a:latin typeface="汉仪全唐诗简" charset="0"/>
                  <a:ea typeface="汉仪全唐诗简" charset="0"/>
                  <a:cs typeface="汉仪全唐诗简" charset="0"/>
                </a:endParaRPr>
              </a:p>
              <a:p>
                <a:pPr indent="0">
                  <a:buNone/>
                </a:pPr>
                <a:r>
                  <a:rPr lang="zh-CN" altLang="en-US" dirty="0">
                    <a:latin typeface="汉仪全唐诗简" charset="0"/>
                    <a:ea typeface="汉仪全唐诗简" charset="0"/>
                    <a:cs typeface="汉仪全唐诗简" charset="0"/>
                  </a:rPr>
                  <a:t>输入：声明</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𝑥</m:t>
                    </m:r>
                  </m:oMath>
                </a14:m>
                <a:r>
                  <a:rPr lang="zh-CN" altLang="en-US" dirty="0">
                    <a:latin typeface="汉仪全唐诗简" charset="0"/>
                    <a:ea typeface="汉仪全唐诗简" charset="0"/>
                    <a:cs typeface="汉仪全唐诗简" charset="0"/>
                  </a:rPr>
                  <a:t>对应的见证</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𝑤</m:t>
                    </m:r>
                  </m:oMath>
                </a14:m>
                <a:r>
                  <a:rPr lang="zh-CN" altLang="en-US" dirty="0">
                    <a:latin typeface="汉仪全唐诗简" charset="0"/>
                    <a:ea typeface="汉仪全唐诗简" charset="0"/>
                    <a:cs typeface="汉仪全唐诗简" charset="0"/>
                  </a:rPr>
                  <a:t>，使得 </a:t>
                </a:r>
                <a14:m>
                  <m:oMath xmlns:m="http://schemas.openxmlformats.org/officeDocument/2006/math">
                    <m:r>
                      <a:rPr lang="en-US" altLang="zh-CN" i="1">
                        <a:latin typeface="Cambria Math" panose="02040503050406030204" charset="0"/>
                        <a:ea typeface="MS Mincho" panose="02020609040205080304" charset="0"/>
                        <a:cs typeface="Cambria Math" panose="02040503050406030204" charset="0"/>
                      </a:rPr>
                      <m:t>ℛ</m:t>
                    </m:r>
                    <m:d>
                      <m:dPr>
                        <m:ctrlPr>
                          <a:rPr lang="en-US" altLang="zh-CN" i="1">
                            <a:latin typeface="Cambria Math" panose="02040503050406030204" charset="0"/>
                            <a:ea typeface="汉仪全唐诗简" charset="0"/>
                            <a:cs typeface="Cambria Math" panose="02040503050406030204" charset="0"/>
                          </a:rPr>
                        </m:ctrlPr>
                      </m:dPr>
                      <m:e>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𝑤</m:t>
                        </m:r>
                      </m:e>
                    </m:d>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MS Mincho" panose="02020609040205080304" charset="0"/>
                        <a:cs typeface="Cambria Math" panose="02040503050406030204" charset="0"/>
                      </a:rPr>
                      <m:t>1</m:t>
                    </m:r>
                    <m:r>
                      <a:rPr lang="en-US" altLang="zh-CN" i="1">
                        <a:latin typeface="Cambria Math" panose="02040503050406030204" charset="0"/>
                        <a:ea typeface="MS Mincho" panose="02020609040205080304" charset="0"/>
                        <a:cs typeface="Cambria Math" panose="02040503050406030204" charset="0"/>
                      </a:rPr>
                      <m:t> </m:t>
                    </m:r>
                  </m:oMath>
                </a14:m>
                <a:r>
                  <a:rPr lang="zh-CN" altLang="en-US" dirty="0">
                    <a:latin typeface="汉仪全唐诗简" charset="0"/>
                    <a:ea typeface="汉仪全唐诗简" charset="0"/>
                    <a:cs typeface="汉仪全唐诗简" charset="0"/>
                  </a:rPr>
                  <a:t>。</a:t>
                </a:r>
                <a:endParaRPr lang="zh-CN" altLang="en-US" dirty="0">
                  <a:latin typeface="汉仪全唐诗简" charset="0"/>
                  <a:ea typeface="汉仪全唐诗简" charset="0"/>
                  <a:cs typeface="汉仪全唐诗简" charset="0"/>
                </a:endParaRPr>
              </a:p>
              <a:p>
                <a:pPr marL="342900" indent="-342900">
                  <a:buAutoNum type="arabicPeriod"/>
                </a:pPr>
                <a:r>
                  <a:rPr lang="zh-CN" altLang="en-US" dirty="0">
                    <a:latin typeface="汉仪全唐诗简" charset="0"/>
                    <a:ea typeface="汉仪全唐诗简" charset="0"/>
                    <a:cs typeface="汉仪全唐诗简" charset="0"/>
                  </a:rPr>
                  <a:t>在协议的第一轮中，证明者对所有参与者的视图进行承诺。</a:t>
                </a:r>
                <a:endParaRPr lang="zh-CN" altLang="en-US" dirty="0">
                  <a:latin typeface="汉仪全唐诗简" charset="0"/>
                  <a:ea typeface="汉仪全唐诗简" charset="0"/>
                  <a:cs typeface="汉仪全唐诗简" charset="0"/>
                </a:endParaRPr>
              </a:p>
              <a:p>
                <a:pPr marL="342900" indent="-342900">
                  <a:buAutoNum type="arabicPeriod"/>
                </a:pPr>
                <a:r>
                  <a:rPr lang="zh-CN" altLang="en-US" dirty="0">
                    <a:latin typeface="汉仪全唐诗简" charset="0"/>
                    <a:ea typeface="汉仪全唐诗简" charset="0"/>
                    <a:cs typeface="汉仪全唐诗简" charset="0"/>
                  </a:rPr>
                  <a:t>在第二轮中，诚实的验证者选择要打开的一部分视图。</a:t>
                </a:r>
                <a:endParaRPr lang="zh-CN" altLang="en-US" dirty="0">
                  <a:latin typeface="汉仪全唐诗简" charset="0"/>
                  <a:ea typeface="汉仪全唐诗简" charset="0"/>
                  <a:cs typeface="汉仪全唐诗简" charset="0"/>
                </a:endParaRPr>
              </a:p>
              <a:p>
                <a:pPr marL="342900" indent="-342900">
                  <a:buAutoNum type="arabicPeriod"/>
                </a:pPr>
                <a:r>
                  <a:rPr lang="zh-CN" altLang="en-US" dirty="0">
                    <a:latin typeface="汉仪全唐诗简" charset="0"/>
                    <a:ea typeface="汉仪全唐诗简" charset="0"/>
                    <a:cs typeface="汉仪全唐诗简" charset="0"/>
                  </a:rPr>
                  <a:t>在第三轮中，证明者打开所选参与者的视图。然后验证者验证这些视图是否一致，是否诚实执行。 </a:t>
                </a:r>
                <a:endParaRPr lang="zh-CN" altLang="en-US" dirty="0">
                  <a:latin typeface="汉仪全唐诗简" charset="0"/>
                  <a:ea typeface="汉仪全唐诗简" charset="0"/>
                  <a:cs typeface="汉仪全唐诗简"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2643608" y="1617980"/>
                <a:ext cx="8681971" cy="1847850"/>
              </a:xfrm>
              <a:prstGeom prst="rect">
                <a:avLst/>
              </a:prstGeom>
              <a:blipFill rotWithShape="1">
                <a:blip r:embed="rId3"/>
                <a:stretch>
                  <a:fillRect l="-1" r="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2727318" y="3781259"/>
                <a:ext cx="8244527" cy="646331"/>
              </a:xfrm>
              <a:prstGeom prst="rect">
                <a:avLst/>
              </a:prstGeom>
              <a:noFill/>
            </p:spPr>
            <p:txBody>
              <a:bodyPr wrap="square">
                <a:noAutofit/>
              </a:bodyPr>
              <a:lstStyle/>
              <a:p>
                <a:r>
                  <a:rPr lang="zh-CN" altLang="en-US" dirty="0">
                    <a:latin typeface="Cambria Math" panose="02040503050406030204" charset="0"/>
                    <a:ea typeface="汉仪全唐诗简"/>
                  </a:rPr>
                  <a:t>该协议的零知识属性源自于验证者只能打开部分虚拟参与者的视图。根据</a:t>
                </a:r>
                <a:r>
                  <a:rPr lang="en-US" altLang="zh-CN" dirty="0">
                    <a:latin typeface="Cambria Math" panose="02040503050406030204" charset="0"/>
                    <a:ea typeface="汉仪全唐诗简"/>
                  </a:rPr>
                  <a:t>MPC</a:t>
                </a:r>
                <a:r>
                  <a:rPr lang="zh-CN" altLang="en-US" dirty="0">
                    <a:latin typeface="Cambria Math" panose="02040503050406030204" charset="0"/>
                    <a:ea typeface="汉仪全唐诗简"/>
                  </a:rPr>
                  <a:t>协议</a:t>
                </a:r>
                <a14:m>
                  <m:oMath xmlns:m="http://schemas.openxmlformats.org/officeDocument/2006/math">
                    <m:r>
                      <m:rPr>
                        <m:sty m:val="p"/>
                      </m:rPr>
                      <a:rPr lang="el-GR" altLang="zh-CN" i="1" smtClean="0">
                        <a:latin typeface="Cambria Math" panose="02040503050406030204" charset="0"/>
                        <a:ea typeface="Cambria Math" panose="02040503050406030204" charset="0"/>
                      </a:rPr>
                      <m:t>Π</m:t>
                    </m:r>
                  </m:oMath>
                </a14:m>
                <a:r>
                  <a:rPr lang="zh-CN" altLang="en-US" dirty="0">
                    <a:latin typeface="Cambria Math" panose="02040503050406030204" charset="0"/>
                    <a:ea typeface="汉仪全唐诗简"/>
                  </a:rPr>
                  <a:t>的隐私性，这些视图不泄露任何见证信息。</a:t>
                </a:r>
                <a:endParaRPr lang="zh-CN" altLang="en-US" dirty="0">
                  <a:latin typeface="Cambria Math" panose="02040503050406030204" charset="0"/>
                  <a:ea typeface="汉仪全唐诗简"/>
                </a:endParaRPr>
              </a:p>
            </p:txBody>
          </p:sp>
        </mc:Choice>
        <mc:Fallback>
          <p:sp>
            <p:nvSpPr>
              <p:cNvPr id="11" name="文本框 10"/>
              <p:cNvSpPr txBox="1">
                <a:spLocks noRot="1" noChangeAspect="1" noMove="1" noResize="1" noEditPoints="1" noAdjustHandles="1" noChangeArrowheads="1" noChangeShapeType="1" noTextEdit="1"/>
              </p:cNvSpPr>
              <p:nvPr/>
            </p:nvSpPr>
            <p:spPr>
              <a:xfrm>
                <a:off x="2727318" y="3781259"/>
                <a:ext cx="8244527" cy="646331"/>
              </a:xfrm>
              <a:prstGeom prst="rect">
                <a:avLst/>
              </a:prstGeom>
              <a:blipFill rotWithShape="1">
                <a:blip r:embed="rId4"/>
                <a:stretch>
                  <a:fillRect l="-8" t="-73" r="4" b="57"/>
                </a:stretch>
              </a:blipFill>
            </p:spPr>
            <p:txBody>
              <a:bodyPr/>
              <a:lstStyle/>
              <a:p>
                <a:r>
                  <a:rPr lang="zh-CN" altLang="en-US">
                    <a:noFill/>
                  </a:rPr>
                  <a:t> </a:t>
                </a:r>
              </a:p>
            </p:txBody>
          </p:sp>
        </mc:Fallback>
      </mc:AlternateContent>
      <p:sp>
        <p:nvSpPr>
          <p:cNvPr id="12" name="文本框 11"/>
          <p:cNvSpPr txBox="1"/>
          <p:nvPr/>
        </p:nvSpPr>
        <p:spPr>
          <a:xfrm>
            <a:off x="-29178" y="3781259"/>
            <a:ext cx="3542548" cy="368300"/>
          </a:xfrm>
          <a:prstGeom prst="rect">
            <a:avLst/>
          </a:prstGeom>
          <a:noFill/>
        </p:spPr>
        <p:txBody>
          <a:bodyPr wrap="square" rtlCol="0">
            <a:spAutoFit/>
          </a:bodyPr>
          <a:lstStyle/>
          <a:p>
            <a:pPr marL="0" indent="0" algn="ctr" defTabSz="0" rtl="0" eaLnBrk="1" latinLnBrk="0" hangingPunct="1">
              <a:spcBef>
                <a:spcPct val="0"/>
              </a:spcBef>
              <a:spcAft>
                <a:spcPct val="0"/>
              </a:spcAft>
              <a:buNone/>
            </a:pPr>
            <a:r>
              <a:rPr lang="zh-CN" altLang="en-US" b="1" dirty="0">
                <a:solidFill>
                  <a:srgbClr val="4B708B"/>
                </a:solidFill>
                <a:latin typeface="造字工房悦黑（非商用）常规体" charset="0"/>
                <a:ea typeface="造字工房悦黑（非商用）常规体" charset="0"/>
              </a:rPr>
              <a:t>零知识性</a:t>
            </a:r>
            <a:endParaRPr lang="zh-CN" altLang="en-US" b="1" dirty="0">
              <a:solidFill>
                <a:srgbClr val="4B708B"/>
              </a:solidFill>
              <a:latin typeface="造字工房悦黑（非商用）常规体" charset="0"/>
              <a:ea typeface="造字工房悦黑（非商用）常规体" charset="0"/>
            </a:endParaRPr>
          </a:p>
        </p:txBody>
      </p:sp>
      <p:sp>
        <p:nvSpPr>
          <p:cNvPr id="13" name="文本框 12"/>
          <p:cNvSpPr txBox="1"/>
          <p:nvPr/>
        </p:nvSpPr>
        <p:spPr>
          <a:xfrm>
            <a:off x="-112889" y="1617980"/>
            <a:ext cx="3542548" cy="368300"/>
          </a:xfrm>
          <a:prstGeom prst="rect">
            <a:avLst/>
          </a:prstGeom>
          <a:noFill/>
        </p:spPr>
        <p:txBody>
          <a:bodyPr wrap="square" rtlCol="0">
            <a:spAutoFit/>
          </a:bodyPr>
          <a:lstStyle/>
          <a:p>
            <a:pPr marL="0" indent="0" algn="ctr" defTabSz="0" rtl="0" eaLnBrk="1" latinLnBrk="0" hangingPunct="1">
              <a:spcBef>
                <a:spcPct val="0"/>
              </a:spcBef>
              <a:spcAft>
                <a:spcPct val="0"/>
              </a:spcAft>
              <a:buNone/>
            </a:pPr>
            <a:r>
              <a:rPr lang="zh-CN" altLang="en-US" b="1" dirty="0">
                <a:solidFill>
                  <a:srgbClr val="4B708B"/>
                </a:solidFill>
                <a:latin typeface="造字工房悦黑（非商用）常规体" charset="0"/>
                <a:ea typeface="造字工房悦黑（非商用）常规体" charset="0"/>
              </a:rPr>
              <a:t>协议原理</a:t>
            </a:r>
            <a:endParaRPr lang="zh-CN" altLang="en-US" b="1" dirty="0">
              <a:solidFill>
                <a:srgbClr val="4B708B"/>
              </a:solidFill>
              <a:latin typeface="造字工房悦黑（非商用）常规体" charset="0"/>
              <a:ea typeface="造字工房悦黑（非商用）常规体" charset="0"/>
            </a:endParaRPr>
          </a:p>
        </p:txBody>
      </p:sp>
      <mc:AlternateContent xmlns:mc="http://schemas.openxmlformats.org/markup-compatibility/2006">
        <mc:Choice xmlns:a14="http://schemas.microsoft.com/office/drawing/2010/main" Requires="a14">
          <p:sp>
            <p:nvSpPr>
              <p:cNvPr id="14" name="文本框 13"/>
              <p:cNvSpPr txBox="1"/>
              <p:nvPr/>
            </p:nvSpPr>
            <p:spPr>
              <a:xfrm>
                <a:off x="2643605" y="4751944"/>
                <a:ext cx="8596319" cy="1366640"/>
              </a:xfrm>
              <a:prstGeom prst="rect">
                <a:avLst/>
              </a:prstGeom>
              <a:noFill/>
            </p:spPr>
            <p:txBody>
              <a:bodyPr wrap="square">
                <a:noAutofit/>
              </a:bodyPr>
              <a:lstStyle/>
              <a:p>
                <a:r>
                  <a:rPr lang="zh-CN" altLang="en-US" dirty="0">
                    <a:latin typeface="汉仪全唐诗简" charset="0"/>
                    <a:ea typeface="汉仪全唐诗简" charset="0"/>
                    <a:cs typeface="汉仪全唐诗简" charset="0"/>
                  </a:rPr>
                  <a:t>该协议的完备性取决于验证者被允许打开的参与者视图的比例。如果允许验证者打开 </a:t>
                </a:r>
                <a:r>
                  <a:rPr lang="en-US" altLang="zh-CN" dirty="0" err="1">
                    <a:latin typeface="汉仪全唐诗简" charset="0"/>
                    <a:ea typeface="汉仪全唐诗简" charset="0"/>
                    <a:cs typeface="汉仪全唐诗简" charset="0"/>
                  </a:rPr>
                  <a:t>corr</a:t>
                </a:r>
                <a:r>
                  <a:rPr lang="zh-CN" altLang="en-US" dirty="0">
                    <a:latin typeface="汉仪全唐诗简" charset="0"/>
                    <a:ea typeface="汉仪全唐诗简" charset="0"/>
                    <a:cs typeface="汉仪全唐诗简" charset="0"/>
                  </a:rPr>
                  <a:t>个参与者的视图，则该协议的完备性误差预计约为 </a:t>
                </a:r>
                <a14:m>
                  <m:oMath xmlns:m="http://schemas.openxmlformats.org/officeDocument/2006/math">
                    <m:r>
                      <a:rPr lang="en-US" altLang="zh-CN" b="0" i="1" smtClean="0">
                        <a:solidFill>
                          <a:srgbClr val="C00000"/>
                        </a:solidFill>
                        <a:latin typeface="Cambria Math" panose="02040503050406030204" charset="0"/>
                        <a:ea typeface="MS Mincho" panose="02020609040205080304" charset="0"/>
                        <a:cs typeface="Cambria Math" panose="02040503050406030204" charset="0"/>
                      </a:rPr>
                      <m:t>1</m:t>
                    </m:r>
                    <m:r>
                      <a:rPr lang="en-US" altLang="zh-CN" b="0" i="1" smtClean="0">
                        <a:solidFill>
                          <a:srgbClr val="C00000"/>
                        </a:solidFill>
                        <a:latin typeface="Cambria Math" panose="02040503050406030204" charset="0"/>
                        <a:ea typeface="MS Mincho" panose="02020609040205080304" charset="0"/>
                        <a:cs typeface="Cambria Math" panose="02040503050406030204" charset="0"/>
                      </a:rPr>
                      <m:t>/</m:t>
                    </m:r>
                    <m:d>
                      <m:dPr>
                        <m:ctrlPr>
                          <a:rPr lang="en-US" altLang="zh-CN" b="0" i="1" smtClean="0">
                            <a:solidFill>
                              <a:srgbClr val="C00000"/>
                            </a:solidFill>
                            <a:latin typeface="Cambria Math" panose="02040503050406030204" charset="0"/>
                            <a:ea typeface="汉仪全唐诗简" charset="0"/>
                            <a:cs typeface="Cambria Math" panose="02040503050406030204" charset="0"/>
                          </a:rPr>
                        </m:ctrlPr>
                      </m:dPr>
                      <m:e>
                        <m:f>
                          <m:fPr>
                            <m:type m:val="noBar"/>
                            <m:ctrlPr>
                              <a:rPr lang="en-US" altLang="zh-CN" b="0" i="1" smtClean="0">
                                <a:solidFill>
                                  <a:srgbClr val="C00000"/>
                                </a:solidFill>
                                <a:latin typeface="Cambria Math" panose="02040503050406030204" charset="0"/>
                                <a:ea typeface="汉仪全唐诗简" charset="0"/>
                                <a:cs typeface="Cambria Math" panose="02040503050406030204" charset="0"/>
                              </a:rPr>
                            </m:ctrlPr>
                          </m:fPr>
                          <m:num>
                            <m:r>
                              <a:rPr lang="en-US" altLang="zh-CN" b="0" i="1" smtClean="0">
                                <a:solidFill>
                                  <a:srgbClr val="C00000"/>
                                </a:solidFill>
                                <a:latin typeface="Cambria Math" panose="02040503050406030204" charset="0"/>
                                <a:ea typeface="汉仪全唐诗简" charset="0"/>
                                <a:cs typeface="Cambria Math" panose="02040503050406030204" charset="0"/>
                              </a:rPr>
                              <m:t>𝑛</m:t>
                            </m:r>
                          </m:num>
                          <m:den>
                            <m:r>
                              <a:rPr lang="en-US" altLang="zh-CN" b="0" i="1" smtClean="0">
                                <a:solidFill>
                                  <a:srgbClr val="C00000"/>
                                </a:solidFill>
                                <a:latin typeface="Cambria Math" panose="02040503050406030204" charset="0"/>
                                <a:ea typeface="汉仪全唐诗简" charset="0"/>
                                <a:cs typeface="Cambria Math" panose="02040503050406030204" charset="0"/>
                              </a:rPr>
                              <m:t>𝑐𝑜𝑟𝑟</m:t>
                            </m:r>
                          </m:den>
                        </m:f>
                      </m:e>
                    </m:d>
                  </m:oMath>
                </a14:m>
                <a:r>
                  <a:rPr lang="zh-CN" altLang="en-US" dirty="0">
                    <a:latin typeface="汉仪全唐诗简" charset="0"/>
                    <a:ea typeface="汉仪全唐诗简" charset="0"/>
                    <a:cs typeface="汉仪全唐诗简" charset="0"/>
                  </a:rPr>
                  <a:t>。如果 </a:t>
                </a:r>
                <a14:m>
                  <m:oMath xmlns:m="http://schemas.openxmlformats.org/officeDocument/2006/math">
                    <m:r>
                      <a:rPr lang="en-US" altLang="zh-CN" i="1">
                        <a:latin typeface="Cambria Math" panose="02040503050406030204" charset="0"/>
                        <a:ea typeface="MS Mincho" panose="02020609040205080304" charset="0"/>
                        <a:cs typeface="Cambria Math" panose="02040503050406030204" charset="0"/>
                      </a:rPr>
                      <m:t>1</m:t>
                    </m:r>
                    <m:r>
                      <a:rPr lang="en-US" altLang="zh-CN" i="1">
                        <a:latin typeface="Cambria Math" panose="02040503050406030204" charset="0"/>
                        <a:ea typeface="MS Mincho" panose="02020609040205080304" charset="0"/>
                        <a:cs typeface="Cambria Math" panose="02040503050406030204" charset="0"/>
                      </a:rPr>
                      <m:t>/</m:t>
                    </m:r>
                    <m:d>
                      <m:dPr>
                        <m:ctrlPr>
                          <a:rPr lang="en-US" altLang="zh-CN" i="1">
                            <a:latin typeface="Cambria Math" panose="02040503050406030204" charset="0"/>
                            <a:ea typeface="汉仪全唐诗简" charset="0"/>
                            <a:cs typeface="Cambria Math" panose="02040503050406030204" charset="0"/>
                          </a:rPr>
                        </m:ctrlPr>
                      </m:dPr>
                      <m:e>
                        <m:f>
                          <m:fPr>
                            <m:type m:val="noBar"/>
                            <m:ctrlPr>
                              <a:rPr lang="en-US" altLang="zh-CN" i="1">
                                <a:latin typeface="Cambria Math" panose="02040503050406030204" charset="0"/>
                                <a:ea typeface="汉仪全唐诗简" charset="0"/>
                                <a:cs typeface="Cambria Math" panose="02040503050406030204" charset="0"/>
                              </a:rPr>
                            </m:ctrlPr>
                          </m:fPr>
                          <m:num>
                            <m:r>
                              <a:rPr lang="en-US" altLang="zh-CN" i="1">
                                <a:latin typeface="Cambria Math" panose="02040503050406030204" charset="0"/>
                                <a:ea typeface="汉仪全唐诗简" charset="0"/>
                                <a:cs typeface="Cambria Math" panose="02040503050406030204" charset="0"/>
                              </a:rPr>
                              <m:t>𝑛</m:t>
                            </m:r>
                          </m:num>
                          <m:den>
                            <m:r>
                              <a:rPr lang="en-US" altLang="zh-CN" i="1">
                                <a:latin typeface="Cambria Math" panose="02040503050406030204" charset="0"/>
                                <a:ea typeface="汉仪全唐诗简" charset="0"/>
                                <a:cs typeface="Cambria Math" panose="02040503050406030204" charset="0"/>
                              </a:rPr>
                              <m:t>𝑐𝑜𝑟𝑟</m:t>
                            </m:r>
                          </m:den>
                        </m:f>
                      </m:e>
                    </m:d>
                  </m:oMath>
                </a14:m>
                <a:r>
                  <a:rPr lang="zh-CN" altLang="en-US" dirty="0">
                    <a:latin typeface="汉仪全唐诗简" charset="0"/>
                    <a:ea typeface="汉仪全唐诗简" charset="0"/>
                    <a:cs typeface="汉仪全唐诗简" charset="0"/>
                  </a:rPr>
                  <a:t>足够小，单次迭代的协议就能确保足够的完备性。否则，我们需要重复上述协议足够多次（通常与安全参数成比例），使用新鲜的随机性来增强完备性。</a:t>
                </a:r>
                <a:endParaRPr lang="zh-CN" altLang="en-US" dirty="0">
                  <a:latin typeface="汉仪全唐诗简" charset="0"/>
                  <a:ea typeface="汉仪全唐诗简" charset="0"/>
                  <a:cs typeface="汉仪全唐诗简"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2643605" y="4751944"/>
                <a:ext cx="8596319" cy="1366640"/>
              </a:xfrm>
              <a:prstGeom prst="rect">
                <a:avLst/>
              </a:prstGeom>
              <a:blipFill rotWithShape="1">
                <a:blip r:embed="rId5"/>
                <a:stretch>
                  <a:fillRect l="-1" t="-17" r="5" b="26"/>
                </a:stretch>
              </a:blipFill>
            </p:spPr>
            <p:txBody>
              <a:bodyPr/>
              <a:lstStyle/>
              <a:p>
                <a:r>
                  <a:rPr lang="zh-CN" altLang="en-US">
                    <a:noFill/>
                  </a:rPr>
                  <a:t> </a:t>
                </a:r>
              </a:p>
            </p:txBody>
          </p:sp>
        </mc:Fallback>
      </mc:AlternateContent>
      <p:sp>
        <p:nvSpPr>
          <p:cNvPr id="16" name="文本框 15"/>
          <p:cNvSpPr txBox="1"/>
          <p:nvPr/>
        </p:nvSpPr>
        <p:spPr>
          <a:xfrm>
            <a:off x="-112891" y="4751944"/>
            <a:ext cx="3542548" cy="368300"/>
          </a:xfrm>
          <a:prstGeom prst="rect">
            <a:avLst/>
          </a:prstGeom>
          <a:noFill/>
        </p:spPr>
        <p:txBody>
          <a:bodyPr wrap="square" rtlCol="0">
            <a:spAutoFit/>
          </a:bodyPr>
          <a:lstStyle/>
          <a:p>
            <a:pPr algn="ctr"/>
            <a:r>
              <a:rPr lang="zh-CN" altLang="en-US" b="1" dirty="0">
                <a:solidFill>
                  <a:srgbClr val="4B708B"/>
                </a:solidFill>
                <a:latin typeface="造字工房悦黑（非商用）常规体" charset="0"/>
                <a:ea typeface="造字工房悦黑（非商用）常规体" charset="0"/>
              </a:rPr>
              <a:t>完备性</a:t>
            </a:r>
            <a:endParaRPr lang="zh-CN" altLang="en-US" b="1" dirty="0">
              <a:solidFill>
                <a:srgbClr val="4B708B"/>
              </a:solidFill>
              <a:latin typeface="造字工房悦黑（非商用）常规体" charset="0"/>
              <a:ea typeface="造字工房悦黑（非商用）常规体" charset="0"/>
            </a:endParaRPr>
          </a:p>
        </p:txBody>
      </p:sp>
      <p:cxnSp>
        <p:nvCxnSpPr>
          <p:cNvPr id="8" name="直接连接符 7"/>
          <p:cNvCxnSpPr/>
          <p:nvPr userDrawn="1"/>
        </p:nvCxnSpPr>
        <p:spPr>
          <a:xfrm>
            <a:off x="1270000" y="3465830"/>
            <a:ext cx="9620955" cy="0"/>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343795" y="4298574"/>
            <a:ext cx="1203060" cy="773556"/>
            <a:chOff x="-2095087" y="-493304"/>
            <a:chExt cx="1899922" cy="1221633"/>
          </a:xfrm>
        </p:grpSpPr>
        <p:sp>
          <p:nvSpPr>
            <p:cNvPr id="22" name="椭圆 21"/>
            <p:cNvSpPr/>
            <p:nvPr/>
          </p:nvSpPr>
          <p:spPr>
            <a:xfrm>
              <a:off x="-1641384" y="-493304"/>
              <a:ext cx="1169488" cy="1169488"/>
            </a:xfrm>
            <a:prstGeom prst="ellipse">
              <a:avLst/>
            </a:prstGeom>
            <a:solidFill>
              <a:schemeClr val="bg2">
                <a:lumMod val="9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2095087" y="-445620"/>
              <a:ext cx="1899922" cy="1173949"/>
              <a:chOff x="-2095087" y="-769248"/>
              <a:chExt cx="1899922" cy="1835851"/>
            </a:xfrm>
            <a:solidFill>
              <a:schemeClr val="bg1"/>
            </a:solidFill>
          </p:grpSpPr>
          <p:sp>
            <p:nvSpPr>
              <p:cNvPr id="23" name="矩形: 圆角 22"/>
              <p:cNvSpPr/>
              <p:nvPr/>
            </p:nvSpPr>
            <p:spPr>
              <a:xfrm rot="19601013">
                <a:off x="-2095085" y="-769248"/>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9601013">
                <a:off x="-2095085" y="-432324"/>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rot="19601013">
                <a:off x="-2095086" y="-95399"/>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9601013">
                <a:off x="-2095087" y="241525"/>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rot="19601013">
                <a:off x="-2095085" y="578450"/>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nvSpPr>
            <p:spPr>
              <a:xfrm rot="19601013">
                <a:off x="-2095085" y="915375"/>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714022" y="1907743"/>
            <a:ext cx="10622844" cy="3352033"/>
            <a:chOff x="2274570" y="1706880"/>
            <a:chExt cx="8026400" cy="3352033"/>
          </a:xfrm>
        </p:grpSpPr>
        <p:sp>
          <p:nvSpPr>
            <p:cNvPr id="16" name="文本框 15"/>
            <p:cNvSpPr txBox="1"/>
            <p:nvPr/>
          </p:nvSpPr>
          <p:spPr>
            <a:xfrm>
              <a:off x="2274570" y="2564338"/>
              <a:ext cx="8026400" cy="768350"/>
            </a:xfrm>
            <a:prstGeom prst="rect">
              <a:avLst/>
            </a:prstGeom>
            <a:noFill/>
          </p:spPr>
          <p:txBody>
            <a:bodyPr wrap="square" rtlCol="0">
              <a:spAutoFit/>
            </a:bodyPr>
            <a:lstStyle/>
            <a:p>
              <a:pPr algn="ctr"/>
              <a:r>
                <a:rPr lang="zh-CN" altLang="en-US" sz="4400" dirty="0">
                  <a:solidFill>
                    <a:srgbClr val="365B7E"/>
                  </a:solidFill>
                  <a:latin typeface="造字工房悦黑（非商用）常规体" pitchFamily="50" charset="-122"/>
                  <a:ea typeface="造字工房悦黑（非商用）常规体" pitchFamily="50" charset="-122"/>
                </a:rPr>
                <a:t>模型训练的零知识证明（</a:t>
              </a:r>
              <a:r>
                <a:rPr lang="en-US" altLang="zh-CN" sz="4400" dirty="0">
                  <a:solidFill>
                    <a:srgbClr val="365B7E"/>
                  </a:solidFill>
                  <a:latin typeface="造字工房悦黑（非商用）常规体" pitchFamily="50" charset="-122"/>
                  <a:ea typeface="造字工房悦黑（非商用）常规体" pitchFamily="50" charset="-122"/>
                </a:rPr>
                <a:t>zkPoT</a:t>
              </a:r>
              <a:r>
                <a:rPr lang="zh-CN" altLang="en-US" sz="4400" dirty="0">
                  <a:solidFill>
                    <a:srgbClr val="365B7E"/>
                  </a:solidFill>
                  <a:latin typeface="造字工房悦黑（非商用）常规体" pitchFamily="50" charset="-122"/>
                  <a:ea typeface="造字工房悦黑（非商用）常规体" pitchFamily="50" charset="-122"/>
                </a:rPr>
                <a:t>）实践</a:t>
              </a:r>
              <a:endParaRPr lang="zh-CN" altLang="en-US" sz="4400" dirty="0">
                <a:solidFill>
                  <a:srgbClr val="365B7E"/>
                </a:solidFill>
                <a:latin typeface="造字工房悦黑（非商用）常规体" pitchFamily="50" charset="-122"/>
                <a:ea typeface="造字工房悦黑（非商用）常规体" pitchFamily="50" charset="-122"/>
              </a:endParaRPr>
            </a:p>
          </p:txBody>
        </p:sp>
        <p:grpSp>
          <p:nvGrpSpPr>
            <p:cNvPr id="17" name="组合 16"/>
            <p:cNvGrpSpPr/>
            <p:nvPr/>
          </p:nvGrpSpPr>
          <p:grpSpPr>
            <a:xfrm>
              <a:off x="5603155" y="1706880"/>
              <a:ext cx="1369231" cy="416560"/>
              <a:chOff x="6374087" y="2184400"/>
              <a:chExt cx="1369231" cy="416560"/>
            </a:xfrm>
          </p:grpSpPr>
          <p:sp>
            <p:nvSpPr>
              <p:cNvPr id="20" name="矩形: 圆角 19"/>
              <p:cNvSpPr/>
              <p:nvPr/>
            </p:nvSpPr>
            <p:spPr>
              <a:xfrm>
                <a:off x="6374087" y="2184400"/>
                <a:ext cx="1369231" cy="416560"/>
              </a:xfrm>
              <a:prstGeom prst="roundRect">
                <a:avLst>
                  <a:gd name="adj" fmla="val 50000"/>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6374087" y="2223403"/>
                <a:ext cx="1369230" cy="337185"/>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ctr"/>
                <a:r>
                  <a:rPr lang="en-US" altLang="zh-CN" sz="1600" dirty="0">
                    <a:solidFill>
                      <a:schemeClr val="bg1"/>
                    </a:solidFill>
                  </a:rPr>
                  <a:t>2024</a:t>
                </a:r>
                <a:r>
                  <a:rPr lang="zh-CN" altLang="en-US" sz="1600" dirty="0">
                    <a:solidFill>
                      <a:schemeClr val="bg1"/>
                    </a:solidFill>
                  </a:rPr>
                  <a:t>年</a:t>
                </a:r>
                <a:r>
                  <a:rPr lang="en-US" altLang="zh-CN" sz="1600" dirty="0">
                    <a:solidFill>
                      <a:schemeClr val="bg1"/>
                    </a:solidFill>
                  </a:rPr>
                  <a:t>6</a:t>
                </a:r>
                <a:r>
                  <a:rPr lang="zh-CN" altLang="en-US" sz="1600" dirty="0">
                    <a:solidFill>
                      <a:schemeClr val="bg1"/>
                    </a:solidFill>
                  </a:rPr>
                  <a:t>月</a:t>
                </a:r>
                <a:endParaRPr lang="zh-CN" altLang="en-US" sz="1600" dirty="0">
                  <a:solidFill>
                    <a:schemeClr val="bg1"/>
                  </a:solidFill>
                </a:endParaRPr>
              </a:p>
            </p:txBody>
          </p:sp>
        </p:grpSp>
        <p:sp>
          <p:nvSpPr>
            <p:cNvPr id="18" name="文本框 17"/>
            <p:cNvSpPr txBox="1"/>
            <p:nvPr/>
          </p:nvSpPr>
          <p:spPr>
            <a:xfrm>
              <a:off x="2653963" y="3310525"/>
              <a:ext cx="7267614" cy="730885"/>
            </a:xfrm>
            <a:prstGeom prst="rect">
              <a:avLst/>
            </a:prstGeom>
            <a:noFill/>
          </p:spPr>
          <p:txBody>
            <a:bodyPr wrap="square">
              <a:spAutoFit/>
            </a:bodyPr>
            <a:lstStyle/>
            <a:p>
              <a:pPr algn="ctr">
                <a:lnSpc>
                  <a:spcPct val="130000"/>
                </a:lnSpc>
              </a:pPr>
              <a:r>
                <a:rPr lang="zh-CN" altLang="en-US" sz="3200" dirty="0">
                  <a:solidFill>
                    <a:srgbClr val="5E6061"/>
                  </a:solidFill>
                </a:rPr>
                <a:t>Experimenting with Zero-Knowledge Proofs of Training</a:t>
              </a:r>
              <a:endParaRPr lang="zh-CN" altLang="en-US" sz="3200" dirty="0">
                <a:solidFill>
                  <a:srgbClr val="5E6061"/>
                </a:solidFill>
              </a:endParaRPr>
            </a:p>
          </p:txBody>
        </p:sp>
        <p:sp>
          <p:nvSpPr>
            <p:cNvPr id="19" name="文本框 18"/>
            <p:cNvSpPr txBox="1"/>
            <p:nvPr/>
          </p:nvSpPr>
          <p:spPr>
            <a:xfrm>
              <a:off x="8419737" y="4690613"/>
              <a:ext cx="1784441" cy="368300"/>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ctr"/>
              <a:r>
                <a:rPr lang="zh-CN" altLang="en-US" sz="1800" dirty="0">
                  <a:solidFill>
                    <a:srgbClr val="EE717B"/>
                  </a:solidFill>
                </a:rPr>
                <a:t>汇报人 胡佳佳</a:t>
              </a:r>
              <a:endParaRPr lang="zh-CN" altLang="en-US" sz="1800" dirty="0">
                <a:solidFill>
                  <a:srgbClr val="EE717B"/>
                </a:solidFill>
              </a:endParaRPr>
            </a:p>
          </p:txBody>
        </p:sp>
      </p:grpSp>
      <p:sp>
        <p:nvSpPr>
          <p:cNvPr id="2" name="文本框 1"/>
          <p:cNvSpPr txBox="1"/>
          <p:nvPr/>
        </p:nvSpPr>
        <p:spPr>
          <a:xfrm>
            <a:off x="437444" y="792480"/>
            <a:ext cx="7315200" cy="645160"/>
          </a:xfrm>
          <a:prstGeom prst="rect">
            <a:avLst/>
          </a:prstGeom>
          <a:noFill/>
        </p:spPr>
        <p:txBody>
          <a:bodyPr wrap="square" rtlCol="0" anchor="t">
            <a:spAutoFit/>
          </a:bodyPr>
          <a:p>
            <a:r>
              <a:rPr lang="zh-CN" altLang="en-US"/>
              <a:t>CCS '23: Proceedings of the 2023 ACM SIGSAC Conference on Computer and Communications Security</a:t>
            </a:r>
            <a:endParaRPr lang="zh-CN" altLang="en-US"/>
          </a:p>
        </p:txBody>
      </p:sp>
      <p:sp>
        <p:nvSpPr>
          <p:cNvPr id="3" name="文本框 2"/>
          <p:cNvSpPr txBox="1"/>
          <p:nvPr/>
        </p:nvSpPr>
        <p:spPr>
          <a:xfrm>
            <a:off x="1960457" y="5261046"/>
            <a:ext cx="9969782" cy="812094"/>
          </a:xfrm>
          <a:prstGeom prst="rect">
            <a:avLst/>
          </a:prstGeom>
          <a:noFill/>
        </p:spPr>
        <p:txBody>
          <a:bodyPr wrap="square" rtlCol="0" anchor="t">
            <a:noAutofit/>
          </a:bodyPr>
          <a:p>
            <a:r>
              <a:rPr lang="en-US" altLang="zh-CN"/>
              <a:t>Sanjam Garg UCB, Aarushi Goel NTT Research, Somesh Jha UW</a:t>
            </a:r>
            <a:r>
              <a:rPr lang="zh-CN" altLang="en-US"/>
              <a:t>-</a:t>
            </a:r>
            <a:r>
              <a:rPr lang="en-US" altLang="zh-CN"/>
              <a:t>Madison,</a:t>
            </a:r>
            <a:endParaRPr lang="en-US" altLang="zh-CN"/>
          </a:p>
          <a:p>
            <a:r>
              <a:rPr lang="en-US" altLang="zh-CN"/>
              <a:t>Saeed Mahloujifar Meta AI, Mohammad Mahmoody UVa, Guru</a:t>
            </a:r>
            <a:r>
              <a:rPr lang="zh-CN" altLang="en-US"/>
              <a:t>-</a:t>
            </a:r>
            <a:r>
              <a:rPr lang="en-US" altLang="zh-CN"/>
              <a:t>Vamsi Policharla UCB, </a:t>
            </a:r>
            <a:endParaRPr lang="en-US" altLang="zh-CN"/>
          </a:p>
          <a:p>
            <a:r>
              <a:rPr lang="en-US" altLang="zh-CN"/>
              <a:t>Mingyuan Wang UCB</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1896473" y="629292"/>
            <a:ext cx="8399053" cy="461665"/>
          </a:xfrm>
          <a:prstGeom prst="rect">
            <a:avLst/>
          </a:prstGeom>
          <a:noFill/>
        </p:spPr>
        <p:txBody>
          <a:bodyPr wrap="square" rtlCol="0">
            <a:spAutoFit/>
          </a:bodyPr>
          <a:lstStyle/>
          <a:p>
            <a:pPr algn="ctr"/>
            <a:r>
              <a:rPr lang="en-US" altLang="zh-CN" sz="2400" dirty="0">
                <a:solidFill>
                  <a:srgbClr val="4B708B"/>
                </a:solidFill>
                <a:latin typeface="造字工房悦黑（非商用）常规体" pitchFamily="50" charset="-122"/>
                <a:ea typeface="造字工房悦黑（非商用）常规体" pitchFamily="50" charset="-122"/>
              </a:rPr>
              <a:t>MPC-in-the-head using an Honest Majority MPC</a:t>
            </a:r>
            <a:endParaRPr lang="zh-CN" altLang="en-US" sz="2400" dirty="0">
              <a:solidFill>
                <a:srgbClr val="4B708B"/>
              </a:solidFill>
              <a:latin typeface="造字工房悦黑（非商用）常规体" pitchFamily="50" charset="-122"/>
              <a:ea typeface="造字工房悦黑（非商用）常规体" pitchFamily="50" charset="-122"/>
            </a:endParaRPr>
          </a:p>
        </p:txBody>
      </p:sp>
      <p:sp>
        <p:nvSpPr>
          <p:cNvPr id="4" name="文本框 3"/>
          <p:cNvSpPr txBox="1"/>
          <p:nvPr/>
        </p:nvSpPr>
        <p:spPr>
          <a:xfrm>
            <a:off x="1576429" y="2246418"/>
            <a:ext cx="9264919" cy="3046095"/>
          </a:xfrm>
          <a:prstGeom prst="rect">
            <a:avLst/>
          </a:prstGeom>
          <a:noFill/>
        </p:spPr>
        <p:txBody>
          <a:bodyPr wrap="square">
            <a:spAutoFit/>
          </a:bodyPr>
          <a:lstStyle/>
          <a:p>
            <a:pPr marL="285750" indent="-285750">
              <a:buChar char="•"/>
            </a:pPr>
            <a:r>
              <a:rPr lang="zh-CN" altLang="en-US" sz="2400" dirty="0">
                <a:latin typeface="汉仪全唐诗简" charset="0"/>
                <a:ea typeface="汉仪全唐诗简" charset="0"/>
                <a:cs typeface="汉仪全唐诗简" charset="0"/>
              </a:rPr>
              <a:t>使用一种特殊的</a:t>
            </a:r>
            <a:r>
              <a:rPr lang="en-US" altLang="zh-CN" sz="2400" dirty="0">
                <a:latin typeface="汉仪全唐诗简" charset="0"/>
                <a:ea typeface="汉仪全唐诗简" charset="0"/>
                <a:cs typeface="汉仪全唐诗简" charset="0"/>
              </a:rPr>
              <a:t>MPC</a:t>
            </a:r>
            <a:r>
              <a:rPr lang="zh-CN" altLang="en-US" sz="2400" dirty="0">
                <a:latin typeface="汉仪全唐诗简" charset="0"/>
                <a:ea typeface="汉仪全唐诗简" charset="0"/>
                <a:cs typeface="汉仪全唐诗简" charset="0"/>
              </a:rPr>
              <a:t>协议，其中各方的视图在相关电路的大小上以某种方式是亚线性的。这种</a:t>
            </a:r>
            <a:r>
              <a:rPr lang="en-US" altLang="zh-CN" sz="2400" dirty="0">
                <a:latin typeface="汉仪全唐诗简" charset="0"/>
                <a:ea typeface="汉仪全唐诗简" charset="0"/>
                <a:cs typeface="汉仪全唐诗简" charset="0"/>
              </a:rPr>
              <a:t>MPC</a:t>
            </a:r>
            <a:r>
              <a:rPr lang="zh-CN" altLang="en-US" sz="2400" dirty="0">
                <a:latin typeface="汉仪全唐诗简" charset="0"/>
                <a:ea typeface="汉仪全唐诗简" charset="0"/>
                <a:cs typeface="汉仪全唐诗简" charset="0"/>
              </a:rPr>
              <a:t>协议使用一种打包秘密共享技术。</a:t>
            </a:r>
            <a:endParaRPr lang="zh-CN" altLang="en-US" sz="2400" dirty="0">
              <a:latin typeface="汉仪全唐诗简" charset="0"/>
              <a:ea typeface="汉仪全唐诗简" charset="0"/>
              <a:cs typeface="汉仪全唐诗简" charset="0"/>
            </a:endParaRPr>
          </a:p>
          <a:p>
            <a:pPr marL="285750" indent="-285750">
              <a:buChar char="•"/>
            </a:pPr>
            <a:endParaRPr lang="en-US" altLang="zh-CN" sz="2400" dirty="0">
              <a:latin typeface="汉仪全唐诗简" charset="0"/>
              <a:ea typeface="汉仪全唐诗简" charset="0"/>
              <a:cs typeface="汉仪全唐诗简" charset="0"/>
            </a:endParaRPr>
          </a:p>
          <a:p>
            <a:pPr marL="285750" indent="-285750">
              <a:buChar char="•"/>
            </a:pPr>
            <a:r>
              <a:rPr lang="zh-CN" altLang="en-US" sz="2400" dirty="0">
                <a:latin typeface="汉仪全唐诗简" charset="0"/>
                <a:ea typeface="汉仪全唐诗简" charset="0"/>
                <a:cs typeface="汉仪全唐诗简" charset="0"/>
              </a:rPr>
              <a:t>但是这会产生一个零知识证明，其中关系电路中的总通信是</a:t>
            </a:r>
            <a:r>
              <a:rPr lang="zh-CN" altLang="en-US" sz="2400" dirty="0">
                <a:solidFill>
                  <a:schemeClr val="tx1"/>
                </a:solidFill>
                <a:latin typeface="汉仪全唐诗简" charset="0"/>
                <a:ea typeface="汉仪全唐诗简" charset="0"/>
                <a:cs typeface="汉仪全唐诗简" charset="0"/>
              </a:rPr>
              <a:t>线性</a:t>
            </a:r>
            <a:r>
              <a:rPr lang="zh-CN" altLang="en-US" sz="2400" dirty="0">
                <a:latin typeface="汉仪全唐诗简" charset="0"/>
                <a:ea typeface="汉仪全唐诗简" charset="0"/>
                <a:cs typeface="汉仪全唐诗简" charset="0"/>
              </a:rPr>
              <a:t>的</a:t>
            </a:r>
            <a:r>
              <a:rPr lang="en-US" altLang="zh-CN" sz="2400" dirty="0">
                <a:latin typeface="汉仪全唐诗简" charset="0"/>
                <a:ea typeface="汉仪全唐诗简" charset="0"/>
                <a:cs typeface="汉仪全唐诗简" charset="0"/>
              </a:rPr>
              <a:t>(</a:t>
            </a:r>
            <a:r>
              <a:rPr lang="zh-CN" altLang="en-US" sz="2400" dirty="0">
                <a:latin typeface="汉仪全唐诗简" charset="0"/>
                <a:ea typeface="汉仪全唐诗简" charset="0"/>
                <a:cs typeface="汉仪全唐诗简" charset="0"/>
              </a:rPr>
              <a:t>也就是我们设置中的数据和对数几率回归计算</a:t>
            </a:r>
            <a:r>
              <a:rPr lang="en-US" altLang="zh-CN" sz="2400" dirty="0">
                <a:latin typeface="汉仪全唐诗简" charset="0"/>
                <a:ea typeface="汉仪全唐诗简" charset="0"/>
                <a:cs typeface="汉仪全唐诗简" charset="0"/>
              </a:rPr>
              <a:t>)</a:t>
            </a:r>
            <a:r>
              <a:rPr lang="zh-CN" altLang="en-US" sz="2400" dirty="0">
                <a:latin typeface="汉仪全唐诗简" charset="0"/>
                <a:ea typeface="汉仪全唐诗简" charset="0"/>
                <a:cs typeface="汉仪全唐诗简" charset="0"/>
              </a:rPr>
              <a:t>。</a:t>
            </a:r>
            <a:r>
              <a:rPr lang="zh-CN" altLang="en-US" sz="2400" dirty="0">
                <a:solidFill>
                  <a:srgbClr val="5B9BD5"/>
                </a:solidFill>
                <a:latin typeface="汉仪全唐诗简" charset="0"/>
                <a:ea typeface="汉仪全唐诗简" charset="0"/>
                <a:cs typeface="汉仪全唐诗简" charset="0"/>
              </a:rPr>
              <a:t>而训练通常是在大量数据集上完成的，并且在其大小上传达线性证明实际上是不可行的。</a:t>
            </a:r>
            <a:endParaRPr lang="zh-CN" altLang="en-US" sz="2400" dirty="0">
              <a:solidFill>
                <a:srgbClr val="5B9BD5"/>
              </a:solidFill>
              <a:latin typeface="汉仪全唐诗简" charset="0"/>
              <a:ea typeface="汉仪全唐诗简" charset="0"/>
              <a:cs typeface="汉仪全唐诗简" charset="0"/>
            </a:endParaRPr>
          </a:p>
        </p:txBody>
      </p:sp>
      <p:sp>
        <p:nvSpPr>
          <p:cNvPr id="6" name="文本框 5"/>
          <p:cNvSpPr txBox="1"/>
          <p:nvPr/>
        </p:nvSpPr>
        <p:spPr>
          <a:xfrm>
            <a:off x="3892440" y="1360876"/>
            <a:ext cx="4194638" cy="400110"/>
          </a:xfrm>
          <a:prstGeom prst="rect">
            <a:avLst/>
          </a:prstGeom>
          <a:noFill/>
        </p:spPr>
        <p:txBody>
          <a:bodyPr wrap="square">
            <a:noAutofit/>
          </a:bodyPr>
          <a:lstStyle/>
          <a:p>
            <a:r>
              <a:rPr lang="zh-CN" altLang="en-US" sz="2000" dirty="0">
                <a:solidFill>
                  <a:srgbClr val="EE717B"/>
                </a:solidFill>
                <a:latin typeface="Cambria Math" panose="02040503050406030204" charset="0"/>
                <a:ea typeface="汉仪全唐诗简"/>
              </a:rPr>
              <a:t>如何减小重复协议带来的通信开</a:t>
            </a:r>
            <a:r>
              <a:rPr lang="zh-CN" altLang="en-US" sz="2000" dirty="0">
                <a:solidFill>
                  <a:srgbClr val="EE717B"/>
                </a:solidFill>
                <a:latin typeface="Cambria Math" panose="02040503050406030204" charset="0"/>
                <a:ea typeface="汉仪全唐诗简" charset="0"/>
              </a:rPr>
              <a:t>销？</a:t>
            </a:r>
            <a:endParaRPr lang="zh-CN" altLang="en-US" sz="2000" dirty="0">
              <a:solidFill>
                <a:srgbClr val="EE717B"/>
              </a:solidFill>
              <a:latin typeface="Cambria Math" panose="02040503050406030204" charset="0"/>
              <a:ea typeface="汉仪全唐诗简"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1574228" y="711888"/>
            <a:ext cx="9043544" cy="461665"/>
          </a:xfrm>
          <a:prstGeom prst="rect">
            <a:avLst/>
          </a:prstGeom>
          <a:noFill/>
        </p:spPr>
        <p:txBody>
          <a:bodyPr wrap="square" rtlCol="0">
            <a:spAutoFit/>
          </a:bodyPr>
          <a:lstStyle/>
          <a:p>
            <a:pPr algn="ctr"/>
            <a:r>
              <a:rPr lang="en-US" altLang="zh-CN" sz="2400" dirty="0">
                <a:solidFill>
                  <a:srgbClr val="4B708B"/>
                </a:solidFill>
                <a:latin typeface="造字工房悦黑（非商用）常规体" pitchFamily="50" charset="-122"/>
                <a:ea typeface="造字工房悦黑（非商用）常规体" pitchFamily="50" charset="-122"/>
              </a:rPr>
              <a:t>Optimizing Honest Majority MPC for Logistic Regression</a:t>
            </a:r>
            <a:endParaRPr lang="zh-CN" altLang="en-US" sz="2400" dirty="0">
              <a:solidFill>
                <a:srgbClr val="4B708B"/>
              </a:solidFill>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2" name="文本框 1"/>
              <p:cNvSpPr txBox="1"/>
              <p:nvPr/>
            </p:nvSpPr>
            <p:spPr>
              <a:xfrm>
                <a:off x="1657752" y="2309304"/>
                <a:ext cx="8876496" cy="3109595"/>
              </a:xfrm>
              <a:prstGeom prst="rect">
                <a:avLst/>
              </a:prstGeom>
              <a:noFill/>
            </p:spPr>
            <p:txBody>
              <a:bodyPr wrap="square">
                <a:spAutoFit/>
              </a:bodyPr>
              <a:lstStyle/>
              <a:p>
                <a:r>
                  <a:rPr lang="zh-CN" altLang="en-US" sz="2400" dirty="0">
                    <a:solidFill>
                      <a:srgbClr val="BDD7EE"/>
                    </a:solidFill>
                    <a:latin typeface="汉仪全唐诗简" charset="0"/>
                    <a:ea typeface="汉仪全唐诗简" charset="0"/>
                    <a:cs typeface="汉仪全唐诗简" charset="0"/>
                  </a:rPr>
                  <a:t>给定数据</a:t>
                </a:r>
                <a14:m>
                  <m:oMath xmlns:m="http://schemas.openxmlformats.org/officeDocument/2006/math">
                    <m:sSub>
                      <m:sSubPr>
                        <m:ctrlPr>
                          <a:rPr lang="zh-CN" altLang="en-US" sz="2400" dirty="0">
                            <a:solidFill>
                              <a:srgbClr val="BDD7EE"/>
                            </a:solidFill>
                            <a:latin typeface="Cambria Math" panose="02040503050406030204" charset="0"/>
                            <a:ea typeface="汉仪全唐诗简" charset="0"/>
                            <a:cs typeface="Cambria Math" panose="02040503050406030204" charset="0"/>
                          </a:rPr>
                        </m:ctrlPr>
                      </m:sSubPr>
                      <m:e>
                        <m:r>
                          <a:rPr lang="zh-CN" altLang="en-US" sz="2400" dirty="0">
                            <a:solidFill>
                              <a:srgbClr val="BDD7EE"/>
                            </a:solidFill>
                            <a:latin typeface="Cambria Math" panose="02040503050406030204" charset="0"/>
                            <a:ea typeface="汉仪全唐诗简" charset="0"/>
                            <a:cs typeface="Cambria Math" panose="02040503050406030204" charset="0"/>
                          </a:rPr>
                          <m:t>𝑥</m:t>
                        </m:r>
                      </m:e>
                      <m:sub>
                        <m:r>
                          <a:rPr lang="zh-CN" altLang="en-US" sz="2400" dirty="0">
                            <a:solidFill>
                              <a:srgbClr val="BDD7EE"/>
                            </a:solidFill>
                            <a:latin typeface="Cambria Math" panose="02040503050406030204" charset="0"/>
                            <a:ea typeface="MS Mincho" panose="02020609040205080304" charset="0"/>
                            <a:cs typeface="Cambria Math" panose="02040503050406030204" charset="0"/>
                          </a:rPr>
                          <m:t>1</m:t>
                        </m:r>
                      </m:sub>
                    </m:sSub>
                    <m:r>
                      <a:rPr lang="zh-CN" altLang="en-US" sz="2400" dirty="0">
                        <a:solidFill>
                          <a:srgbClr val="BDD7EE"/>
                        </a:solidFill>
                        <a:latin typeface="Cambria Math" panose="02040503050406030204" charset="0"/>
                        <a:ea typeface="MS Mincho" panose="02020609040205080304" charset="0"/>
                        <a:cs typeface="Cambria Math" panose="02040503050406030204" charset="0"/>
                      </a:rPr>
                      <m:t>,…,</m:t>
                    </m:r>
                    <m:sSub>
                      <m:sSubPr>
                        <m:ctrlPr>
                          <a:rPr lang="zh-CN" altLang="en-US" sz="2400" dirty="0">
                            <a:solidFill>
                              <a:srgbClr val="BDD7EE"/>
                            </a:solidFill>
                            <a:latin typeface="Cambria Math" panose="02040503050406030204" charset="0"/>
                            <a:ea typeface="汉仪全唐诗简" charset="0"/>
                            <a:cs typeface="Cambria Math" panose="02040503050406030204" charset="0"/>
                          </a:rPr>
                        </m:ctrlPr>
                      </m:sSubPr>
                      <m:e>
                        <m:r>
                          <a:rPr lang="zh-CN" altLang="en-US" sz="2400" dirty="0">
                            <a:solidFill>
                              <a:srgbClr val="BDD7EE"/>
                            </a:solidFill>
                            <a:latin typeface="Cambria Math" panose="02040503050406030204" charset="0"/>
                            <a:ea typeface="汉仪全唐诗简" charset="0"/>
                            <a:cs typeface="Cambria Math" panose="02040503050406030204" charset="0"/>
                          </a:rPr>
                          <m:t>𝑥</m:t>
                        </m:r>
                      </m:e>
                      <m:sub>
                        <m:r>
                          <a:rPr lang="zh-CN" altLang="en-US" sz="2400" dirty="0">
                            <a:solidFill>
                              <a:srgbClr val="BDD7EE"/>
                            </a:solidFill>
                            <a:latin typeface="Cambria Math" panose="02040503050406030204" charset="0"/>
                            <a:ea typeface="汉仪全唐诗简" charset="0"/>
                            <a:cs typeface="Cambria Math" panose="02040503050406030204" charset="0"/>
                          </a:rPr>
                          <m:t>𝑁</m:t>
                        </m:r>
                      </m:sub>
                    </m:sSub>
                    <m:r>
                      <a:rPr lang="zh-CN" altLang="en-US" sz="2400" dirty="0">
                        <a:solidFill>
                          <a:srgbClr val="BDD7EE"/>
                        </a:solidFill>
                        <a:latin typeface="Cambria Math" panose="02040503050406030204" charset="0"/>
                        <a:ea typeface="MS Mincho" panose="02020609040205080304" charset="0"/>
                        <a:cs typeface="Cambria Math" panose="02040503050406030204" charset="0"/>
                      </a:rPr>
                      <m:t>∈</m:t>
                    </m:r>
                    <m:sSup>
                      <m:sSupPr>
                        <m:ctrlPr>
                          <a:rPr lang="zh-CN" altLang="en-US" sz="2400" dirty="0">
                            <a:solidFill>
                              <a:srgbClr val="BDD7EE"/>
                            </a:solidFill>
                            <a:latin typeface="Cambria Math" panose="02040503050406030204" charset="0"/>
                            <a:ea typeface="汉仪全唐诗简" charset="0"/>
                            <a:cs typeface="Cambria Math" panose="02040503050406030204" charset="0"/>
                          </a:rPr>
                        </m:ctrlPr>
                      </m:sSupPr>
                      <m:e>
                        <m:r>
                          <a:rPr lang="zh-CN" altLang="en-US" sz="2400" dirty="0">
                            <a:solidFill>
                              <a:srgbClr val="BDD7EE"/>
                            </a:solidFill>
                            <a:latin typeface="Cambria Math" panose="02040503050406030204" charset="0"/>
                            <a:ea typeface="MS Mincho" panose="02020609040205080304" charset="0"/>
                            <a:cs typeface="Cambria Math" panose="02040503050406030204" charset="0"/>
                          </a:rPr>
                          <m:t>ℝ</m:t>
                        </m:r>
                      </m:e>
                      <m:sup>
                        <m:r>
                          <a:rPr lang="zh-CN" altLang="en-US" sz="2400" dirty="0">
                            <a:solidFill>
                              <a:srgbClr val="BDD7EE"/>
                            </a:solidFill>
                            <a:latin typeface="Cambria Math" panose="02040503050406030204" charset="0"/>
                            <a:ea typeface="汉仪全唐诗简" charset="0"/>
                            <a:cs typeface="Cambria Math" panose="02040503050406030204" charset="0"/>
                          </a:rPr>
                          <m:t>𝐷</m:t>
                        </m:r>
                      </m:sup>
                    </m:sSup>
                  </m:oMath>
                </a14:m>
                <a:r>
                  <a:rPr lang="zh-CN" altLang="en-US" sz="2400" dirty="0">
                    <a:solidFill>
                      <a:srgbClr val="BDD7EE"/>
                    </a:solidFill>
                    <a:latin typeface="汉仪全唐诗简" charset="0"/>
                    <a:ea typeface="汉仪全唐诗简" charset="0"/>
                    <a:cs typeface="汉仪全唐诗简" charset="0"/>
                  </a:rPr>
                  <a:t>和 </a:t>
                </a:r>
                <a14:m>
                  <m:oMath xmlns:m="http://schemas.openxmlformats.org/officeDocument/2006/math">
                    <m:sSub>
                      <m:sSubPr>
                        <m:ctrlPr>
                          <a:rPr lang="zh-CN" altLang="en-US" sz="2400" dirty="0">
                            <a:solidFill>
                              <a:srgbClr val="BDD7EE"/>
                            </a:solidFill>
                            <a:latin typeface="Cambria Math" panose="02040503050406030204" charset="0"/>
                            <a:ea typeface="汉仪全唐诗简" charset="0"/>
                            <a:cs typeface="Cambria Math" panose="02040503050406030204" charset="0"/>
                          </a:rPr>
                        </m:ctrlPr>
                      </m:sSubPr>
                      <m:e>
                        <m:r>
                          <a:rPr lang="zh-CN" altLang="en-US" sz="2400" dirty="0">
                            <a:solidFill>
                              <a:srgbClr val="BDD7EE"/>
                            </a:solidFill>
                            <a:latin typeface="Cambria Math" panose="02040503050406030204" charset="0"/>
                            <a:ea typeface="汉仪全唐诗简" charset="0"/>
                            <a:cs typeface="Cambria Math" panose="02040503050406030204" charset="0"/>
                          </a:rPr>
                          <m:t>𝑦</m:t>
                        </m:r>
                      </m:e>
                      <m:sub>
                        <m:r>
                          <a:rPr lang="zh-CN" altLang="en-US" sz="2400" dirty="0">
                            <a:solidFill>
                              <a:srgbClr val="BDD7EE"/>
                            </a:solidFill>
                            <a:latin typeface="Cambria Math" panose="02040503050406030204" charset="0"/>
                            <a:ea typeface="MS Mincho" panose="02020609040205080304" charset="0"/>
                            <a:cs typeface="Cambria Math" panose="02040503050406030204" charset="0"/>
                          </a:rPr>
                          <m:t>1</m:t>
                        </m:r>
                      </m:sub>
                    </m:sSub>
                    <m:r>
                      <a:rPr lang="zh-CN" altLang="en-US" sz="2400" dirty="0">
                        <a:solidFill>
                          <a:srgbClr val="BDD7EE"/>
                        </a:solidFill>
                        <a:latin typeface="Cambria Math" panose="02040503050406030204" charset="0"/>
                        <a:ea typeface="MS Mincho" panose="02020609040205080304" charset="0"/>
                        <a:cs typeface="Cambria Math" panose="02040503050406030204" charset="0"/>
                      </a:rPr>
                      <m:t>,…,</m:t>
                    </m:r>
                    <m:sSub>
                      <m:sSubPr>
                        <m:ctrlPr>
                          <a:rPr lang="zh-CN" altLang="en-US" sz="2400" dirty="0">
                            <a:solidFill>
                              <a:srgbClr val="BDD7EE"/>
                            </a:solidFill>
                            <a:latin typeface="Cambria Math" panose="02040503050406030204" charset="0"/>
                            <a:ea typeface="汉仪全唐诗简" charset="0"/>
                            <a:cs typeface="Cambria Math" panose="02040503050406030204" charset="0"/>
                          </a:rPr>
                        </m:ctrlPr>
                      </m:sSubPr>
                      <m:e>
                        <m:r>
                          <a:rPr lang="zh-CN" altLang="en-US" sz="2400" dirty="0">
                            <a:solidFill>
                              <a:srgbClr val="BDD7EE"/>
                            </a:solidFill>
                            <a:latin typeface="Cambria Math" panose="02040503050406030204" charset="0"/>
                            <a:ea typeface="汉仪全唐诗简" charset="0"/>
                            <a:cs typeface="Cambria Math" panose="02040503050406030204" charset="0"/>
                          </a:rPr>
                          <m:t>𝑦</m:t>
                        </m:r>
                      </m:e>
                      <m:sub>
                        <m:r>
                          <a:rPr lang="zh-CN" altLang="en-US" sz="2400" dirty="0">
                            <a:solidFill>
                              <a:srgbClr val="BDD7EE"/>
                            </a:solidFill>
                            <a:latin typeface="Cambria Math" panose="02040503050406030204" charset="0"/>
                            <a:ea typeface="汉仪全唐诗简" charset="0"/>
                            <a:cs typeface="Cambria Math" panose="02040503050406030204" charset="0"/>
                          </a:rPr>
                          <m:t>𝑁</m:t>
                        </m:r>
                      </m:sub>
                    </m:sSub>
                    <m:r>
                      <a:rPr lang="zh-CN" altLang="en-US" sz="2400" dirty="0">
                        <a:solidFill>
                          <a:srgbClr val="BDD7EE"/>
                        </a:solidFill>
                        <a:latin typeface="Cambria Math" panose="02040503050406030204" charset="0"/>
                        <a:ea typeface="MS Mincho" panose="02020609040205080304" charset="0"/>
                        <a:cs typeface="Cambria Math" panose="02040503050406030204" charset="0"/>
                      </a:rPr>
                      <m:t>∈</m:t>
                    </m:r>
                    <m:r>
                      <a:rPr lang="zh-CN" altLang="en-US" sz="2400" dirty="0">
                        <a:solidFill>
                          <a:srgbClr val="BDD7EE"/>
                        </a:solidFill>
                        <a:latin typeface="Cambria Math" panose="02040503050406030204" charset="0"/>
                        <a:ea typeface="MS Mincho" panose="02020609040205080304" charset="0"/>
                        <a:cs typeface="Cambria Math" panose="02040503050406030204" charset="0"/>
                      </a:rPr>
                      <m:t>ℝ</m:t>
                    </m:r>
                  </m:oMath>
                </a14:m>
                <a:r>
                  <a:rPr lang="zh-CN" altLang="en-US" sz="2400" dirty="0">
                    <a:solidFill>
                      <a:srgbClr val="BDD7EE"/>
                    </a:solidFill>
                    <a:latin typeface="汉仪全唐诗简" charset="0"/>
                    <a:ea typeface="汉仪全唐诗简" charset="0"/>
                    <a:cs typeface="汉仪全唐诗简" charset="0"/>
                  </a:rPr>
                  <a:t>以及初始化参数，训练线性模型主要需要加法和内积计算。</a:t>
                </a:r>
                <a:endParaRPr lang="zh-CN" altLang="en-US" sz="2400" dirty="0">
                  <a:solidFill>
                    <a:srgbClr val="BDD7EE"/>
                  </a:solidFill>
                  <a:latin typeface="汉仪全唐诗简" charset="0"/>
                  <a:ea typeface="汉仪全唐诗简" charset="0"/>
                  <a:cs typeface="汉仪全唐诗简" charset="0"/>
                </a:endParaRPr>
              </a:p>
              <a:p>
                <a:endParaRPr lang="zh-CN" altLang="en-US" sz="2400" dirty="0">
                  <a:solidFill>
                    <a:srgbClr val="BDD7EE"/>
                  </a:solidFill>
                  <a:latin typeface="汉仪全唐诗简" charset="0"/>
                  <a:ea typeface="汉仪全唐诗简" charset="0"/>
                  <a:cs typeface="汉仪全唐诗简" charset="0"/>
                </a:endParaRPr>
              </a:p>
              <a:p>
                <a:r>
                  <a:rPr lang="zh-CN" altLang="en-US" sz="2400" dirty="0">
                    <a:solidFill>
                      <a:schemeClr val="tx1"/>
                    </a:solidFill>
                    <a:latin typeface="汉仪全唐诗简" charset="0"/>
                    <a:ea typeface="汉仪全唐诗简" charset="0"/>
                    <a:cs typeface="汉仪全唐诗简" charset="0"/>
                  </a:rPr>
                  <a:t>在基于</a:t>
                </a:r>
                <a:r>
                  <a:rPr lang="en-US" altLang="zh-CN" sz="2400" dirty="0">
                    <a:solidFill>
                      <a:schemeClr val="tx1"/>
                    </a:solidFill>
                    <a:latin typeface="汉仪全唐诗简" charset="0"/>
                    <a:ea typeface="汉仪全唐诗简" charset="0"/>
                    <a:cs typeface="汉仪全唐诗简" charset="0"/>
                  </a:rPr>
                  <a:t>packed</a:t>
                </a:r>
                <a:r>
                  <a:rPr lang="zh-CN" altLang="en-US" sz="2400" dirty="0">
                    <a:solidFill>
                      <a:schemeClr val="tx1"/>
                    </a:solidFill>
                    <a:latin typeface="汉仪全唐诗简" charset="0"/>
                    <a:ea typeface="汉仪全唐诗简" charset="0"/>
                    <a:cs typeface="汉仪全唐诗简" charset="0"/>
                  </a:rPr>
                  <a:t> </a:t>
                </a:r>
                <a:r>
                  <a:rPr lang="en-US" altLang="zh-CN" sz="2400" dirty="0">
                    <a:solidFill>
                      <a:schemeClr val="tx1"/>
                    </a:solidFill>
                    <a:latin typeface="汉仪全唐诗简" charset="0"/>
                    <a:ea typeface="汉仪全唐诗简" charset="0"/>
                    <a:cs typeface="汉仪全唐诗简" charset="0"/>
                  </a:rPr>
                  <a:t>secret</a:t>
                </a:r>
                <a:r>
                  <a:rPr lang="zh-CN" altLang="en-US" sz="2400" dirty="0">
                    <a:solidFill>
                      <a:schemeClr val="tx1"/>
                    </a:solidFill>
                    <a:latin typeface="汉仪全唐诗简" charset="0"/>
                    <a:ea typeface="汉仪全唐诗简" charset="0"/>
                    <a:cs typeface="汉仪全唐诗简" charset="0"/>
                  </a:rPr>
                  <a:t> </a:t>
                </a:r>
                <a:r>
                  <a:rPr lang="en-US" altLang="zh-CN" sz="2400" dirty="0">
                    <a:solidFill>
                      <a:schemeClr val="tx1"/>
                    </a:solidFill>
                    <a:latin typeface="汉仪全唐诗简" charset="0"/>
                    <a:ea typeface="汉仪全唐诗简" charset="0"/>
                    <a:cs typeface="汉仪全唐诗简" charset="0"/>
                  </a:rPr>
                  <a:t>sharing</a:t>
                </a:r>
                <a:r>
                  <a:rPr lang="zh-CN" altLang="en-US" sz="2400" dirty="0">
                    <a:solidFill>
                      <a:schemeClr val="tx1"/>
                    </a:solidFill>
                    <a:latin typeface="汉仪全唐诗简" charset="0"/>
                    <a:ea typeface="汉仪全唐诗简" charset="0"/>
                    <a:cs typeface="汉仪全唐诗简" charset="0"/>
                  </a:rPr>
                  <a:t>的诚实主体MPC协议中，安全地计算加法不需要任何通信。此外，可以使用与内积向量长度无关的通信来安全地计算内积。</a:t>
                </a:r>
                <a:endParaRPr lang="zh-CN" altLang="en-US" sz="2400" dirty="0">
                  <a:solidFill>
                    <a:schemeClr val="tx1"/>
                  </a:solidFill>
                  <a:latin typeface="汉仪全唐诗简" charset="0"/>
                  <a:ea typeface="汉仪全唐诗简" charset="0"/>
                  <a:cs typeface="汉仪全唐诗简" charset="0"/>
                </a:endParaRPr>
              </a:p>
              <a:p>
                <a:r>
                  <a:rPr lang="zh-CN" altLang="en-US" sz="2400" dirty="0">
                    <a:solidFill>
                      <a:schemeClr val="tx1"/>
                    </a:solidFill>
                    <a:latin typeface="汉仪全唐诗简" charset="0"/>
                    <a:ea typeface="汉仪全唐诗简" charset="0"/>
                    <a:cs typeface="汉仪全唐诗简" charset="0"/>
                  </a:rPr>
                  <a:t>上述特性在用于线性模型（对数几率回归）的计算时，各方之间的总通信量为 𝑂(𝑁) ，并且与 𝐷无关</a:t>
                </a:r>
                <a:r>
                  <a:rPr lang="zh-CN" altLang="en-US" dirty="0">
                    <a:latin typeface="Cambria Math" panose="02040503050406030204" charset="0"/>
                    <a:ea typeface="汉仪全唐诗简"/>
                  </a:rPr>
                  <a:t>。</a:t>
                </a:r>
                <a:endParaRPr lang="zh-CN" altLang="en-US" dirty="0">
                  <a:latin typeface="Cambria Math" panose="02040503050406030204" charset="0"/>
                  <a:ea typeface="汉仪全唐诗简"/>
                </a:endParaRPr>
              </a:p>
            </p:txBody>
          </p:sp>
        </mc:Choice>
        <mc:Fallback>
          <p:sp>
            <p:nvSpPr>
              <p:cNvPr id="2" name="文本框 1"/>
              <p:cNvSpPr txBox="1">
                <a:spLocks noRot="1" noChangeAspect="1" noMove="1" noResize="1" noEditPoints="1" noAdjustHandles="1" noChangeArrowheads="1" noChangeShapeType="1" noTextEdit="1"/>
              </p:cNvSpPr>
              <p:nvPr/>
            </p:nvSpPr>
            <p:spPr>
              <a:xfrm>
                <a:off x="1657752" y="2309304"/>
                <a:ext cx="8876496" cy="3109595"/>
              </a:xfrm>
              <a:prstGeom prst="rect">
                <a:avLst/>
              </a:prstGeom>
              <a:blipFill rotWithShape="1">
                <a:blip r:embed="rId3"/>
                <a:stretch>
                  <a:fillRect l="-5" t="-14" r="3" b="14"/>
                </a:stretch>
              </a:blipFill>
            </p:spPr>
            <p:txBody>
              <a:bodyPr/>
              <a:lstStyle/>
              <a:p>
                <a:r>
                  <a:rPr lang="zh-CN" altLang="en-US">
                    <a:noFill/>
                  </a:rPr>
                  <a:t> </a:t>
                </a:r>
              </a:p>
            </p:txBody>
          </p:sp>
        </mc:Fallback>
      </mc:AlternateContent>
      <p:sp>
        <p:nvSpPr>
          <p:cNvPr id="4" name="文本框 3"/>
          <p:cNvSpPr txBox="1"/>
          <p:nvPr/>
        </p:nvSpPr>
        <p:spPr>
          <a:xfrm>
            <a:off x="2905070" y="1501987"/>
            <a:ext cx="6381860" cy="400050"/>
          </a:xfrm>
          <a:prstGeom prst="rect">
            <a:avLst/>
          </a:prstGeom>
          <a:noFill/>
        </p:spPr>
        <p:txBody>
          <a:bodyPr wrap="square">
            <a:noAutofit/>
          </a:bodyPr>
          <a:lstStyle/>
          <a:p>
            <a:r>
              <a:rPr lang="zh-CN" altLang="en-US" sz="2000" dirty="0">
                <a:solidFill>
                  <a:srgbClr val="EE717B"/>
                </a:solidFill>
                <a:latin typeface="Cambria Math" panose="02040503050406030204" charset="0"/>
                <a:ea typeface="汉仪全唐诗简"/>
              </a:rPr>
              <a:t>如何进一步改进通信，使其在数据大小上达到</a:t>
            </a:r>
            <a:r>
              <a:rPr lang="zh-CN" altLang="en-US" sz="2000" dirty="0">
                <a:solidFill>
                  <a:srgbClr val="EE717B"/>
                </a:solidFill>
                <a:latin typeface="Cambria Math" panose="02040503050406030204" charset="0"/>
                <a:ea typeface="汉仪全唐诗简" charset="0"/>
              </a:rPr>
              <a:t>亚</a:t>
            </a:r>
            <a:r>
              <a:rPr lang="zh-CN" altLang="en-US" sz="2000" dirty="0">
                <a:solidFill>
                  <a:srgbClr val="EE717B"/>
                </a:solidFill>
                <a:latin typeface="Cambria Math" panose="02040503050406030204" charset="0"/>
                <a:ea typeface="汉仪全唐诗简"/>
              </a:rPr>
              <a:t>线性？</a:t>
            </a:r>
            <a:endParaRPr lang="zh-CN" altLang="en-US" sz="2000" dirty="0">
              <a:solidFill>
                <a:srgbClr val="EE717B"/>
              </a:solidFill>
              <a:latin typeface="Cambria Math" panose="02040503050406030204" charset="0"/>
              <a:ea typeface="汉仪全唐诗简"/>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137123" y="780825"/>
            <a:ext cx="3917753" cy="460375"/>
          </a:xfrm>
          <a:prstGeom prst="rect">
            <a:avLst/>
          </a:prstGeom>
          <a:noFill/>
        </p:spPr>
        <p:txBody>
          <a:bodyPr wrap="square" rtlCol="0">
            <a:spAutoFit/>
          </a:bodyPr>
          <a:lstStyle/>
          <a:p>
            <a:pPr algn="ctr"/>
            <a:r>
              <a:rPr lang="en-US" altLang="zh-CN" sz="2400" dirty="0">
                <a:solidFill>
                  <a:srgbClr val="4B708B"/>
                </a:solidFill>
              </a:rPr>
              <a:t>MPC</a:t>
            </a:r>
            <a:r>
              <a:rPr lang="zh-CN" altLang="en-US" sz="2400" dirty="0">
                <a:solidFill>
                  <a:srgbClr val="4B708B"/>
                </a:solidFill>
              </a:rPr>
              <a:t>实现</a:t>
            </a:r>
            <a:endParaRPr lang="zh-CN" altLang="en-US" sz="2400" dirty="0">
              <a:solidFill>
                <a:srgbClr val="4B708B"/>
              </a:solidFill>
            </a:endParaRPr>
          </a:p>
        </p:txBody>
      </p:sp>
      <mc:AlternateContent xmlns:mc="http://schemas.openxmlformats.org/markup-compatibility/2006">
        <mc:Choice xmlns:a14="http://schemas.microsoft.com/office/drawing/2010/main" Requires="a14">
          <p:sp>
            <p:nvSpPr>
              <p:cNvPr id="4" name="文本框 3"/>
              <p:cNvSpPr txBox="1"/>
              <p:nvPr/>
            </p:nvSpPr>
            <p:spPr>
              <a:xfrm>
                <a:off x="1270000" y="2074694"/>
                <a:ext cx="9754316" cy="1959673"/>
              </a:xfrm>
              <a:prstGeom prst="rect">
                <a:avLst/>
              </a:prstGeom>
              <a:noFill/>
            </p:spPr>
            <p:txBody>
              <a:bodyPr wrap="square">
                <a:noAutofit/>
              </a:bodyPr>
              <a:lstStyle/>
              <a:p>
                <a:pPr marL="342900" indent="-342900">
                  <a:buFont typeface="+mj-lt"/>
                  <a:buAutoNum type="arabicPeriod"/>
                </a:pPr>
                <a:r>
                  <a:rPr lang="zh-CN" altLang="en-US" dirty="0">
                    <a:latin typeface="Cambria Math" panose="02040503050406030204" charset="0"/>
                    <a:ea typeface="汉仪全唐诗简"/>
                  </a:rPr>
                  <a:t>与数据</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和模型</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无关的预处理：受信任方生成一些相关的随机因子</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独立于数据和权重</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，计算这些值的打包秘密份额，并将它们发送给各方。</a:t>
                </a:r>
                <a:endParaRPr lang="en-US" altLang="zh-CN" dirty="0">
                  <a:latin typeface="Cambria Math" panose="02040503050406030204" charset="0"/>
                  <a:ea typeface="汉仪全唐诗简"/>
                </a:endParaRPr>
              </a:p>
              <a:p>
                <a:pPr marL="342900" indent="-342900">
                  <a:buFont typeface="+mj-lt"/>
                  <a:buAutoNum type="arabicPeriod"/>
                </a:pPr>
                <a:r>
                  <a:rPr lang="zh-CN" altLang="en-US" dirty="0">
                    <a:latin typeface="Cambria Math" panose="02040503050406030204" charset="0"/>
                    <a:ea typeface="汉仪全唐诗简"/>
                  </a:rPr>
                  <a:t>与数据相关的预处理：可信方计算数据的两种不同的打包秘密共享，并将它们发送给各参与方。回想一下，在使用小批量梯度下降时，数据</a:t>
                </a:r>
                <a14:m>
                  <m:oMath xmlns:m="http://schemas.openxmlformats.org/officeDocument/2006/math">
                    <m:sSub>
                      <m:sSubPr>
                        <m:ctrlPr>
                          <a:rPr lang="en-US" altLang="zh-CN" i="1" smtClean="0">
                            <a:latin typeface="Cambria Math" panose="02040503050406030204" charset="0"/>
                          </a:rPr>
                        </m:ctrlPr>
                      </m:sSubPr>
                      <m:e>
                        <m:r>
                          <m:rPr>
                            <m:sty m:val="p"/>
                          </m:rPr>
                          <a:rPr lang="en-US" altLang="zh-CN" b="0" i="0" smtClean="0">
                            <a:latin typeface="Cambria Math" panose="02040503050406030204" charset="0"/>
                          </a:rPr>
                          <m:t>x</m:t>
                        </m:r>
                      </m:e>
                      <m:sub>
                        <m:r>
                          <a:rPr lang="en-US" altLang="zh-CN" b="0" i="1" smtClean="0">
                            <a:latin typeface="Cambria Math" panose="02040503050406030204" charset="0"/>
                          </a:rPr>
                          <m:t>1</m:t>
                        </m:r>
                      </m:sub>
                    </m:sSub>
                    <m:r>
                      <a:rPr lang="en-US" altLang="zh-CN" b="0" i="1" smtClean="0">
                        <a:latin typeface="Cambria Math" panose="02040503050406030204" charset="0"/>
                      </a:rPr>
                      <m:t>,…,</m:t>
                    </m:r>
                    <m:sSub>
                      <m:sSubPr>
                        <m:ctrlPr>
                          <a:rPr lang="en-US" altLang="zh-CN" i="1">
                            <a:latin typeface="Cambria Math" panose="02040503050406030204" charset="0"/>
                          </a:rPr>
                        </m:ctrlPr>
                      </m:sSubPr>
                      <m:e>
                        <m:r>
                          <m:rPr>
                            <m:sty m:val="p"/>
                          </m:rPr>
                          <a:rPr lang="en-US" altLang="zh-CN">
                            <a:latin typeface="Cambria Math" panose="02040503050406030204" charset="0"/>
                          </a:rPr>
                          <m:t>x</m:t>
                        </m:r>
                      </m:e>
                      <m:sub>
                        <m:r>
                          <a:rPr lang="en-US" altLang="zh-CN" b="0" i="1" smtClean="0">
                            <a:latin typeface="Cambria Math" panose="02040503050406030204" charset="0"/>
                          </a:rPr>
                          <m:t>𝑁</m:t>
                        </m:r>
                      </m:sub>
                    </m:sSub>
                    <m:r>
                      <a:rPr lang="zh-CN" altLang="en-US" i="1" smtClean="0">
                        <a:latin typeface="Cambria Math" panose="02040503050406030204" charset="0"/>
                      </a:rPr>
                      <m:t>∈</m:t>
                    </m:r>
                    <m:sSup>
                      <m:sSupPr>
                        <m:ctrlPr>
                          <a:rPr lang="en-US" altLang="zh-CN" i="1" smtClean="0">
                            <a:latin typeface="Cambria Math" panose="02040503050406030204" charset="0"/>
                          </a:rPr>
                        </m:ctrlPr>
                      </m:sSupPr>
                      <m:e>
                        <m:r>
                          <a:rPr lang="en-US" altLang="zh-CN" i="1" smtClean="0">
                            <a:latin typeface="Cambria Math" panose="02040503050406030204" charset="0"/>
                            <a:ea typeface="Cambria Math" panose="02040503050406030204" charset="0"/>
                          </a:rPr>
                          <m:t>ℝ</m:t>
                        </m:r>
                      </m:e>
                      <m:sup>
                        <m:r>
                          <a:rPr lang="en-US" altLang="zh-CN" b="0" i="1" smtClean="0">
                            <a:latin typeface="Cambria Math" panose="02040503050406030204" charset="0"/>
                          </a:rPr>
                          <m:t>𝐷</m:t>
                        </m:r>
                      </m:sup>
                    </m:sSup>
                  </m:oMath>
                </a14:m>
                <a:r>
                  <a:rPr lang="zh-CN" altLang="en-US" dirty="0">
                    <a:latin typeface="Cambria Math" panose="02040503050406030204" charset="0"/>
                    <a:ea typeface="汉仪全唐诗简"/>
                  </a:rPr>
                  <a:t>被分成形为式</a:t>
                </a:r>
                <a14:m>
                  <m:oMath xmlns:m="http://schemas.openxmlformats.org/officeDocument/2006/math">
                    <m:sSub>
                      <m:sSubPr>
                        <m:ctrlPr>
                          <a:rPr lang="en-US" altLang="zh-CN" i="1">
                            <a:latin typeface="Cambria Math" panose="02040503050406030204" charset="0"/>
                            <a:ea typeface="汉仪全唐诗简"/>
                          </a:rPr>
                        </m:ctrlPr>
                      </m:sSubPr>
                      <m:e>
                        <m:r>
                          <a:rPr lang="en-US" altLang="zh-CN" i="1">
                            <a:latin typeface="Cambria Math" panose="02040503050406030204" charset="0"/>
                            <a:ea typeface="汉仪全唐诗简"/>
                          </a:rPr>
                          <m:t>𝑋</m:t>
                        </m:r>
                      </m:e>
                      <m:sub>
                        <m:r>
                          <a:rPr lang="en-US" altLang="zh-CN" i="1">
                            <a:latin typeface="Cambria Math" panose="02040503050406030204" charset="0"/>
                            <a:ea typeface="汉仪全唐诗简"/>
                          </a:rPr>
                          <m:t>1</m:t>
                        </m:r>
                      </m:sub>
                    </m:sSub>
                    <m:r>
                      <a:rPr lang="en-US" altLang="zh-CN" i="1">
                        <a:latin typeface="Cambria Math" panose="02040503050406030204" charset="0"/>
                        <a:ea typeface="汉仪全唐诗简"/>
                      </a:rPr>
                      <m:t>,…,</m:t>
                    </m:r>
                    <m:sSub>
                      <m:sSubPr>
                        <m:ctrlPr>
                          <a:rPr lang="en-US" altLang="zh-CN" i="1">
                            <a:latin typeface="Cambria Math" panose="02040503050406030204" charset="0"/>
                            <a:ea typeface="汉仪全唐诗简"/>
                          </a:rPr>
                        </m:ctrlPr>
                      </m:sSubPr>
                      <m:e>
                        <m:r>
                          <a:rPr lang="en-US" altLang="zh-CN" i="1">
                            <a:latin typeface="Cambria Math" panose="02040503050406030204" charset="0"/>
                            <a:ea typeface="汉仪全唐诗简"/>
                          </a:rPr>
                          <m:t>𝑋</m:t>
                        </m:r>
                      </m:e>
                      <m:sub>
                        <m:r>
                          <a:rPr lang="en-US" altLang="zh-CN" i="1">
                            <a:latin typeface="Cambria Math" panose="02040503050406030204" charset="0"/>
                            <a:ea typeface="汉仪全唐诗简"/>
                          </a:rPr>
                          <m:t>𝑁</m:t>
                        </m:r>
                        <m:r>
                          <a:rPr lang="en-US" altLang="zh-CN" i="1">
                            <a:latin typeface="Cambria Math" panose="02040503050406030204" charset="0"/>
                            <a:ea typeface="汉仪全唐诗简"/>
                          </a:rPr>
                          <m:t>/</m:t>
                        </m:r>
                        <m:r>
                          <a:rPr lang="en-US" altLang="zh-CN" i="1">
                            <a:latin typeface="Cambria Math" panose="02040503050406030204" charset="0"/>
                            <a:ea typeface="汉仪全唐诗简"/>
                          </a:rPr>
                          <m:t>𝐵</m:t>
                        </m:r>
                      </m:sub>
                    </m:sSub>
                    <m:r>
                      <a:rPr lang="zh-CN" altLang="en-US" i="1">
                        <a:latin typeface="Cambria Math" panose="02040503050406030204" charset="0"/>
                      </a:rPr>
                      <m:t>∈</m:t>
                    </m:r>
                    <m:sSup>
                      <m:sSupPr>
                        <m:ctrlPr>
                          <a:rPr lang="en-US" altLang="zh-CN" i="1" smtClean="0">
                            <a:latin typeface="Cambria Math" panose="02040503050406030204" charset="0"/>
                          </a:rPr>
                        </m:ctrlPr>
                      </m:sSupPr>
                      <m:e>
                        <m:r>
                          <a:rPr lang="en-US" altLang="zh-CN" i="1">
                            <a:latin typeface="Cambria Math" panose="02040503050406030204" charset="0"/>
                            <a:ea typeface="Cambria Math" panose="02040503050406030204" charset="0"/>
                          </a:rPr>
                          <m:t>ℝ</m:t>
                        </m:r>
                      </m:e>
                      <m:sup>
                        <m:r>
                          <a:rPr lang="en-US" altLang="zh-CN" b="0" i="1" smtClean="0">
                            <a:latin typeface="Cambria Math" panose="02040503050406030204" charset="0"/>
                            <a:ea typeface="Cambria Math" panose="02040503050406030204" charset="0"/>
                          </a:rPr>
                          <m:t>𝐵</m:t>
                        </m:r>
                        <m:r>
                          <a:rPr lang="en-US" altLang="zh-CN" b="0" i="1" smtClean="0">
                            <a:latin typeface="Cambria Math" panose="02040503050406030204" charset="0"/>
                            <a:ea typeface="Cambria Math" panose="02040503050406030204" charset="0"/>
                          </a:rPr>
                          <m:t>×</m:t>
                        </m:r>
                        <m:r>
                          <a:rPr lang="en-US" altLang="zh-CN" b="0" i="1" smtClean="0">
                            <a:latin typeface="Cambria Math" panose="02040503050406030204" charset="0"/>
                            <a:ea typeface="Cambria Math" panose="02040503050406030204" charset="0"/>
                          </a:rPr>
                          <m:t>𝐷</m:t>
                        </m:r>
                      </m:sup>
                    </m:sSup>
                  </m:oMath>
                </a14:m>
                <a:r>
                  <a:rPr lang="zh-CN" altLang="en-US" dirty="0">
                    <a:latin typeface="Cambria Math" panose="02040503050406030204" charset="0"/>
                    <a:ea typeface="汉仪全唐诗简"/>
                  </a:rPr>
                  <a:t>的批次。可信方本质上计算每个批次的两种不同的打包秘密共享</a:t>
                </a:r>
                <a:r>
                  <a:rPr lang="en-US" altLang="zh-CN" dirty="0">
                    <a:latin typeface="Cambria Math" panose="02040503050406030204" charset="0"/>
                    <a:ea typeface="汉仪全唐诗简"/>
                  </a:rPr>
                  <a:t>:</a:t>
                </a:r>
                <a:r>
                  <a:rPr lang="zh-CN" altLang="en-US" dirty="0">
                    <a:latin typeface="Cambria Math" panose="02040503050406030204" charset="0"/>
                    <a:ea typeface="汉仪全唐诗简"/>
                  </a:rPr>
                  <a:t>一种是矩阵中的值按行打包和共享，另一种是按列打包和共享。然后，它将这两种类型的共享发送给各参与方。</a:t>
                </a:r>
                <a:endParaRPr lang="en-US" altLang="zh-CN" dirty="0">
                  <a:latin typeface="Cambria Math" panose="02040503050406030204" charset="0"/>
                  <a:ea typeface="汉仪全唐诗简"/>
                </a:endParaRPr>
              </a:p>
              <a:p>
                <a:endParaRPr lang="zh-CN" altLang="en-US" dirty="0">
                  <a:latin typeface="Cambria Math" panose="02040503050406030204" charset="0"/>
                  <a:ea typeface="汉仪全唐诗简"/>
                </a:endParaRPr>
              </a:p>
            </p:txBody>
          </p:sp>
        </mc:Choice>
        <mc:Fallback>
          <p:sp>
            <p:nvSpPr>
              <p:cNvPr id="4" name="文本框 3"/>
              <p:cNvSpPr txBox="1">
                <a:spLocks noRot="1" noChangeAspect="1" noMove="1" noResize="1" noEditPoints="1" noAdjustHandles="1" noChangeArrowheads="1" noChangeShapeType="1" noTextEdit="1"/>
              </p:cNvSpPr>
              <p:nvPr/>
            </p:nvSpPr>
            <p:spPr>
              <a:xfrm>
                <a:off x="1270000" y="2074694"/>
                <a:ext cx="9754316" cy="1959673"/>
              </a:xfrm>
              <a:prstGeom prst="rect">
                <a:avLst/>
              </a:prstGeom>
              <a:blipFill rotWithShape="1">
                <a:blip r:embed="rId3"/>
                <a:stretch>
                  <a:fillRect t="-8" r="1" b="-5401"/>
                </a:stretch>
              </a:blipFill>
            </p:spPr>
            <p:txBody>
              <a:bodyPr/>
              <a:lstStyle/>
              <a:p>
                <a:r>
                  <a:rPr lang="zh-CN" altLang="en-US">
                    <a:noFill/>
                  </a:rPr>
                  <a:t> </a:t>
                </a:r>
              </a:p>
            </p:txBody>
          </p:sp>
        </mc:Fallback>
      </mc:AlternateContent>
      <p:sp>
        <p:nvSpPr>
          <p:cNvPr id="6" name="文本框 5"/>
          <p:cNvSpPr txBox="1"/>
          <p:nvPr/>
        </p:nvSpPr>
        <p:spPr>
          <a:xfrm>
            <a:off x="1270000" y="1610216"/>
            <a:ext cx="8681971" cy="400110"/>
          </a:xfrm>
          <a:prstGeom prst="rect">
            <a:avLst/>
          </a:prstGeom>
          <a:noFill/>
        </p:spPr>
        <p:txBody>
          <a:bodyPr wrap="square">
            <a:spAutoFit/>
          </a:bodyPr>
          <a:lstStyle/>
          <a:p>
            <a:r>
              <a:rPr lang="zh-CN" altLang="en-US" sz="2000" dirty="0">
                <a:solidFill>
                  <a:srgbClr val="365B7E"/>
                </a:solidFill>
                <a:latin typeface="Cambria Math" panose="02040503050406030204" charset="0"/>
                <a:ea typeface="汉仪全唐诗简"/>
              </a:rPr>
              <a:t>预处理阶段</a:t>
            </a:r>
            <a:r>
              <a:rPr lang="en-US" altLang="zh-CN" sz="2000" dirty="0">
                <a:solidFill>
                  <a:srgbClr val="365B7E"/>
                </a:solidFill>
                <a:latin typeface="Cambria Math" panose="02040503050406030204" charset="0"/>
                <a:ea typeface="汉仪全唐诗简"/>
              </a:rPr>
              <a:t>:</a:t>
            </a:r>
            <a:r>
              <a:rPr lang="zh-CN" altLang="en-US" sz="2000" dirty="0">
                <a:solidFill>
                  <a:srgbClr val="365B7E"/>
                </a:solidFill>
                <a:latin typeface="Cambria Math" panose="02040503050406030204" charset="0"/>
                <a:ea typeface="汉仪全唐诗简"/>
              </a:rPr>
              <a:t>（假设一个受信任的实体实现了这个阶段）</a:t>
            </a:r>
            <a:endParaRPr lang="zh-CN" altLang="en-US" sz="2000" dirty="0">
              <a:solidFill>
                <a:srgbClr val="365B7E"/>
              </a:solidFill>
              <a:latin typeface="Cambria Math" panose="02040503050406030204" charset="0"/>
              <a:ea typeface="汉仪全唐诗简"/>
            </a:endParaRPr>
          </a:p>
        </p:txBody>
      </p:sp>
      <p:sp>
        <p:nvSpPr>
          <p:cNvPr id="7" name="文本框 6"/>
          <p:cNvSpPr txBox="1"/>
          <p:nvPr/>
        </p:nvSpPr>
        <p:spPr>
          <a:xfrm>
            <a:off x="1270000" y="4502485"/>
            <a:ext cx="9754316" cy="790028"/>
          </a:xfrm>
          <a:prstGeom prst="rect">
            <a:avLst/>
          </a:prstGeom>
          <a:noFill/>
        </p:spPr>
        <p:txBody>
          <a:bodyPr wrap="square">
            <a:noAutofit/>
          </a:bodyPr>
          <a:lstStyle/>
          <a:p>
            <a:r>
              <a:rPr lang="zh-CN" altLang="en-US" dirty="0">
                <a:latin typeface="Cambria Math" panose="02040503050406030204" charset="0"/>
                <a:ea typeface="汉仪全唐诗简"/>
              </a:rPr>
              <a:t>在此基础上，加上预处理阶段接收到的所有共享，各参与方运行一个分布式算法，安全地计算</a:t>
            </a:r>
            <a:r>
              <a:rPr lang="zh-CN" altLang="en-US" dirty="0">
                <a:latin typeface="Cambria Math" panose="02040503050406030204" charset="0"/>
                <a:ea typeface="汉仪全唐诗简"/>
              </a:rPr>
              <a:t>对数几率回归函数，并获得结果权重向量的打包秘密共享。</a:t>
            </a:r>
            <a:endParaRPr lang="zh-CN" altLang="en-US" dirty="0">
              <a:latin typeface="Cambria Math" panose="02040503050406030204" charset="0"/>
              <a:ea typeface="汉仪全唐诗简"/>
            </a:endParaRPr>
          </a:p>
        </p:txBody>
      </p:sp>
      <p:sp>
        <p:nvSpPr>
          <p:cNvPr id="8" name="文本框 7"/>
          <p:cNvSpPr txBox="1"/>
          <p:nvPr/>
        </p:nvSpPr>
        <p:spPr>
          <a:xfrm>
            <a:off x="1270000" y="4034400"/>
            <a:ext cx="8681971" cy="400110"/>
          </a:xfrm>
          <a:prstGeom prst="rect">
            <a:avLst/>
          </a:prstGeom>
          <a:noFill/>
        </p:spPr>
        <p:txBody>
          <a:bodyPr wrap="square">
            <a:spAutoFit/>
          </a:bodyPr>
          <a:lstStyle/>
          <a:p>
            <a:r>
              <a:rPr lang="zh-CN" altLang="en-US" sz="2000" dirty="0">
                <a:solidFill>
                  <a:srgbClr val="365B7E"/>
                </a:solidFill>
                <a:latin typeface="Cambria Math" panose="02040503050406030204" charset="0"/>
                <a:ea typeface="汉仪全唐诗简"/>
              </a:rPr>
              <a:t>在线阶段：</a:t>
            </a:r>
            <a:endParaRPr lang="zh-CN" altLang="en-US" sz="2000" dirty="0">
              <a:solidFill>
                <a:srgbClr val="365B7E"/>
              </a:solidFill>
              <a:latin typeface="Cambria Math" panose="02040503050406030204" charset="0"/>
              <a:ea typeface="汉仪全唐诗简"/>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nvCxnSpPr>
        <p:spPr>
          <a:xfrm>
            <a:off x="6095982" y="1114299"/>
            <a:ext cx="18" cy="5505706"/>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9144" y="443071"/>
            <a:ext cx="3542548" cy="460375"/>
          </a:xfrm>
          <a:prstGeom prst="rect">
            <a:avLst/>
          </a:prstGeom>
          <a:noFill/>
        </p:spPr>
        <p:txBody>
          <a:bodyPr wrap="square" rtlCol="0">
            <a:spAutoFit/>
          </a:bodyPr>
          <a:lstStyle/>
          <a:p>
            <a:pPr algn="ctr"/>
            <a:r>
              <a:rPr lang="en-US" altLang="zh-CN" sz="2400" dirty="0">
                <a:solidFill>
                  <a:srgbClr val="4B708B"/>
                </a:solidFill>
                <a:latin typeface="造字工房悦黑（非商用）常规体" pitchFamily="50" charset="-122"/>
                <a:ea typeface="造字工房悦黑（非商用）常规体" pitchFamily="50" charset="-122"/>
              </a:rPr>
              <a:t>zkSNARKs</a:t>
            </a:r>
            <a:r>
              <a:rPr lang="zh-CN" altLang="en-US" sz="2400" dirty="0">
                <a:solidFill>
                  <a:srgbClr val="4B708B"/>
                </a:solidFill>
                <a:latin typeface="造字工房悦黑（非商用）常规体" pitchFamily="50" charset="-122"/>
                <a:ea typeface="造字工房悦黑（非商用）常规体" pitchFamily="50" charset="-122"/>
              </a:rPr>
              <a:t>子程序</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20" name="组合 19"/>
          <p:cNvGrpSpPr/>
          <p:nvPr userDrawn="1"/>
        </p:nvGrpSpPr>
        <p:grpSpPr>
          <a:xfrm>
            <a:off x="5868018" y="1772890"/>
            <a:ext cx="456565" cy="443865"/>
            <a:chOff x="8782" y="3807"/>
            <a:chExt cx="719" cy="699"/>
          </a:xfrm>
        </p:grpSpPr>
        <p:sp>
          <p:nvSpPr>
            <p:cNvPr id="13" name="椭圆 12"/>
            <p:cNvSpPr/>
            <p:nvPr/>
          </p:nvSpPr>
          <p:spPr>
            <a:xfrm>
              <a:off x="8782" y="3807"/>
              <a:ext cx="719" cy="699"/>
            </a:xfrm>
            <a:prstGeom prst="ellipse">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userDrawn="1"/>
          </p:nvSpPr>
          <p:spPr>
            <a:xfrm>
              <a:off x="8803" y="3807"/>
              <a:ext cx="669" cy="568"/>
            </a:xfrm>
            <a:prstGeom prst="rect">
              <a:avLst/>
            </a:prstGeom>
          </p:spPr>
          <p:txBody>
            <a:bodyPr wrap="none" rtlCol="0">
              <a:noAutofit/>
            </a:bodyPr>
            <a:lstStyle/>
            <a:p>
              <a:r>
                <a:rPr lang="en-US" altLang="zh-CN" sz="2000" b="1">
                  <a:solidFill>
                    <a:srgbClr val="FFFFFF"/>
                  </a:solidFill>
                  <a:latin typeface="黑体" charset="0"/>
                  <a:ea typeface="黑体" charset="0"/>
                  <a:cs typeface="黑体" charset="0"/>
                </a:rPr>
                <a:t>01</a:t>
              </a:r>
              <a:endParaRPr lang="zh-CN" altLang="en-US" sz="2000" b="1">
                <a:solidFill>
                  <a:srgbClr val="FFFFFF"/>
                </a:solidFill>
                <a:latin typeface="黑体" charset="0"/>
                <a:ea typeface="黑体" charset="0"/>
                <a:cs typeface="黑体" charset="0"/>
              </a:endParaRPr>
            </a:p>
          </p:txBody>
        </p:sp>
      </p:grpSp>
      <p:sp>
        <p:nvSpPr>
          <p:cNvPr id="16" name="椭圆 15"/>
          <p:cNvSpPr/>
          <p:nvPr/>
        </p:nvSpPr>
        <p:spPr>
          <a:xfrm>
            <a:off x="5862920" y="4817408"/>
            <a:ext cx="455930" cy="443865"/>
          </a:xfrm>
          <a:prstGeom prst="ellipse">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userDrawn="1"/>
        </p:nvSpPr>
        <p:spPr>
          <a:xfrm>
            <a:off x="5862929" y="4839330"/>
            <a:ext cx="452127" cy="400050"/>
          </a:xfrm>
          <a:prstGeom prst="rect">
            <a:avLst/>
          </a:prstGeom>
        </p:spPr>
        <p:txBody>
          <a:bodyPr wrap="square" rtlCol="0">
            <a:noAutofit/>
          </a:bodyPr>
          <a:lstStyle/>
          <a:p>
            <a:r>
              <a:rPr lang="en-US" altLang="zh-CN" sz="2000" b="1" dirty="0">
                <a:solidFill>
                  <a:srgbClr val="FFFFFF"/>
                </a:solidFill>
                <a:latin typeface="黑体" charset="0"/>
                <a:ea typeface="黑体" charset="0"/>
                <a:cs typeface="黑体" charset="0"/>
              </a:rPr>
              <a:t>03</a:t>
            </a:r>
            <a:endParaRPr lang="zh-CN" altLang="en-US" sz="2000" b="1" dirty="0">
              <a:solidFill>
                <a:srgbClr val="FFFFFF"/>
              </a:solidFill>
              <a:latin typeface="黑体" charset="0"/>
              <a:ea typeface="黑体" charset="0"/>
              <a:cs typeface="黑体" charset="0"/>
            </a:endParaRPr>
          </a:p>
        </p:txBody>
      </p:sp>
      <p:sp>
        <p:nvSpPr>
          <p:cNvPr id="15" name="椭圆 14"/>
          <p:cNvSpPr/>
          <p:nvPr/>
        </p:nvSpPr>
        <p:spPr>
          <a:xfrm>
            <a:off x="5872453" y="2878284"/>
            <a:ext cx="455930" cy="44450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单圆角矩形 7"/>
          <p:cNvSpPr/>
          <p:nvPr userDrawn="1"/>
        </p:nvSpPr>
        <p:spPr>
          <a:xfrm flipH="1">
            <a:off x="586319" y="1097379"/>
            <a:ext cx="4864263" cy="2726129"/>
          </a:xfrm>
          <a:prstGeom prst="round1Rect">
            <a:avLst>
              <a:gd name="adj" fmla="val 24550"/>
            </a:avLst>
          </a:prstGeom>
          <a:solidFill>
            <a:srgbClr val="FFFFFF">
              <a:alpha val="100000"/>
            </a:srgbClr>
          </a:solidFill>
          <a:ln w="12700" cap="flat" cmpd="sng" algn="ctr">
            <a:solidFill>
              <a:srgbClr val="365B7E">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000000"/>
              </a:solidFill>
            </a:endParaRPr>
          </a:p>
        </p:txBody>
      </p:sp>
      <p:sp>
        <p:nvSpPr>
          <p:cNvPr id="9" name="单圆角矩形 8"/>
          <p:cNvSpPr/>
          <p:nvPr userDrawn="1"/>
        </p:nvSpPr>
        <p:spPr>
          <a:xfrm>
            <a:off x="6750698" y="1052254"/>
            <a:ext cx="4961120" cy="2969677"/>
          </a:xfrm>
          <a:prstGeom prst="round1Rect">
            <a:avLst/>
          </a:prstGeom>
          <a:solidFill>
            <a:srgbClr val="FFFFFF">
              <a:alpha val="100000"/>
            </a:srgbClr>
          </a:solidFill>
          <a:ln w="12700" cap="flat" cmpd="sng" algn="ctr">
            <a:solidFill>
              <a:srgbClr val="EE717B">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000000"/>
              </a:solidFill>
            </a:endParaRPr>
          </a:p>
        </p:txBody>
      </p:sp>
      <p:sp>
        <p:nvSpPr>
          <p:cNvPr id="10" name="单圆角矩形 9"/>
          <p:cNvSpPr/>
          <p:nvPr userDrawn="1"/>
        </p:nvSpPr>
        <p:spPr>
          <a:xfrm rot="16200000" flipH="1">
            <a:off x="1814031" y="3050520"/>
            <a:ext cx="2607232" cy="4631953"/>
          </a:xfrm>
          <a:prstGeom prst="round1Rect">
            <a:avLst/>
          </a:prstGeom>
          <a:solidFill>
            <a:srgbClr val="FFFFFF">
              <a:alpha val="100000"/>
            </a:srgbClr>
          </a:solidFill>
          <a:ln w="12700" cap="flat" cmpd="sng" algn="ctr">
            <a:solidFill>
              <a:srgbClr val="EE717B">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000000"/>
              </a:solidFill>
            </a:endParaRPr>
          </a:p>
        </p:txBody>
      </p:sp>
      <p:sp>
        <p:nvSpPr>
          <p:cNvPr id="12" name="椭圆 11"/>
          <p:cNvSpPr/>
          <p:nvPr/>
        </p:nvSpPr>
        <p:spPr>
          <a:xfrm>
            <a:off x="5850826" y="5885666"/>
            <a:ext cx="455930" cy="44450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单圆角矩形 16"/>
          <p:cNvSpPr/>
          <p:nvPr userDrawn="1"/>
        </p:nvSpPr>
        <p:spPr>
          <a:xfrm flipV="1">
            <a:off x="6758342" y="4345938"/>
            <a:ext cx="4961120" cy="2274066"/>
          </a:xfrm>
          <a:prstGeom prst="round1Rect">
            <a:avLst/>
          </a:prstGeom>
          <a:solidFill>
            <a:srgbClr val="FFFFFF">
              <a:alpha val="100000"/>
            </a:srgbClr>
          </a:solidFill>
          <a:ln w="12700" cap="flat" cmpd="sng" algn="ctr">
            <a:solidFill>
              <a:srgbClr val="365B7E">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000000"/>
              </a:solidFill>
            </a:endParaRPr>
          </a:p>
        </p:txBody>
      </p:sp>
      <p:sp>
        <p:nvSpPr>
          <p:cNvPr id="40" name="文本框 39"/>
          <p:cNvSpPr txBox="1"/>
          <p:nvPr/>
        </p:nvSpPr>
        <p:spPr>
          <a:xfrm>
            <a:off x="730291" y="1151133"/>
            <a:ext cx="4701482" cy="2570632"/>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r>
              <a:rPr lang="zh-CN" altLang="en-US" sz="1600" dirty="0">
                <a:solidFill>
                  <a:srgbClr val="365B7E"/>
                </a:solidFill>
                <a:latin typeface="Cambria Math" panose="02040503050406030204" charset="0"/>
                <a:ea typeface="汉仪全唐诗简"/>
              </a:rPr>
              <a:t>检查打包秘密共享的一致性</a:t>
            </a:r>
            <a:r>
              <a:rPr lang="zh-CN" altLang="en-US" sz="1600" dirty="0">
                <a:latin typeface="Cambria Math" panose="02040503050406030204" charset="0"/>
                <a:ea typeface="汉仪全唐诗简"/>
              </a:rPr>
              <a:t>：</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此子协议确保发送给各方的共享与某些向量的有效打包秘密共享相对应。</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它涉及对秘密共享和实际秘密的承诺。</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协议使用多个承诺来验证共享和重建与承诺的秘密是否一致。</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此协议是针对特定关系的正确、可靠和零知识证明系统。</a:t>
            </a:r>
            <a:endParaRPr lang="zh-CN" altLang="en-US" sz="1600" dirty="0">
              <a:latin typeface="Cambria Math" panose="02040503050406030204" charset="0"/>
              <a:ea typeface="汉仪全唐诗简"/>
            </a:endParaRPr>
          </a:p>
        </p:txBody>
      </p:sp>
      <p:sp>
        <p:nvSpPr>
          <p:cNvPr id="22" name="文本框 21"/>
          <p:cNvSpPr txBox="1"/>
          <p:nvPr userDrawn="1"/>
        </p:nvSpPr>
        <p:spPr>
          <a:xfrm>
            <a:off x="5881359" y="2896619"/>
            <a:ext cx="443248" cy="368300"/>
          </a:xfrm>
          <a:prstGeom prst="rect">
            <a:avLst/>
          </a:prstGeom>
        </p:spPr>
        <p:txBody>
          <a:bodyPr wrap="none" rtlCol="0">
            <a:noAutofit/>
          </a:bodyPr>
          <a:lstStyle/>
          <a:p>
            <a:r>
              <a:rPr lang="en-US" altLang="zh-CN" sz="2000" b="1">
                <a:solidFill>
                  <a:srgbClr val="FFFFFF"/>
                </a:solidFill>
                <a:latin typeface="黑体" charset="0"/>
                <a:ea typeface="黑体" charset="0"/>
                <a:cs typeface="黑体" charset="0"/>
              </a:rPr>
              <a:t>02</a:t>
            </a:r>
            <a:endParaRPr lang="zh-CN" altLang="en-US" sz="2000" b="1">
              <a:solidFill>
                <a:srgbClr val="FFFFFF"/>
              </a:solidFill>
              <a:latin typeface="黑体" charset="0"/>
              <a:ea typeface="黑体" charset="0"/>
              <a:cs typeface="黑体" charset="0"/>
            </a:endParaRPr>
          </a:p>
        </p:txBody>
      </p:sp>
      <p:sp>
        <p:nvSpPr>
          <p:cNvPr id="24" name="文本框 23"/>
          <p:cNvSpPr txBox="1"/>
          <p:nvPr userDrawn="1"/>
        </p:nvSpPr>
        <p:spPr>
          <a:xfrm>
            <a:off x="5862920" y="5905167"/>
            <a:ext cx="443248" cy="368300"/>
          </a:xfrm>
          <a:prstGeom prst="rect">
            <a:avLst/>
          </a:prstGeom>
        </p:spPr>
        <p:txBody>
          <a:bodyPr wrap="none" rtlCol="0">
            <a:noAutofit/>
          </a:bodyPr>
          <a:lstStyle/>
          <a:p>
            <a:r>
              <a:rPr lang="en-US" altLang="zh-CN" sz="2000" b="1" dirty="0">
                <a:solidFill>
                  <a:srgbClr val="FFFFFF"/>
                </a:solidFill>
                <a:latin typeface="黑体" charset="0"/>
                <a:ea typeface="黑体" charset="0"/>
                <a:cs typeface="黑体" charset="0"/>
              </a:rPr>
              <a:t>04</a:t>
            </a:r>
            <a:endParaRPr lang="zh-CN" altLang="en-US" sz="2000" b="1" dirty="0">
              <a:solidFill>
                <a:srgbClr val="FFFFFF"/>
              </a:solidFill>
              <a:latin typeface="黑体" charset="0"/>
              <a:ea typeface="黑体" charset="0"/>
              <a:cs typeface="黑体" charset="0"/>
            </a:endParaRPr>
          </a:p>
        </p:txBody>
      </p:sp>
      <p:cxnSp>
        <p:nvCxnSpPr>
          <p:cNvPr id="25" name="直接连接符 24"/>
          <p:cNvCxnSpPr>
            <a:stCxn id="13" idx="2"/>
          </p:cNvCxnSpPr>
          <p:nvPr userDrawn="1"/>
        </p:nvCxnSpPr>
        <p:spPr>
          <a:xfrm flipH="1">
            <a:off x="5450188" y="1995458"/>
            <a:ext cx="417830" cy="0"/>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5435510" y="5047861"/>
            <a:ext cx="427410" cy="0"/>
          </a:xfrm>
          <a:prstGeom prst="line">
            <a:avLst/>
          </a:prstGeom>
          <a:ln w="19050" cap="flat" cmpd="sng" algn="ctr">
            <a:solidFill>
              <a:srgbClr val="365B7E">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2" idx="3"/>
          </p:cNvCxnSpPr>
          <p:nvPr userDrawn="1"/>
        </p:nvCxnSpPr>
        <p:spPr>
          <a:xfrm>
            <a:off x="6324607" y="3080769"/>
            <a:ext cx="427410" cy="0"/>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2" idx="6"/>
          </p:cNvCxnSpPr>
          <p:nvPr userDrawn="1"/>
        </p:nvCxnSpPr>
        <p:spPr>
          <a:xfrm>
            <a:off x="6306756" y="6107916"/>
            <a:ext cx="443942" cy="0"/>
          </a:xfrm>
          <a:prstGeom prst="line">
            <a:avLst/>
          </a:prstGeom>
          <a:ln w="19050" cap="flat" cmpd="sng" algn="ctr">
            <a:solidFill>
              <a:srgbClr val="EE717B">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846956" y="1072392"/>
            <a:ext cx="4701482" cy="2969677"/>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r>
              <a:rPr lang="zh-CN" altLang="en-US" sz="1600" dirty="0">
                <a:solidFill>
                  <a:srgbClr val="365B7E"/>
                </a:solidFill>
                <a:latin typeface="Cambria Math" panose="02040503050406030204" charset="0"/>
                <a:ea typeface="汉仪全唐诗简"/>
              </a:rPr>
              <a:t>检查相关随机因子的一致性</a:t>
            </a:r>
            <a:r>
              <a:rPr lang="zh-CN" altLang="en-US" sz="1600" dirty="0">
                <a:latin typeface="Cambria Math" panose="02040503050406030204" charset="0"/>
                <a:ea typeface="汉仪全唐诗简"/>
              </a:rPr>
              <a:t>：</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此子程序允许证明者证明使用的随机值（例如</a:t>
            </a:r>
            <a:r>
              <a:rPr lang="en-US" altLang="zh-CN" sz="1600" dirty="0">
                <a:latin typeface="Cambria Math" panose="02040503050406030204" charset="0"/>
                <a:ea typeface="汉仪全唐诗简"/>
              </a:rPr>
              <a:t>τ</a:t>
            </a:r>
            <a:r>
              <a:rPr lang="zh-CN" altLang="en-US" sz="1600" dirty="0">
                <a:latin typeface="Cambria Math" panose="02040503050406030204" charset="0"/>
                <a:ea typeface="汉仪全唐诗简"/>
              </a:rPr>
              <a:t>、</a:t>
            </a:r>
            <a:r>
              <a:rPr lang="en-US" altLang="zh-CN" sz="1600" dirty="0">
                <a:latin typeface="Cambria Math" panose="02040503050406030204" charset="0"/>
                <a:ea typeface="汉仪全唐诗简"/>
              </a:rPr>
              <a:t>ν</a:t>
            </a:r>
            <a:r>
              <a:rPr lang="zh-CN" altLang="en-US" sz="1600" dirty="0">
                <a:latin typeface="Cambria Math" panose="02040503050406030204" charset="0"/>
                <a:ea typeface="汉仪全唐诗简"/>
              </a:rPr>
              <a:t>、</a:t>
            </a:r>
            <a:r>
              <a:rPr lang="en-US" altLang="zh-CN" sz="1600" dirty="0">
                <a:latin typeface="Cambria Math" panose="02040503050406030204" charset="0"/>
                <a:ea typeface="汉仪全唐诗简"/>
              </a:rPr>
              <a:t>β</a:t>
            </a:r>
            <a:r>
              <a:rPr lang="zh-CN" altLang="en-US" sz="1600" dirty="0">
                <a:latin typeface="Cambria Math" panose="02040503050406030204" charset="0"/>
                <a:ea typeface="汉仪全唐诗简"/>
              </a:rPr>
              <a:t>和</a:t>
            </a:r>
            <a:r>
              <a:rPr lang="en-US" altLang="zh-CN" sz="1600" dirty="0">
                <a:latin typeface="Cambria Math" panose="02040503050406030204" charset="0"/>
                <a:ea typeface="汉仪全唐诗简"/>
              </a:rPr>
              <a:t>δ</a:t>
            </a:r>
            <a:r>
              <a:rPr lang="zh-CN" altLang="en-US" sz="1600" dirty="0">
                <a:latin typeface="Cambria Math" panose="02040503050406030204" charset="0"/>
                <a:ea typeface="汉仪全唐诗简"/>
              </a:rPr>
              <a:t>）是适当相关的。</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这种相关性对于确保使用不同阈值生成的秘密共享的完整性至关重要。</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该子程序与第一个子程序结合，检查这些随机值的一致性和适当的相关性。</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此子程序是给定关系的正确、可靠和零知识证明系统。</a:t>
            </a:r>
            <a:endParaRPr lang="zh-CN" altLang="en-US" sz="1600" dirty="0">
              <a:latin typeface="Cambria Math" panose="02040503050406030204" charset="0"/>
              <a:ea typeface="汉仪全唐诗简"/>
            </a:endParaRPr>
          </a:p>
        </p:txBody>
      </p:sp>
      <p:sp>
        <p:nvSpPr>
          <p:cNvPr id="6" name="文本框 5"/>
          <p:cNvSpPr txBox="1"/>
          <p:nvPr/>
        </p:nvSpPr>
        <p:spPr>
          <a:xfrm>
            <a:off x="862545" y="4055165"/>
            <a:ext cx="4701482" cy="2649200"/>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r>
              <a:rPr lang="zh-CN" altLang="en-US" sz="1600" dirty="0">
                <a:solidFill>
                  <a:srgbClr val="365B7E"/>
                </a:solidFill>
                <a:latin typeface="Cambria Math" panose="02040503050406030204" charset="0"/>
                <a:ea typeface="汉仪全唐诗简"/>
              </a:rPr>
              <a:t>检查截断掩码的范围</a:t>
            </a:r>
            <a:r>
              <a:rPr lang="zh-CN" altLang="en-US" sz="1600" dirty="0">
                <a:latin typeface="Cambria Math" panose="02040503050406030204" charset="0"/>
                <a:ea typeface="汉仪全唐诗简"/>
              </a:rPr>
              <a:t>：</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确保在</a:t>
            </a:r>
            <a:r>
              <a:rPr lang="en-US" altLang="zh-CN" sz="1600" dirty="0">
                <a:latin typeface="Cambria Math" panose="02040503050406030204" charset="0"/>
                <a:ea typeface="汉仪全唐诗简"/>
              </a:rPr>
              <a:t>MPC</a:t>
            </a:r>
            <a:r>
              <a:rPr lang="zh-CN" altLang="en-US" sz="1600" dirty="0">
                <a:latin typeface="Cambria Math" panose="02040503050406030204" charset="0"/>
                <a:ea typeface="汉仪全唐诗简"/>
              </a:rPr>
              <a:t>协议中用于非算术操作的所有掩码都在特定范围内。</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证明者承诺值的二进制表示，并证明每个位要么是</a:t>
            </a:r>
            <a:r>
              <a:rPr lang="en-US" altLang="zh-CN" sz="1600" dirty="0">
                <a:latin typeface="Cambria Math" panose="02040503050406030204" charset="0"/>
                <a:ea typeface="汉仪全唐诗简"/>
              </a:rPr>
              <a:t>0</a:t>
            </a:r>
            <a:r>
              <a:rPr lang="zh-CN" altLang="en-US" sz="1600" dirty="0">
                <a:latin typeface="Cambria Math" panose="02040503050406030204" charset="0"/>
                <a:ea typeface="汉仪全唐诗简"/>
              </a:rPr>
              <a:t>，要么是</a:t>
            </a:r>
            <a:r>
              <a:rPr lang="en-US" altLang="zh-CN" sz="1600" dirty="0">
                <a:latin typeface="Cambria Math" panose="02040503050406030204" charset="0"/>
                <a:ea typeface="汉仪全唐诗简"/>
              </a:rPr>
              <a:t>1</a:t>
            </a:r>
            <a:r>
              <a:rPr lang="zh-CN" altLang="en-US" sz="1600" dirty="0">
                <a:latin typeface="Cambria Math" panose="02040503050406030204" charset="0"/>
                <a:ea typeface="汉仪全唐诗简"/>
              </a:rPr>
              <a:t>，并且二进制表示正确求和。</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该子协议利用了基于位分解的范围证明的思想。</a:t>
            </a:r>
            <a:endParaRPr lang="zh-CN" altLang="en-US" sz="1600" dirty="0">
              <a:latin typeface="Cambria Math" panose="02040503050406030204" charset="0"/>
              <a:ea typeface="汉仪全唐诗简"/>
            </a:endParaRPr>
          </a:p>
          <a:p>
            <a:pPr marL="285750" indent="-285750" algn="l">
              <a:buFont typeface="Arial" panose="020B0604020202020204" pitchFamily="34" charset="0"/>
              <a:buChar char="•"/>
            </a:pPr>
            <a:r>
              <a:rPr lang="zh-CN" altLang="en-US" sz="1600" dirty="0">
                <a:latin typeface="Cambria Math" panose="02040503050406030204" charset="0"/>
                <a:ea typeface="汉仪全唐诗简"/>
              </a:rPr>
              <a:t>此协议是针对特定范围关系的正确、可靠和零知识证明系统。</a:t>
            </a:r>
            <a:endParaRPr lang="zh-CN" altLang="en-US" sz="1600" dirty="0">
              <a:latin typeface="Cambria Math" panose="02040503050406030204" charset="0"/>
              <a:ea typeface="汉仪全唐诗简"/>
            </a:endParaRPr>
          </a:p>
        </p:txBody>
      </p:sp>
      <p:sp>
        <p:nvSpPr>
          <p:cNvPr id="19" name="文本框 18"/>
          <p:cNvSpPr txBox="1"/>
          <p:nvPr/>
        </p:nvSpPr>
        <p:spPr>
          <a:xfrm>
            <a:off x="6894565" y="4455704"/>
            <a:ext cx="4831249" cy="2339102"/>
          </a:xfrm>
          <a:prstGeom prst="rect">
            <a:avLst/>
          </a:prstGeom>
          <a:noFill/>
        </p:spPr>
        <p:txBody>
          <a:bodyPr wrap="square">
            <a:spAutoFit/>
          </a:bodyPr>
          <a:lstStyle/>
          <a:p>
            <a:pPr algn="ctr"/>
            <a:r>
              <a:rPr lang="zh-CN" altLang="en-US" sz="1600" dirty="0">
                <a:solidFill>
                  <a:srgbClr val="365B7E"/>
                </a:solidFill>
                <a:latin typeface="Cambria Math" panose="02040503050406030204" charset="0"/>
                <a:ea typeface="汉仪全唐诗简"/>
              </a:rPr>
              <a:t>检查数据共享的一致性</a:t>
            </a:r>
            <a:r>
              <a:rPr lang="zh-CN" altLang="en-US" sz="1600" dirty="0">
                <a:latin typeface="Cambria Math" panose="02040503050406030204" charset="0"/>
                <a:ea typeface="汉仪全唐诗简"/>
              </a:rPr>
              <a:t>：</a:t>
            </a:r>
            <a:endParaRPr lang="zh-CN" altLang="en-US" sz="1600" dirty="0">
              <a:latin typeface="Cambria Math" panose="02040503050406030204" charset="0"/>
              <a:ea typeface="汉仪全唐诗简"/>
            </a:endParaRPr>
          </a:p>
          <a:p>
            <a:pPr marL="285750" indent="-285750">
              <a:buFont typeface="Arial" panose="020B0604020202020204" pitchFamily="34" charset="0"/>
              <a:buChar char="•"/>
            </a:pPr>
            <a:r>
              <a:rPr lang="zh-CN" altLang="en-US" sz="1600" dirty="0">
                <a:latin typeface="Cambria Math" panose="02040503050406030204" charset="0"/>
                <a:ea typeface="汉仪全唐诗简"/>
              </a:rPr>
              <a:t>验证数据的两种类型的打包秘密共享（行共享和列共享）彼此一致。</a:t>
            </a:r>
            <a:endParaRPr lang="zh-CN" altLang="en-US" sz="1600" dirty="0">
              <a:latin typeface="Cambria Math" panose="02040503050406030204" charset="0"/>
              <a:ea typeface="汉仪全唐诗简"/>
            </a:endParaRPr>
          </a:p>
          <a:p>
            <a:pPr marL="285750" indent="-285750">
              <a:buFont typeface="Arial" panose="020B0604020202020204" pitchFamily="34" charset="0"/>
              <a:buChar char="•"/>
            </a:pPr>
            <a:r>
              <a:rPr lang="zh-CN" altLang="en-US" sz="1600" dirty="0">
                <a:latin typeface="Cambria Math" panose="02040503050406030204" charset="0"/>
                <a:ea typeface="汉仪全唐诗简"/>
              </a:rPr>
              <a:t>此子协议确保两种共享之间的转置关系成立。</a:t>
            </a:r>
            <a:endParaRPr lang="zh-CN" altLang="en-US" sz="1600" dirty="0">
              <a:latin typeface="Cambria Math" panose="02040503050406030204" charset="0"/>
              <a:ea typeface="汉仪全唐诗简"/>
            </a:endParaRPr>
          </a:p>
          <a:p>
            <a:pPr marL="285750" indent="-285750">
              <a:buFont typeface="Arial" panose="020B0604020202020204" pitchFamily="34" charset="0"/>
              <a:buChar char="•"/>
            </a:pPr>
            <a:r>
              <a:rPr lang="zh-CN" altLang="en-US" sz="1600" dirty="0">
                <a:latin typeface="Cambria Math" panose="02040503050406030204" charset="0"/>
                <a:ea typeface="汉仪全唐诗简"/>
              </a:rPr>
              <a:t>通过选择随机向量并验证特定多项式关系，证明者可以高概率地显示一致性。</a:t>
            </a:r>
            <a:endParaRPr lang="zh-CN" altLang="en-US" sz="1600" dirty="0">
              <a:latin typeface="Cambria Math" panose="02040503050406030204" charset="0"/>
              <a:ea typeface="汉仪全唐诗简"/>
            </a:endParaRPr>
          </a:p>
          <a:p>
            <a:pPr marL="285750" indent="-285750">
              <a:buFont typeface="Arial" panose="020B0604020202020204" pitchFamily="34" charset="0"/>
              <a:buChar char="•"/>
            </a:pPr>
            <a:r>
              <a:rPr lang="zh-CN" altLang="en-US" sz="1600" dirty="0">
                <a:latin typeface="Cambria Math" panose="02040503050406030204" charset="0"/>
                <a:ea typeface="汉仪全唐诗简"/>
              </a:rPr>
              <a:t>此协议作为数据共享一致性的正确、可靠和零知识证明系统。</a:t>
            </a:r>
            <a:endParaRPr lang="zh-CN" altLang="en-US" dirty="0">
              <a:latin typeface="Cambria Math" panose="02040503050406030204" charset="0"/>
              <a:ea typeface="汉仪全唐诗简"/>
            </a:endParaRPr>
          </a:p>
          <a:p>
            <a:endParaRPr lang="zh-CN" altLang="en-US" dirty="0">
              <a:latin typeface="Cambria Math" panose="02040503050406030204" charset="0"/>
              <a:ea typeface="汉仪全唐诗简"/>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170554" y="2033268"/>
            <a:ext cx="10373005" cy="3035534"/>
            <a:chOff x="-116435" y="1941828"/>
            <a:chExt cx="10373005" cy="3035534"/>
          </a:xfrm>
        </p:grpSpPr>
        <p:sp>
          <p:nvSpPr>
            <p:cNvPr id="53" name="文本框 52"/>
            <p:cNvSpPr txBox="1"/>
            <p:nvPr/>
          </p:nvSpPr>
          <p:spPr>
            <a:xfrm>
              <a:off x="4025610" y="1941828"/>
              <a:ext cx="1566890" cy="1117649"/>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5</a:t>
              </a:r>
              <a:endParaRPr lang="en-US" altLang="zh-CN"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116435" y="3059571"/>
              <a:ext cx="10373005" cy="1917791"/>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logistics regression的zkP</a:t>
              </a:r>
              <a:r>
                <a:rPr lang="en-US" altLang="zh-CN" sz="4800" dirty="0">
                  <a:solidFill>
                    <a:srgbClr val="015C92"/>
                  </a:solidFill>
                  <a:latin typeface="Segoe UI Black" panose="020B0A02040204020203" charset="0"/>
                  <a:ea typeface="Segoe UI Black" panose="020B0A02040204020203" charset="0"/>
                  <a:cs typeface="Segoe UI Black" panose="020B0A02040204020203" charset="0"/>
                </a:rPr>
                <a:t>oT</a:t>
              </a:r>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实现</a:t>
              </a:r>
              <a:endParaRPr lang="zh-CN" altLang="en-US" sz="4800" dirty="0">
                <a:solidFill>
                  <a:srgbClr val="015C92"/>
                </a:solidFill>
                <a:latin typeface="Segoe UI Black" panose="020B0A02040204020203" charset="0"/>
                <a:ea typeface="Segoe UI Black" panose="020B0A02040204020203" charset="0"/>
                <a:cs typeface="Segoe UI Black" panose="020B0A02040204020203" charset="0"/>
              </a:endParaRPr>
            </a:p>
          </p:txBody>
        </p:sp>
        <p:sp>
          <p:nvSpPr>
            <p:cNvPr id="55" name="文本框 54"/>
            <p:cNvSpPr txBox="1"/>
            <p:nvPr/>
          </p:nvSpPr>
          <p:spPr>
            <a:xfrm>
              <a:off x="2502800" y="3561466"/>
              <a:ext cx="4612422" cy="300990"/>
            </a:xfrm>
            <a:prstGeom prst="rect">
              <a:avLst/>
            </a:prstGeom>
            <a:noFill/>
          </p:spPr>
          <p:txBody>
            <a:bodyPr wrap="square" rtlCol="0">
              <a:spAutoFit/>
            </a:bodyPr>
            <a:lstStyle>
              <a:defPPr>
                <a:defRPr lang="zh-CN"/>
              </a:defPPr>
              <a:lvl1pPr algn="dist">
                <a:defRPr sz="2400">
                  <a:latin typeface="汉仪全唐诗简" panose="00020600040101010101" pitchFamily="18" charset="-122"/>
                  <a:ea typeface="汉仪全唐诗简" panose="00020600040101010101" pitchFamily="18" charset="-122"/>
                </a:defRPr>
              </a:lvl1pPr>
            </a:lstStyle>
            <a:p>
              <a:pPr algn="ctr">
                <a:lnSpc>
                  <a:spcPct val="130000"/>
                </a:lnSpc>
              </a:pPr>
              <a:endParaRPr lang="zh-CN" altLang="en-US" sz="1050" dirty="0">
                <a:solidFill>
                  <a:srgbClr val="5E6061"/>
                </a:solidFill>
                <a:latin typeface="Segoe UI Black" panose="020B0A02040204020203" charset="0"/>
                <a:ea typeface="Segoe UI Black" panose="020B0A02040204020203" charset="0"/>
                <a:cs typeface="Segoe UI Black" panose="020B0A02040204020203" charset="0"/>
              </a:endParaRPr>
            </a:p>
          </p:txBody>
        </p:sp>
      </p:grpSp>
      <p:sp>
        <p:nvSpPr>
          <p:cNvPr id="2" name="椭圆 1"/>
          <p:cNvSpPr/>
          <p:nvPr/>
        </p:nvSpPr>
        <p:spPr>
          <a:xfrm>
            <a:off x="1836403" y="625857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hlinkClick r:id="" action="ppaction://hlinkshowjump?jump=firstslide"/>
              </a:rPr>
              <a:t>1</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571837" y="3754000"/>
                <a:ext cx="9486205" cy="2131407"/>
              </a:xfrm>
              <a:prstGeom prst="rect">
                <a:avLst/>
              </a:prstGeom>
              <a:noFill/>
            </p:spPr>
            <p:txBody>
              <a:bodyPr wrap="square">
                <a:noAutofit/>
              </a:bodyPr>
              <a:lstStyle/>
              <a:p>
                <a:r>
                  <a:rPr lang="zh-CN" altLang="en-US" sz="2000" dirty="0">
                    <a:solidFill>
                      <a:srgbClr val="203864"/>
                    </a:solidFill>
                    <a:latin typeface="汉仪全唐诗简" charset="0"/>
                    <a:ea typeface="汉仪全唐诗简" charset="0"/>
                    <a:cs typeface="汉仪全唐诗简" charset="0"/>
                  </a:rPr>
                  <a:t>O(DN)→O(N)</a:t>
                </a:r>
                <a:r>
                  <a:rPr lang="en-US" altLang="zh-CN" sz="2000" dirty="0">
                    <a:solidFill>
                      <a:srgbClr val="203864"/>
                    </a:solidFill>
                    <a:latin typeface="汉仪全唐诗简" charset="0"/>
                    <a:ea typeface="汉仪全唐诗简" charset="0"/>
                    <a:cs typeface="汉仪全唐诗简" charset="0"/>
                  </a:rPr>
                  <a:t>? 将所有这些检查合并为一个单一的检查。</a:t>
                </a:r>
                <a:endParaRPr lang="zh-CN" altLang="en-US" sz="2000" dirty="0">
                  <a:solidFill>
                    <a:srgbClr val="203864"/>
                  </a:solidFill>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特别是，通过多项式扩展将所有 </a:t>
                </a:r>
                <a14:m>
                  <m:oMath xmlns:m="http://schemas.openxmlformats.org/officeDocument/2006/math">
                    <m:acc>
                      <m:accPr>
                        <m:chr m:val="⃗"/>
                        <m:ctrlPr>
                          <a:rPr lang="zh-CN" altLang="en-US" i="1" smtClean="0">
                            <a:latin typeface="Cambria Math" panose="02040503050406030204" charset="0"/>
                            <a:ea typeface="汉仪全唐诗简" charset="0"/>
                            <a:cs typeface="Cambria Math" panose="02040503050406030204" charset="0"/>
                          </a:rPr>
                        </m:ctrlPr>
                      </m:accPr>
                      <m:e>
                        <m:sSub>
                          <m:sSubPr>
                            <m:ctrlPr>
                              <a:rPr lang="en-US" altLang="zh-CN" i="1">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𝑎</m:t>
                            </m:r>
                          </m:e>
                          <m:sub>
                            <m:r>
                              <a:rPr lang="en-US" altLang="zh-CN" b="0" i="1" smtClean="0">
                                <a:latin typeface="Cambria Math" panose="02040503050406030204" charset="0"/>
                                <a:ea typeface="汉仪全唐诗简" charset="0"/>
                                <a:cs typeface="Cambria Math" panose="02040503050406030204" charset="0"/>
                              </a:rPr>
                              <m:t>𝑖</m:t>
                            </m:r>
                          </m:sub>
                        </m:sSub>
                      </m:e>
                    </m:acc>
                    <m:r>
                      <a:rPr lang="en-US" altLang="zh-CN" b="0" i="1" smtClean="0">
                        <a:latin typeface="Cambria Math" panose="02040503050406030204" charset="0"/>
                        <a:ea typeface="MS Mincho" panose="02020609040205080304" charset="0"/>
                        <a:cs typeface="Cambria Math" panose="02040503050406030204" charset="0"/>
                      </a:rPr>
                      <m:t> </m:t>
                    </m:r>
                  </m:oMath>
                </a14:m>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嵌入到一个多项式向量（称为 </a:t>
                </a:r>
                <a14:m>
                  <m:oMath xmlns:m="http://schemas.openxmlformats.org/officeDocument/2006/math">
                    <m:acc>
                      <m:accPr>
                        <m:chr m:val="⃗"/>
                        <m:ctrlPr>
                          <a:rPr lang="zh-CN" altLang="en-US" i="1" smtClean="0">
                            <a:latin typeface="Cambria Math" panose="02040503050406030204" charset="0"/>
                            <a:ea typeface="汉仪全唐诗简" charset="0"/>
                            <a:cs typeface="Cambria Math" panose="02040503050406030204" charset="0"/>
                          </a:rPr>
                        </m:ctrlPr>
                      </m:accPr>
                      <m:e>
                        <m:r>
                          <a:rPr lang="en-US" altLang="zh-CN" b="0" i="1" smtClean="0">
                            <a:latin typeface="Cambria Math" panose="02040503050406030204" charset="0"/>
                            <a:ea typeface="汉仪全唐诗简" charset="0"/>
                            <a:cs typeface="Cambria Math" panose="02040503050406030204" charset="0"/>
                          </a:rPr>
                          <m:t>𝐴</m:t>
                        </m:r>
                      </m:e>
                    </m:acc>
                    <m:r>
                      <a:rPr lang="en-US" altLang="zh-CN" b="0" i="1" smtClean="0">
                        <a:latin typeface="Cambria Math" panose="02040503050406030204" charset="0"/>
                        <a:ea typeface="MS Mincho" panose="02020609040205080304" charset="0"/>
                        <a:cs typeface="Cambria Math" panose="02040503050406030204" charset="0"/>
                      </a:rPr>
                      <m:t>(</m:t>
                    </m:r>
                    <m:r>
                      <a:rPr lang="en-US" altLang="zh-CN" b="0" i="1" smtClean="0">
                        <a:latin typeface="Cambria Math" panose="02040503050406030204" charset="0"/>
                        <a:ea typeface="汉仪全唐诗简" charset="0"/>
                        <a:cs typeface="Cambria Math" panose="02040503050406030204" charset="0"/>
                      </a:rPr>
                      <m:t>𝑥</m:t>
                    </m:r>
                    <m:r>
                      <a:rPr lang="en-US" altLang="zh-CN" b="0" i="1" smtClean="0">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MS Mincho" panose="02020609040205080304" charset="0"/>
                        <a:cs typeface="Cambria Math" panose="02040503050406030204" charset="0"/>
                      </a:rPr>
                      <m:t>  </m:t>
                    </m:r>
                  </m:oMath>
                </a14:m>
                <a:r>
                  <a:rPr lang="zh-CN" altLang="en-US" dirty="0">
                    <a:latin typeface="汉仪全唐诗简" charset="0"/>
                    <a:ea typeface="汉仪全唐诗简" charset="0"/>
                    <a:cs typeface="汉仪全唐诗简" charset="0"/>
                  </a:rPr>
                  <a:t>）中。同样，将所有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MS Mincho" panose="02020609040205080304" charset="0"/>
                                <a:cs typeface="Cambria Math" panose="02040503050406030204" charset="0"/>
                              </a:rPr>
                              <m:t> </m:t>
                            </m:r>
                            <m:r>
                              <a:rPr lang="en-US" altLang="zh-CN" i="1">
                                <a:latin typeface="Cambria Math" panose="02040503050406030204" charset="0"/>
                                <a:ea typeface="汉仪全唐诗简" charset="0"/>
                                <a:cs typeface="Cambria Math" panose="02040503050406030204" charset="0"/>
                              </a:rPr>
                              <m:t>𝑏</m:t>
                            </m:r>
                          </m:e>
                          <m:sub>
                            <m:r>
                              <a:rPr lang="en-US" altLang="zh-CN" i="1">
                                <a:latin typeface="Cambria Math" panose="02040503050406030204" charset="0"/>
                                <a:ea typeface="汉仪全唐诗简" charset="0"/>
                                <a:cs typeface="Cambria Math" panose="02040503050406030204" charset="0"/>
                              </a:rPr>
                              <m:t>𝑖</m:t>
                            </m:r>
                          </m:sub>
                        </m:sSub>
                      </m:e>
                    </m:acc>
                  </m:oMath>
                </a14:m>
                <a:r>
                  <a:rPr lang="zh-CN" altLang="en-US" dirty="0">
                    <a:latin typeface="汉仪全唐诗简" charset="0"/>
                    <a:ea typeface="汉仪全唐诗简" charset="0"/>
                    <a:cs typeface="汉仪全唐诗简" charset="0"/>
                  </a:rPr>
                  <a:t> 嵌入到另一个多项式向量（称为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r>
                          <a:rPr lang="en-US" altLang="zh-CN" b="0" i="1" smtClean="0">
                            <a:latin typeface="Cambria Math" panose="02040503050406030204" charset="0"/>
                            <a:ea typeface="汉仪全唐诗简" charset="0"/>
                            <a:cs typeface="Cambria Math" panose="02040503050406030204" charset="0"/>
                          </a:rPr>
                          <m:t>𝐵</m:t>
                        </m:r>
                      </m:e>
                    </m:acc>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）中，并将所有 </a:t>
                </a:r>
                <a14:m>
                  <m:oMath xmlns:m="http://schemas.openxmlformats.org/officeDocument/2006/math">
                    <m:sSub>
                      <m:sSubPr>
                        <m:ctrlPr>
                          <a:rPr lang="en-US" altLang="zh-CN" i="1" smtClean="0">
                            <a:latin typeface="Cambria Math" panose="02040503050406030204" charset="0"/>
                            <a:ea typeface="汉仪全唐诗简" charset="0"/>
                            <a:cs typeface="Cambria Math" panose="02040503050406030204" charset="0"/>
                          </a:rPr>
                        </m:ctrlPr>
                      </m:sSubPr>
                      <m:e>
                        <m:r>
                          <a:rPr lang="en-US" altLang="zh-CN" b="0" i="1" smtClean="0">
                            <a:latin typeface="Cambria Math" panose="02040503050406030204" charset="0"/>
                            <a:ea typeface="汉仪全唐诗简" charset="0"/>
                            <a:cs typeface="Cambria Math" panose="02040503050406030204" charset="0"/>
                          </a:rPr>
                          <m:t>𝑐</m:t>
                        </m:r>
                      </m:e>
                      <m:sub>
                        <m:r>
                          <a:rPr lang="en-US" altLang="zh-CN" b="0" i="1" smtClean="0">
                            <a:latin typeface="Cambria Math" panose="02040503050406030204" charset="0"/>
                            <a:ea typeface="汉仪全唐诗简" charset="0"/>
                            <a:cs typeface="Cambria Math" panose="02040503050406030204" charset="0"/>
                          </a:rPr>
                          <m:t>𝑖</m:t>
                        </m:r>
                      </m:sub>
                    </m:sSub>
                  </m:oMath>
                </a14:m>
                <a:r>
                  <a:rPr lang="zh-CN" altLang="en-US" dirty="0">
                    <a:latin typeface="汉仪全唐诗简" charset="0"/>
                    <a:ea typeface="汉仪全唐诗简" charset="0"/>
                    <a:cs typeface="汉仪全唐诗简" charset="0"/>
                  </a:rPr>
                  <a:t>嵌入到多项式 </a:t>
                </a:r>
                <a14:m>
                  <m:oMath xmlns:m="http://schemas.openxmlformats.org/officeDocument/2006/math">
                    <m:r>
                      <a:rPr lang="en-US" altLang="zh-CN" b="0" i="1" smtClean="0">
                        <a:latin typeface="Cambria Math" panose="02040503050406030204" charset="0"/>
                        <a:ea typeface="汉仪全唐诗简" charset="0"/>
                        <a:cs typeface="Cambria Math" panose="02040503050406030204" charset="0"/>
                      </a:rPr>
                      <m:t>𝐶</m:t>
                    </m:r>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中。为了确保所有 </a:t>
                </a:r>
                <a14:m>
                  <m:oMath xmlns:m="http://schemas.openxmlformats.org/officeDocument/2006/math">
                    <m:r>
                      <a:rPr lang="en-US" altLang="zh-CN" b="0" i="0" smtClean="0">
                        <a:latin typeface="Cambria Math" panose="02040503050406030204" charset="0"/>
                        <a:ea typeface="MS Mincho" panose="02020609040205080304" charset="0"/>
                        <a:cs typeface="Cambria Math" panose="02040503050406030204" charset="0"/>
                      </a:rPr>
                      <m:t>(</m:t>
                    </m:r>
                    <m:acc>
                      <m:accPr>
                        <m:chr m:val="⃗"/>
                        <m:ctrlPr>
                          <a:rPr lang="zh-CN" altLang="en-US" i="1">
                            <a:latin typeface="Cambria Math" panose="02040503050406030204" charset="0"/>
                            <a:ea typeface="汉仪全唐诗简" charset="0"/>
                            <a:cs typeface="Cambria Math" panose="02040503050406030204" charset="0"/>
                          </a:rPr>
                        </m:ctrlPr>
                      </m:accPr>
                      <m:e>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汉仪全唐诗简" charset="0"/>
                                <a:cs typeface="Cambria Math" panose="02040503050406030204" charset="0"/>
                              </a:rPr>
                              <m:t>𝑎</m:t>
                            </m:r>
                          </m:e>
                          <m:sub>
                            <m:r>
                              <a:rPr lang="en-US" altLang="zh-CN" i="1">
                                <a:latin typeface="Cambria Math" panose="02040503050406030204" charset="0"/>
                                <a:ea typeface="汉仪全唐诗简" charset="0"/>
                                <a:cs typeface="Cambria Math" panose="02040503050406030204" charset="0"/>
                              </a:rPr>
                              <m:t>𝑖</m:t>
                            </m:r>
                          </m:sub>
                        </m:sSub>
                      </m:e>
                    </m:acc>
                    <m:r>
                      <a:rPr lang="en-US" altLang="zh-CN" i="1">
                        <a:latin typeface="Cambria Math" panose="02040503050406030204" charset="0"/>
                        <a:ea typeface="MS Mincho" panose="02020609040205080304" charset="0"/>
                        <a:cs typeface="Cambria Math" panose="02040503050406030204" charset="0"/>
                      </a:rPr>
                      <m:t>,</m:t>
                    </m:r>
                    <m:acc>
                      <m:accPr>
                        <m:chr m:val="⃗"/>
                        <m:ctrlPr>
                          <a:rPr lang="zh-CN" altLang="en-US" i="1">
                            <a:latin typeface="Cambria Math" panose="02040503050406030204" charset="0"/>
                            <a:ea typeface="汉仪全唐诗简" charset="0"/>
                            <a:cs typeface="Cambria Math" panose="02040503050406030204" charset="0"/>
                          </a:rPr>
                        </m:ctrlPr>
                      </m:accPr>
                      <m:e>
                        <m:sSub>
                          <m:sSubPr>
                            <m:ctrlPr>
                              <a:rPr lang="en-US" altLang="zh-CN" i="1">
                                <a:latin typeface="Cambria Math" panose="02040503050406030204" charset="0"/>
                                <a:ea typeface="汉仪全唐诗简" charset="0"/>
                                <a:cs typeface="Cambria Math" panose="02040503050406030204" charset="0"/>
                              </a:rPr>
                            </m:ctrlPr>
                          </m:sSubPr>
                          <m:e>
                            <m:r>
                              <a:rPr lang="en-US" altLang="zh-CN" i="1">
                                <a:latin typeface="Cambria Math" panose="02040503050406030204" charset="0"/>
                                <a:ea typeface="MS Mincho" panose="02020609040205080304" charset="0"/>
                                <a:cs typeface="Cambria Math" panose="02040503050406030204" charset="0"/>
                              </a:rPr>
                              <m:t> </m:t>
                            </m:r>
                            <m:r>
                              <a:rPr lang="en-US" altLang="zh-CN" i="1">
                                <a:latin typeface="Cambria Math" panose="02040503050406030204" charset="0"/>
                                <a:ea typeface="汉仪全唐诗简" charset="0"/>
                                <a:cs typeface="Cambria Math" panose="02040503050406030204" charset="0"/>
                              </a:rPr>
                              <m:t>𝑏</m:t>
                            </m:r>
                          </m:e>
                          <m:sub>
                            <m:r>
                              <a:rPr lang="en-US" altLang="zh-CN" i="1">
                                <a:latin typeface="Cambria Math" panose="02040503050406030204" charset="0"/>
                                <a:ea typeface="汉仪全唐诗简" charset="0"/>
                                <a:cs typeface="Cambria Math" panose="02040503050406030204" charset="0"/>
                              </a:rPr>
                              <m:t>𝑖</m:t>
                            </m:r>
                          </m:sub>
                        </m:sSub>
                      </m:e>
                    </m:acc>
                    <m:r>
                      <a:rPr lang="en-US" altLang="zh-CN" i="1">
                        <a:latin typeface="Cambria Math" panose="02040503050406030204" charset="0"/>
                        <a:ea typeface="MS Mincho" panose="02020609040205080304" charset="0"/>
                        <a:cs typeface="Cambria Math" panose="02040503050406030204" charset="0"/>
                      </a:rPr>
                      <m:t>, </m:t>
                    </m:r>
                    <m:r>
                      <a:rPr lang="en-US" altLang="zh-CN" i="1">
                        <a:latin typeface="Cambria Math" panose="02040503050406030204" charset="0"/>
                        <a:ea typeface="汉仪全唐诗简" charset="0"/>
                        <a:cs typeface="Cambria Math" panose="02040503050406030204" charset="0"/>
                      </a:rPr>
                      <m:t>𝑐</m:t>
                    </m:r>
                    <m:r>
                      <a:rPr lang="en-US" altLang="zh-CN" b="0" i="1" smtClean="0">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 三元组的内积关系成立，根据 </a:t>
                </a:r>
                <a:r>
                  <a:rPr lang="en-US" altLang="zh-CN" dirty="0">
                    <a:latin typeface="汉仪全唐诗简" charset="0"/>
                    <a:ea typeface="汉仪全唐诗简" charset="0"/>
                    <a:cs typeface="汉仪全唐诗简" charset="0"/>
                  </a:rPr>
                  <a:t>Schwartz-Zippel </a:t>
                </a:r>
                <a:r>
                  <a:rPr lang="zh-CN" altLang="en-US" dirty="0">
                    <a:latin typeface="汉仪全唐诗简" charset="0"/>
                    <a:ea typeface="汉仪全唐诗简" charset="0"/>
                    <a:cs typeface="汉仪全唐诗简" charset="0"/>
                  </a:rPr>
                  <a:t>引理，现在只需检查多项式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r>
                          <a:rPr lang="en-US" altLang="zh-CN" i="1">
                            <a:latin typeface="Cambria Math" panose="02040503050406030204" charset="0"/>
                            <a:ea typeface="汉仪全唐诗简" charset="0"/>
                            <a:cs typeface="Cambria Math" panose="02040503050406030204" charset="0"/>
                          </a:rPr>
                          <m:t>𝐴</m:t>
                        </m:r>
                      </m:e>
                    </m:acc>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r>
                          <a:rPr lang="en-US" altLang="zh-CN" i="1">
                            <a:latin typeface="Cambria Math" panose="02040503050406030204" charset="0"/>
                            <a:ea typeface="汉仪全唐诗简" charset="0"/>
                            <a:cs typeface="Cambria Math" panose="02040503050406030204" charset="0"/>
                          </a:rPr>
                          <m:t>𝐵</m:t>
                        </m:r>
                      </m:e>
                    </m:acc>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en-US" altLang="zh-CN" dirty="0">
                    <a:latin typeface="汉仪全唐诗简" charset="0"/>
                    <a:ea typeface="汉仪全唐诗简" charset="0"/>
                    <a:cs typeface="汉仪全唐诗简" charset="0"/>
                  </a:rPr>
                  <a:t>, </a:t>
                </a:r>
                <a14:m>
                  <m:oMath xmlns:m="http://schemas.openxmlformats.org/officeDocument/2006/math">
                    <m:r>
                      <a:rPr lang="en-US" altLang="zh-CN" i="1">
                        <a:latin typeface="Cambria Math" panose="02040503050406030204" charset="0"/>
                        <a:ea typeface="汉仪全唐诗简" charset="0"/>
                        <a:cs typeface="Cambria Math" panose="02040503050406030204" charset="0"/>
                      </a:rPr>
                      <m:t>𝐶</m:t>
                    </m:r>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 在随机点上的内积关系是否成立。为此，证明者只需向验证者提供多项式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r>
                          <a:rPr lang="en-US" altLang="zh-CN" i="1">
                            <a:latin typeface="Cambria Math" panose="02040503050406030204" charset="0"/>
                            <a:ea typeface="汉仪全唐诗简" charset="0"/>
                            <a:cs typeface="Cambria Math" panose="02040503050406030204" charset="0"/>
                          </a:rPr>
                          <m:t>𝐴</m:t>
                        </m:r>
                      </m:e>
                    </m:acc>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 </a:t>
                </a:r>
                <a14:m>
                  <m:oMath xmlns:m="http://schemas.openxmlformats.org/officeDocument/2006/math">
                    <m:acc>
                      <m:accPr>
                        <m:chr m:val="⃗"/>
                        <m:ctrlPr>
                          <a:rPr lang="zh-CN" altLang="en-US" i="1">
                            <a:latin typeface="Cambria Math" panose="02040503050406030204" charset="0"/>
                            <a:ea typeface="汉仪全唐诗简" charset="0"/>
                            <a:cs typeface="Cambria Math" panose="02040503050406030204" charset="0"/>
                          </a:rPr>
                        </m:ctrlPr>
                      </m:accPr>
                      <m:e>
                        <m:r>
                          <a:rPr lang="en-US" altLang="zh-CN" i="1">
                            <a:latin typeface="Cambria Math" panose="02040503050406030204" charset="0"/>
                            <a:ea typeface="汉仪全唐诗简" charset="0"/>
                            <a:cs typeface="Cambria Math" panose="02040503050406030204" charset="0"/>
                          </a:rPr>
                          <m:t>𝐵</m:t>
                        </m:r>
                      </m:e>
                    </m:acc>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en-US" altLang="zh-CN" dirty="0">
                    <a:latin typeface="汉仪全唐诗简" charset="0"/>
                    <a:ea typeface="汉仪全唐诗简" charset="0"/>
                    <a:cs typeface="汉仪全唐诗简" charset="0"/>
                  </a:rPr>
                  <a:t>, </a:t>
                </a:r>
                <a14:m>
                  <m:oMath xmlns:m="http://schemas.openxmlformats.org/officeDocument/2006/math">
                    <m:r>
                      <a:rPr lang="en-US" altLang="zh-CN" i="1">
                        <a:latin typeface="Cambria Math" panose="02040503050406030204" charset="0"/>
                        <a:ea typeface="汉仪全唐诗简" charset="0"/>
                        <a:cs typeface="Cambria Math" panose="02040503050406030204" charset="0"/>
                      </a:rPr>
                      <m:t>𝐶</m:t>
                    </m:r>
                    <m:r>
                      <a:rPr lang="en-US" altLang="zh-CN" i="1">
                        <a:latin typeface="Cambria Math" panose="02040503050406030204" charset="0"/>
                        <a:ea typeface="MS Mincho" panose="02020609040205080304" charset="0"/>
                        <a:cs typeface="Cambria Math" panose="02040503050406030204" charset="0"/>
                      </a:rPr>
                      <m:t>(</m:t>
                    </m:r>
                    <m:r>
                      <a:rPr lang="en-US" altLang="zh-CN" i="1">
                        <a:latin typeface="Cambria Math" panose="02040503050406030204" charset="0"/>
                        <a:ea typeface="汉仪全唐诗简" charset="0"/>
                        <a:cs typeface="Cambria Math" panose="02040503050406030204" charset="0"/>
                      </a:rPr>
                      <m:t>𝑥</m:t>
                    </m:r>
                    <m:r>
                      <a:rPr lang="en-US" altLang="zh-CN" i="1">
                        <a:latin typeface="Cambria Math" panose="02040503050406030204" charset="0"/>
                        <a:ea typeface="MS Mincho" panose="02020609040205080304" charset="0"/>
                        <a:cs typeface="Cambria Math" panose="02040503050406030204" charset="0"/>
                      </a:rPr>
                      <m:t>)</m:t>
                    </m:r>
                  </m:oMath>
                </a14:m>
                <a:r>
                  <a:rPr lang="zh-CN" altLang="en-US" dirty="0">
                    <a:latin typeface="汉仪全唐诗简" charset="0"/>
                    <a:ea typeface="汉仪全唐诗简" charset="0"/>
                    <a:cs typeface="汉仪全唐诗简" charset="0"/>
                  </a:rPr>
                  <a:t> 的多项式承诺，验证者可以在随机点查询这些多项式并检查内积关系是否成立。</a:t>
                </a:r>
                <a:endParaRPr lang="en-US" altLang="zh-CN" dirty="0">
                  <a:latin typeface="汉仪全唐诗简" charset="0"/>
                  <a:ea typeface="汉仪全唐诗简" charset="0"/>
                  <a:cs typeface="汉仪全唐诗简" charset="0"/>
                </a:endParaRPr>
              </a:p>
              <a:p>
                <a:r>
                  <a:rPr lang="zh-CN" altLang="en-US" dirty="0">
                    <a:latin typeface="汉仪全唐诗简" charset="0"/>
                    <a:ea typeface="汉仪全唐诗简" charset="0"/>
                    <a:cs typeface="汉仪全唐诗简" charset="0"/>
                  </a:rPr>
                  <a:t>总体而言，这帮助我们将证明的大小减少到 𝑂</a:t>
                </a:r>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𝑁</a:t>
                </a:r>
                <a:r>
                  <a:rPr lang="en-US" altLang="zh-CN" dirty="0">
                    <a:latin typeface="汉仪全唐诗简" charset="0"/>
                    <a:ea typeface="汉仪全唐诗简" charset="0"/>
                    <a:cs typeface="汉仪全唐诗简" charset="0"/>
                  </a:rPr>
                  <a:t>)</a:t>
                </a:r>
                <a:r>
                  <a:rPr lang="zh-CN" altLang="en-US" dirty="0">
                    <a:latin typeface="汉仪全唐诗简" charset="0"/>
                    <a:ea typeface="汉仪全唐诗简" charset="0"/>
                    <a:cs typeface="汉仪全唐诗简" charset="0"/>
                  </a:rPr>
                  <a:t>。</a:t>
                </a:r>
                <a:endParaRPr lang="en-US" altLang="zh-CN" dirty="0">
                  <a:latin typeface="汉仪全唐诗简" charset="0"/>
                  <a:ea typeface="汉仪全唐诗简" charset="0"/>
                  <a:cs typeface="汉仪全唐诗简" charset="0"/>
                </a:endParaRPr>
              </a:p>
              <a:p>
                <a:endParaRPr lang="zh-CN" altLang="en-US" dirty="0">
                  <a:latin typeface="汉仪全唐诗简" charset="0"/>
                  <a:ea typeface="汉仪全唐诗简" charset="0"/>
                  <a:cs typeface="汉仪全唐诗简"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571837" y="3754000"/>
                <a:ext cx="9486205" cy="2131407"/>
              </a:xfrm>
              <a:prstGeom prst="rect">
                <a:avLst/>
              </a:prstGeom>
              <a:blipFill rotWithShape="1">
                <a:blip r:embed="rId3"/>
                <a:stretch>
                  <a:fillRect l="-2" t="-24" r="2" b="-31510"/>
                </a:stretch>
              </a:blipFill>
            </p:spPr>
            <p:txBody>
              <a:bodyPr/>
              <a:lstStyle/>
              <a:p>
                <a:r>
                  <a:rPr lang="zh-CN" altLang="en-US">
                    <a:noFill/>
                  </a:rPr>
                  <a:t> </a:t>
                </a:r>
              </a:p>
            </p:txBody>
          </p:sp>
        </mc:Fallback>
      </mc:AlternateContent>
      <p:sp>
        <p:nvSpPr>
          <p:cNvPr id="6" name="文本框 5"/>
          <p:cNvSpPr txBox="1"/>
          <p:nvPr/>
        </p:nvSpPr>
        <p:spPr>
          <a:xfrm>
            <a:off x="1571837" y="1975556"/>
            <a:ext cx="7315200" cy="1476375"/>
          </a:xfrm>
          <a:prstGeom prst="rect">
            <a:avLst/>
          </a:prstGeom>
          <a:noFill/>
        </p:spPr>
        <p:txBody>
          <a:bodyPr wrap="square" rtlCol="0" anchor="t">
            <a:spAutoFit/>
          </a:bodyPr>
          <a:p>
            <a:r>
              <a:rPr lang="zh-CN" altLang="en-US">
                <a:latin typeface="汉仪全唐诗简" charset="0"/>
                <a:ea typeface="汉仪全唐诗简" charset="0"/>
                <a:cs typeface="汉仪全唐诗简" charset="0"/>
              </a:rPr>
              <a:t>为了进一步验证MPC的在线阶段是否被真正地执行，我们这里还是利用MPC的工具。</a:t>
            </a:r>
            <a:endParaRPr lang="zh-CN" altLang="en-US">
              <a:latin typeface="汉仪全唐诗简" charset="0"/>
              <a:ea typeface="汉仪全唐诗简" charset="0"/>
              <a:cs typeface="汉仪全唐诗简" charset="0"/>
            </a:endParaRPr>
          </a:p>
          <a:p>
            <a:r>
              <a:rPr lang="zh-CN" altLang="en-US">
                <a:latin typeface="汉仪全唐诗简" charset="0"/>
                <a:ea typeface="汉仪全唐诗简" charset="0"/>
                <a:cs typeface="汉仪全唐诗简" charset="0"/>
              </a:rPr>
              <a:t>此处，我们需要考虑的有</a:t>
            </a:r>
            <a:endParaRPr lang="zh-CN" altLang="en-US">
              <a:latin typeface="汉仪全唐诗简" charset="0"/>
              <a:ea typeface="汉仪全唐诗简" charset="0"/>
              <a:cs typeface="汉仪全唐诗简" charset="0"/>
            </a:endParaRPr>
          </a:p>
          <a:p>
            <a:pPr marL="342900" indent="-342900">
              <a:buAutoNum type="arabicPeriod"/>
            </a:pPr>
            <a:r>
              <a:rPr lang="zh-CN" altLang="en-US">
                <a:latin typeface="汉仪全唐诗简" charset="0"/>
                <a:ea typeface="汉仪全唐诗简" charset="0"/>
                <a:cs typeface="汉仪全唐诗简" charset="0"/>
              </a:rPr>
              <a:t>检查每个参与方计算是否正确执行 </a:t>
            </a:r>
            <a:r>
              <a:rPr lang="zh-CN" altLang="en-US" b="1">
                <a:latin typeface="汉仪全唐诗简" charset="0"/>
                <a:ea typeface="汉仪全唐诗简" charset="0"/>
                <a:cs typeface="汉仪全唐诗简" charset="0"/>
              </a:rPr>
              <a:t>O(DN)→O(N)</a:t>
            </a:r>
            <a:endParaRPr lang="zh-CN" altLang="en-US" b="1">
              <a:latin typeface="汉仪全唐诗简" charset="0"/>
              <a:ea typeface="汉仪全唐诗简" charset="0"/>
              <a:cs typeface="汉仪全唐诗简" charset="0"/>
            </a:endParaRPr>
          </a:p>
          <a:p>
            <a:pPr marL="342900" indent="-342900">
              <a:buAutoNum type="arabicPeriod"/>
            </a:pPr>
            <a:r>
              <a:rPr lang="zh-CN" altLang="en-US">
                <a:latin typeface="汉仪全唐诗简" charset="0"/>
                <a:ea typeface="汉仪全唐诗简" charset="0"/>
                <a:cs typeface="汉仪全唐诗简" charset="0"/>
              </a:rPr>
              <a:t>检查交互的一致性</a:t>
            </a:r>
            <a:r>
              <a:rPr lang="zh-CN" altLang="en-US" b="1">
                <a:latin typeface="汉仪全唐诗简" charset="0"/>
                <a:ea typeface="汉仪全唐诗简" charset="0"/>
                <a:cs typeface="汉仪全唐诗简" charset="0"/>
              </a:rPr>
              <a:t> O(</a:t>
            </a:r>
            <a:r>
              <a:rPr lang="en-US" altLang="zh-CN" b="1">
                <a:latin typeface="汉仪全唐诗简" charset="0"/>
                <a:ea typeface="汉仪全唐诗简" charset="0"/>
                <a:cs typeface="汉仪全唐诗简" charset="0"/>
              </a:rPr>
              <a:t>N</a:t>
            </a:r>
            <a:r>
              <a:rPr lang="zh-CN" altLang="en-US" b="1">
                <a:latin typeface="汉仪全唐诗简" charset="0"/>
                <a:ea typeface="汉仪全唐诗简" charset="0"/>
                <a:cs typeface="汉仪全唐诗简" charset="0"/>
              </a:rPr>
              <a:t>)</a:t>
            </a:r>
            <a:endParaRPr lang="zh-CN" altLang="en-US" b="1">
              <a:latin typeface="汉仪全唐诗简" charset="0"/>
              <a:ea typeface="汉仪全唐诗简" charset="0"/>
              <a:cs typeface="汉仪全唐诗简" charset="0"/>
            </a:endParaRPr>
          </a:p>
        </p:txBody>
      </p:sp>
      <p:sp>
        <p:nvSpPr>
          <p:cNvPr id="7" name="文本框 6"/>
          <p:cNvSpPr txBox="1"/>
          <p:nvPr userDrawn="1"/>
        </p:nvSpPr>
        <p:spPr>
          <a:xfrm>
            <a:off x="1571837" y="606778"/>
            <a:ext cx="6685280" cy="922020"/>
          </a:xfrm>
          <a:prstGeom prst="rect">
            <a:avLst/>
          </a:prstGeom>
        </p:spPr>
        <p:txBody>
          <a:bodyPr wrap="none" rtlCol="0">
            <a:spAutoFit/>
          </a:bodyPr>
          <a:p>
            <a:pPr algn="l"/>
            <a:r>
              <a:rPr lang="zh-CN" altLang="en-US">
                <a:latin typeface="汉仪全唐诗简" charset="0"/>
                <a:ea typeface="汉仪全唐诗简" charset="0"/>
                <a:cs typeface="汉仪全唐诗简" charset="0"/>
              </a:rPr>
              <a:t>通过上述介绍的两个工具，</a:t>
            </a:r>
            <a:endParaRPr lang="zh-CN" altLang="en-US">
              <a:latin typeface="汉仪全唐诗简" charset="0"/>
              <a:ea typeface="汉仪全唐诗简" charset="0"/>
              <a:cs typeface="汉仪全唐诗简" charset="0"/>
            </a:endParaRPr>
          </a:p>
          <a:p>
            <a:pPr marL="342900" indent="-342900" algn="l">
              <a:buAutoNum type="arabicPeriod"/>
            </a:pPr>
            <a:r>
              <a:rPr lang="zh-CN" altLang="en-US">
                <a:latin typeface="汉仪全唐诗简" charset="0"/>
                <a:ea typeface="汉仪全唐诗简" charset="0"/>
                <a:cs typeface="汉仪全唐诗简" charset="0"/>
              </a:rPr>
              <a:t>实例化MPC-framework</a:t>
            </a:r>
            <a:endParaRPr lang="zh-CN" altLang="en-US">
              <a:latin typeface="汉仪全唐诗简" charset="0"/>
              <a:ea typeface="汉仪全唐诗简" charset="0"/>
              <a:cs typeface="汉仪全唐诗简" charset="0"/>
            </a:endParaRPr>
          </a:p>
          <a:p>
            <a:pPr marL="342900" indent="-342900" algn="l">
              <a:buAutoNum type="arabicPeriod"/>
            </a:pPr>
            <a:r>
              <a:rPr lang="zh-CN" altLang="en-US">
                <a:latin typeface="汉仪全唐诗简" charset="0"/>
                <a:ea typeface="汉仪全唐诗简" charset="0"/>
                <a:cs typeface="汉仪全唐诗简" charset="0"/>
              </a:rPr>
              <a:t>利用zkSNARKs来验证预处理阶段是否有被证明者真正地执行</a:t>
            </a:r>
            <a:endParaRPr lang="zh-CN" altLang="en-US">
              <a:latin typeface="汉仪全唐诗简" charset="0"/>
              <a:ea typeface="汉仪全唐诗简" charset="0"/>
              <a:cs typeface="汉仪全唐诗简"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4" name="文本框 3"/>
          <p:cNvSpPr txBox="1"/>
          <p:nvPr userDrawn="1"/>
        </p:nvSpPr>
        <p:spPr>
          <a:xfrm>
            <a:off x="1284111" y="1411111"/>
            <a:ext cx="9817947" cy="3564819"/>
          </a:xfrm>
          <a:prstGeom prst="rect">
            <a:avLst/>
          </a:prstGeom>
        </p:spPr>
        <p:txBody>
          <a:bodyPr wrap="square" rtlCol="0">
            <a:noAutofit/>
          </a:bodyPr>
          <a:p>
            <a:r>
              <a:rPr lang="zh-CN" altLang="en-US" sz="2400"/>
              <a:t>当我们拓展到其它模型时，我们可以重新考虑上述针对对数几率回归降低复杂度的方式，我们发现：</a:t>
            </a:r>
            <a:endParaRPr lang="zh-CN" altLang="en-US" sz="2400"/>
          </a:p>
          <a:p>
            <a:pPr marL="342900" indent="-342900">
              <a:buAutoNum type="arabicPeriod"/>
            </a:pPr>
            <a:r>
              <a:rPr lang="zh-CN" altLang="en-US" sz="2400"/>
              <a:t>除了激活函数，所有涉及到的操作都是简单加减和矩阵乘法</a:t>
            </a:r>
            <a:endParaRPr lang="zh-CN" altLang="en-US" sz="2400"/>
          </a:p>
          <a:p>
            <a:pPr marL="342900" indent="-342900">
              <a:buAutoNum type="arabicPeriod"/>
            </a:pPr>
            <a:r>
              <a:rPr lang="zh-CN" altLang="en-US" sz="2400"/>
              <a:t>非线性激活函数可以被分段线性函数在没有明显损失下被近似</a:t>
            </a:r>
            <a:endParaRPr lang="zh-CN" altLang="en-US" sz="2400"/>
          </a:p>
          <a:p>
            <a:pPr indent="0">
              <a:buNone/>
            </a:pPr>
            <a:endParaRPr lang="zh-CN" altLang="en-US" sz="2400"/>
          </a:p>
          <a:p>
            <a:pPr indent="0">
              <a:buNone/>
            </a:pPr>
            <a:r>
              <a:rPr lang="zh-CN" altLang="en-US" sz="2400"/>
              <a:t>而两点在其它模型训练（如神经网络）中是可以被实现的，这意味着我们的方法可以被拓展到这些类似的模型上。但是由于更复杂的模型训练时间更长，我们在未来可以设计对应的优化算法来实现真正对大模型高效的解决方案。</a:t>
            </a:r>
            <a:endParaRPr lang="zh-CN" altLang="en-US" sz="2400"/>
          </a:p>
        </p:txBody>
      </p:sp>
      <p:sp>
        <p:nvSpPr>
          <p:cNvPr id="7" name="椭圆 6"/>
          <p:cNvSpPr/>
          <p:nvPr/>
        </p:nvSpPr>
        <p:spPr>
          <a:xfrm>
            <a:off x="11609347" y="60514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lt1"/>
                </a:solidFill>
                <a:hlinkClick r:id="" action="ppaction://hlinkshowjump?jump=firstslide"/>
              </a:rPr>
              <a:t>*</a:t>
            </a:r>
            <a:endParaRPr lang="en-US" altLang="zh-CN">
              <a:solidFill>
                <a:schemeClr val="lt1"/>
              </a:solidFill>
              <a:hlinkClick r:id="" action="ppaction://hlinkshowjump?jump=firstslid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600730" y="2033268"/>
            <a:ext cx="6990541" cy="1920628"/>
            <a:chOff x="1313741" y="1941828"/>
            <a:chExt cx="6990541" cy="1920628"/>
          </a:xfrm>
        </p:grpSpPr>
        <p:sp>
          <p:nvSpPr>
            <p:cNvPr id="53" name="文本框 52"/>
            <p:cNvSpPr txBox="1"/>
            <p:nvPr/>
          </p:nvSpPr>
          <p:spPr>
            <a:xfrm>
              <a:off x="4025610" y="1941828"/>
              <a:ext cx="1566890" cy="1117649"/>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6</a:t>
              </a:r>
              <a:endParaRPr lang="zh-CN" altLang="en-US"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1313741" y="2854748"/>
              <a:ext cx="6990541" cy="706755"/>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协议实现和测试结果分析</a:t>
              </a:r>
              <a:r>
                <a:rPr lang="zh-CN" altLang="en-US" sz="4000" dirty="0">
                  <a:solidFill>
                    <a:srgbClr val="015C92"/>
                  </a:solidFill>
                  <a:latin typeface="Segoe UI Black" panose="020B0A02040204020203" charset="0"/>
                  <a:ea typeface="Segoe UI Black" panose="020B0A02040204020203" charset="0"/>
                  <a:cs typeface="Segoe UI Black" panose="020B0A02040204020203" charset="0"/>
                </a:rPr>
                <a:t> </a:t>
              </a:r>
              <a:endParaRPr lang="zh-CN" altLang="en-US" sz="4000" dirty="0">
                <a:solidFill>
                  <a:srgbClr val="015C92"/>
                </a:solidFill>
                <a:latin typeface="Segoe UI Black" panose="020B0A02040204020203" charset="0"/>
                <a:ea typeface="Segoe UI Black" panose="020B0A02040204020203" charset="0"/>
                <a:cs typeface="Segoe UI Black" panose="020B0A02040204020203" charset="0"/>
              </a:endParaRPr>
            </a:p>
          </p:txBody>
        </p:sp>
        <p:sp>
          <p:nvSpPr>
            <p:cNvPr id="55" name="文本框 54"/>
            <p:cNvSpPr txBox="1"/>
            <p:nvPr/>
          </p:nvSpPr>
          <p:spPr>
            <a:xfrm>
              <a:off x="2502800" y="3561466"/>
              <a:ext cx="4612422" cy="300990"/>
            </a:xfrm>
            <a:prstGeom prst="rect">
              <a:avLst/>
            </a:prstGeom>
            <a:noFill/>
          </p:spPr>
          <p:txBody>
            <a:bodyPr wrap="square" rtlCol="0">
              <a:spAutoFit/>
            </a:bodyPr>
            <a:lstStyle>
              <a:defPPr>
                <a:defRPr lang="zh-CN"/>
              </a:defPPr>
              <a:lvl1pPr algn="dist">
                <a:defRPr sz="2400">
                  <a:latin typeface="汉仪全唐诗简" panose="00020600040101010101" pitchFamily="18" charset="-122"/>
                  <a:ea typeface="汉仪全唐诗简" panose="00020600040101010101" pitchFamily="18" charset="-122"/>
                </a:defRPr>
              </a:lvl1pPr>
            </a:lstStyle>
            <a:p>
              <a:pPr algn="ctr">
                <a:lnSpc>
                  <a:spcPct val="130000"/>
                </a:lnSpc>
              </a:pPr>
              <a:endParaRPr lang="zh-CN" altLang="en-US" sz="1050" dirty="0">
                <a:solidFill>
                  <a:srgbClr val="5E6061"/>
                </a:solidFill>
                <a:latin typeface="Segoe UI Black" panose="020B0A02040204020203" charset="0"/>
                <a:ea typeface="Segoe UI Black" panose="020B0A02040204020203" charset="0"/>
                <a:cs typeface="Segoe UI Black" panose="020B0A02040204020203" charset="0"/>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协议实现</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47" name="组合 46"/>
          <p:cNvGrpSpPr/>
          <p:nvPr/>
        </p:nvGrpSpPr>
        <p:grpSpPr>
          <a:xfrm>
            <a:off x="1114502" y="1480042"/>
            <a:ext cx="9962997" cy="4272280"/>
            <a:chOff x="1334922" y="1480042"/>
            <a:chExt cx="9962997" cy="4272280"/>
          </a:xfrm>
        </p:grpSpPr>
        <p:grpSp>
          <p:nvGrpSpPr>
            <p:cNvPr id="48" name="组合 47"/>
            <p:cNvGrpSpPr/>
            <p:nvPr/>
          </p:nvGrpSpPr>
          <p:grpSpPr>
            <a:xfrm>
              <a:off x="1334922" y="1480042"/>
              <a:ext cx="4531196" cy="2062850"/>
              <a:chOff x="902522" y="1480042"/>
              <a:chExt cx="4531196" cy="2062850"/>
            </a:xfrm>
          </p:grpSpPr>
          <p:sp>
            <p:nvSpPr>
              <p:cNvPr id="68" name="矩形: 圆角 67"/>
              <p:cNvSpPr/>
              <p:nvPr/>
            </p:nvSpPr>
            <p:spPr>
              <a:xfrm>
                <a:off x="902522" y="1480042"/>
                <a:ext cx="4531196" cy="1844036"/>
              </a:xfrm>
              <a:prstGeom prst="roundRect">
                <a:avLst>
                  <a:gd name="adj" fmla="val 7301"/>
                </a:avLst>
              </a:prstGeom>
              <a:solidFill>
                <a:schemeClr val="bg1"/>
              </a:solid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iconfont-1191-801532"/>
              <p:cNvSpPr/>
              <p:nvPr/>
            </p:nvSpPr>
            <p:spPr>
              <a:xfrm>
                <a:off x="1148117" y="2097219"/>
                <a:ext cx="609525" cy="609685"/>
              </a:xfrm>
              <a:custGeom>
                <a:avLst/>
                <a:gdLst>
                  <a:gd name="T0" fmla="*/ 7682 w 7948"/>
                  <a:gd name="T1" fmla="*/ 6783 h 7949"/>
                  <a:gd name="T2" fmla="*/ 5299 w 7948"/>
                  <a:gd name="T3" fmla="*/ 5962 h 7949"/>
                  <a:gd name="T4" fmla="*/ 5331 w 7948"/>
                  <a:gd name="T5" fmla="*/ 4819 h 7949"/>
                  <a:gd name="T6" fmla="*/ 5842 w 7948"/>
                  <a:gd name="T7" fmla="*/ 3675 h 7949"/>
                  <a:gd name="T8" fmla="*/ 6062 w 7948"/>
                  <a:gd name="T9" fmla="*/ 2499 h 7949"/>
                  <a:gd name="T10" fmla="*/ 5782 w 7948"/>
                  <a:gd name="T11" fmla="*/ 2087 h 7949"/>
                  <a:gd name="T12" fmla="*/ 5560 w 7948"/>
                  <a:gd name="T13" fmla="*/ 808 h 7949"/>
                  <a:gd name="T14" fmla="*/ 4267 w 7948"/>
                  <a:gd name="T15" fmla="*/ 3 h 7949"/>
                  <a:gd name="T16" fmla="*/ 3532 w 7948"/>
                  <a:gd name="T17" fmla="*/ 224 h 7949"/>
                  <a:gd name="T18" fmla="*/ 2166 w 7948"/>
                  <a:gd name="T19" fmla="*/ 2087 h 7949"/>
                  <a:gd name="T20" fmla="*/ 1886 w 7948"/>
                  <a:gd name="T21" fmla="*/ 2499 h 7949"/>
                  <a:gd name="T22" fmla="*/ 2106 w 7948"/>
                  <a:gd name="T23" fmla="*/ 3675 h 7949"/>
                  <a:gd name="T24" fmla="*/ 2617 w 7948"/>
                  <a:gd name="T25" fmla="*/ 4819 h 7949"/>
                  <a:gd name="T26" fmla="*/ 2649 w 7948"/>
                  <a:gd name="T27" fmla="*/ 5963 h 7949"/>
                  <a:gd name="T28" fmla="*/ 266 w 7948"/>
                  <a:gd name="T29" fmla="*/ 6783 h 7949"/>
                  <a:gd name="T30" fmla="*/ 0 w 7948"/>
                  <a:gd name="T31" fmla="*/ 7949 h 7949"/>
                  <a:gd name="T32" fmla="*/ 7948 w 7948"/>
                  <a:gd name="T33" fmla="*/ 7949 h 7949"/>
                  <a:gd name="T34" fmla="*/ 7682 w 7948"/>
                  <a:gd name="T35" fmla="*/ 6783 h 7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48" h="7949">
                    <a:moveTo>
                      <a:pt x="7682" y="6783"/>
                    </a:moveTo>
                    <a:cubicBezTo>
                      <a:pt x="7334" y="6308"/>
                      <a:pt x="5568" y="6505"/>
                      <a:pt x="5299" y="5962"/>
                    </a:cubicBezTo>
                    <a:cubicBezTo>
                      <a:pt x="4764" y="4886"/>
                      <a:pt x="4982" y="5086"/>
                      <a:pt x="5331" y="4819"/>
                    </a:cubicBezTo>
                    <a:cubicBezTo>
                      <a:pt x="5658" y="4569"/>
                      <a:pt x="5642" y="3909"/>
                      <a:pt x="5842" y="3675"/>
                    </a:cubicBezTo>
                    <a:cubicBezTo>
                      <a:pt x="6045" y="3437"/>
                      <a:pt x="6139" y="2756"/>
                      <a:pt x="6062" y="2499"/>
                    </a:cubicBezTo>
                    <a:cubicBezTo>
                      <a:pt x="5961" y="2159"/>
                      <a:pt x="5806" y="2344"/>
                      <a:pt x="5782" y="2087"/>
                    </a:cubicBezTo>
                    <a:cubicBezTo>
                      <a:pt x="5732" y="1533"/>
                      <a:pt x="5872" y="1078"/>
                      <a:pt x="5560" y="808"/>
                    </a:cubicBezTo>
                    <a:cubicBezTo>
                      <a:pt x="5258" y="548"/>
                      <a:pt x="4881" y="10"/>
                      <a:pt x="4267" y="3"/>
                    </a:cubicBezTo>
                    <a:cubicBezTo>
                      <a:pt x="4053" y="0"/>
                      <a:pt x="3811" y="64"/>
                      <a:pt x="3532" y="224"/>
                    </a:cubicBezTo>
                    <a:cubicBezTo>
                      <a:pt x="2208" y="82"/>
                      <a:pt x="2216" y="1533"/>
                      <a:pt x="2166" y="2087"/>
                    </a:cubicBezTo>
                    <a:cubicBezTo>
                      <a:pt x="2142" y="2344"/>
                      <a:pt x="1987" y="2159"/>
                      <a:pt x="1886" y="2499"/>
                    </a:cubicBezTo>
                    <a:cubicBezTo>
                      <a:pt x="1809" y="2756"/>
                      <a:pt x="1903" y="3437"/>
                      <a:pt x="2106" y="3675"/>
                    </a:cubicBezTo>
                    <a:cubicBezTo>
                      <a:pt x="2306" y="3909"/>
                      <a:pt x="2290" y="4569"/>
                      <a:pt x="2617" y="4819"/>
                    </a:cubicBezTo>
                    <a:cubicBezTo>
                      <a:pt x="2966" y="5086"/>
                      <a:pt x="3184" y="4886"/>
                      <a:pt x="2649" y="5963"/>
                    </a:cubicBezTo>
                    <a:cubicBezTo>
                      <a:pt x="2380" y="6505"/>
                      <a:pt x="614" y="6308"/>
                      <a:pt x="266" y="6783"/>
                    </a:cubicBezTo>
                    <a:cubicBezTo>
                      <a:pt x="0" y="7146"/>
                      <a:pt x="0" y="7949"/>
                      <a:pt x="0" y="7949"/>
                    </a:cubicBezTo>
                    <a:lnTo>
                      <a:pt x="7948" y="7949"/>
                    </a:lnTo>
                    <a:cubicBezTo>
                      <a:pt x="7948" y="7949"/>
                      <a:pt x="7948" y="7146"/>
                      <a:pt x="7682" y="6783"/>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文本框 69"/>
              <p:cNvSpPr txBox="1"/>
              <p:nvPr/>
            </p:nvSpPr>
            <p:spPr>
              <a:xfrm>
                <a:off x="1809770" y="2053817"/>
                <a:ext cx="3550794" cy="1489075"/>
              </a:xfrm>
              <a:prstGeom prst="rect">
                <a:avLst/>
              </a:prstGeom>
              <a:noFill/>
            </p:spPr>
            <p:txBody>
              <a:bodyPr wrap="square" rtlCol="0">
                <a:noAutofit/>
              </a:bodyPr>
              <a:lstStyle/>
              <a:p>
                <a:pPr>
                  <a:lnSpc>
                    <a:spcPct val="130000"/>
                  </a:lnSpc>
                </a:pPr>
                <a:r>
                  <a:rPr lang="zh-CN" altLang="en-US" sz="1200" dirty="0">
                    <a:latin typeface="汉仪全唐诗简" panose="00020600040101010101" pitchFamily="18" charset="-122"/>
                    <a:ea typeface="汉仪全唐诗简" panose="00020600040101010101" pitchFamily="18" charset="-122"/>
                  </a:rPr>
                  <a:t>使用</a:t>
                </a:r>
                <a:r>
                  <a:rPr lang="en-US" altLang="zh-CN" sz="1200" b="1" dirty="0">
                    <a:latin typeface="汉仪全唐诗简" panose="00020600040101010101" pitchFamily="18" charset="-122"/>
                    <a:ea typeface="汉仪全唐诗简" panose="00020600040101010101" pitchFamily="18" charset="-122"/>
                  </a:rPr>
                  <a:t>Rust</a:t>
                </a:r>
                <a:r>
                  <a:rPr lang="zh-CN" altLang="en-US" sz="1200" dirty="0">
                    <a:latin typeface="汉仪全唐诗简" panose="00020600040101010101" pitchFamily="18" charset="-122"/>
                    <a:ea typeface="汉仪全唐诗简" panose="00020600040101010101" pitchFamily="18" charset="-122"/>
                  </a:rPr>
                  <a:t>实现了一个用于对数几率回归的</a:t>
                </a:r>
                <a:r>
                  <a:rPr lang="en-US" altLang="zh-CN" sz="1200" dirty="0">
                    <a:latin typeface="汉仪全唐诗简" panose="00020600040101010101" pitchFamily="18" charset="-122"/>
                    <a:ea typeface="汉仪全唐诗简" panose="00020600040101010101" pitchFamily="18" charset="-122"/>
                  </a:rPr>
                  <a:t>zkPoT</a:t>
                </a:r>
                <a:r>
                  <a:rPr lang="zh-CN" altLang="en-US" sz="1200" dirty="0">
                    <a:latin typeface="汉仪全唐诗简" panose="00020600040101010101" pitchFamily="18" charset="-122"/>
                    <a:ea typeface="汉仪全唐诗简" panose="00020600040101010101" pitchFamily="18" charset="-122"/>
                  </a:rPr>
                  <a:t>协议原型；实现了</a:t>
                </a:r>
                <a:r>
                  <a:rPr lang="zh-CN" altLang="en-US" sz="1200" dirty="0">
                    <a:solidFill>
                      <a:schemeClr val="tx1"/>
                    </a:solidFill>
                    <a:latin typeface="汉仪全唐诗简" charset="0"/>
                    <a:ea typeface="汉仪全唐诗简" charset="0"/>
                  </a:rPr>
                  <a:t>一个用来</a:t>
                </a:r>
                <a:r>
                  <a:rPr lang="zh-CN" altLang="en-US" sz="1200" dirty="0">
                    <a:latin typeface="汉仪全唐诗简" panose="00020600040101010101" pitchFamily="18" charset="-122"/>
                    <a:ea typeface="汉仪全唐诗简" panose="00020600040101010101" pitchFamily="18" charset="-122"/>
                  </a:rPr>
                  <a:t>进行</a:t>
                </a:r>
                <a:r>
                  <a:rPr lang="zh-CN" altLang="en-US" sz="1200" b="1" dirty="0">
                    <a:latin typeface="汉仪全唐诗简" panose="00020600040101010101" pitchFamily="18" charset="-122"/>
                    <a:ea typeface="汉仪全唐诗简" panose="00020600040101010101" pitchFamily="18" charset="-122"/>
                  </a:rPr>
                  <a:t>packed secret sharing</a:t>
                </a:r>
                <a:r>
                  <a:rPr lang="zh-CN" altLang="en-US" sz="1200" dirty="0">
                    <a:latin typeface="汉仪全唐诗简" panose="00020600040101010101" pitchFamily="18" charset="-122"/>
                    <a:ea typeface="汉仪全唐诗简" panose="00020600040101010101" pitchFamily="18" charset="-122"/>
                  </a:rPr>
                  <a:t>的库，使用了</a:t>
                </a:r>
                <a:r>
                  <a:rPr lang="en-US" altLang="zh-CN" sz="1200" dirty="0">
                    <a:latin typeface="汉仪全唐诗简" panose="00020600040101010101" pitchFamily="18" charset="-122"/>
                    <a:ea typeface="汉仪全唐诗简" panose="00020600040101010101" pitchFamily="18" charset="-122"/>
                  </a:rPr>
                  <a:t>winterfell</a:t>
                </a:r>
                <a:r>
                  <a:rPr lang="zh-CN" altLang="en-US" sz="1200" dirty="0">
                    <a:latin typeface="汉仪全唐诗简" panose="00020600040101010101" pitchFamily="18" charset="-122"/>
                    <a:ea typeface="汉仪全唐诗简" panose="00020600040101010101" pitchFamily="18" charset="-122"/>
                  </a:rPr>
                  <a:t>库来进行</a:t>
                </a:r>
                <a:r>
                  <a:rPr lang="zh-CN" altLang="en-US" sz="1200" b="1" dirty="0">
                    <a:latin typeface="汉仪全唐诗简" panose="00020600040101010101" pitchFamily="18" charset="-122"/>
                    <a:ea typeface="汉仪全唐诗简" panose="00020600040101010101" pitchFamily="18" charset="-122"/>
                  </a:rPr>
                  <a:t>域运算</a:t>
                </a:r>
                <a:r>
                  <a:rPr lang="zh-CN" altLang="en-US" sz="1200" dirty="0">
                    <a:latin typeface="汉仪全唐诗简" panose="00020600040101010101" pitchFamily="18" charset="-122"/>
                    <a:ea typeface="汉仪全唐诗简" panose="00020600040101010101" pitchFamily="18" charset="-122"/>
                  </a:rPr>
                  <a:t>，并对其进一步扩展实现了</a:t>
                </a:r>
                <a:r>
                  <a:rPr lang="en-US" altLang="zh-CN" sz="1200" dirty="0">
                    <a:latin typeface="汉仪全唐诗简" panose="00020600040101010101" pitchFamily="18" charset="-122"/>
                    <a:ea typeface="汉仪全唐诗简" panose="00020600040101010101" pitchFamily="18" charset="-122"/>
                  </a:rPr>
                  <a:t>FRI</a:t>
                </a:r>
                <a:r>
                  <a:rPr lang="zh-CN" altLang="en-US" sz="1200" dirty="0">
                    <a:latin typeface="汉仪全唐诗简" panose="00020600040101010101" pitchFamily="18" charset="-122"/>
                    <a:ea typeface="汉仪全唐诗简" panose="00020600040101010101" pitchFamily="18" charset="-122"/>
                  </a:rPr>
                  <a:t>来</a:t>
                </a:r>
                <a:r>
                  <a:rPr lang="zh-CN" altLang="en-US" sz="1200" b="1" dirty="0">
                    <a:latin typeface="汉仪全唐诗简" panose="00020600040101010101" pitchFamily="18" charset="-122"/>
                    <a:ea typeface="汉仪全唐诗简" panose="00020600040101010101" pitchFamily="18" charset="-122"/>
                  </a:rPr>
                  <a:t>生成多项式论据</a:t>
                </a:r>
                <a:r>
                  <a:rPr lang="zh-CN" altLang="en-US" sz="1200" dirty="0">
                    <a:latin typeface="汉仪全唐诗简" panose="00020600040101010101" pitchFamily="18" charset="-122"/>
                    <a:ea typeface="汉仪全唐诗简" panose="00020600040101010101" pitchFamily="18" charset="-122"/>
                  </a:rPr>
                  <a:t>，如承诺方案等。最终实现了</a:t>
                </a:r>
                <a:r>
                  <a:rPr lang="en-US" altLang="zh-CN" sz="1200" dirty="0">
                    <a:latin typeface="汉仪全唐诗简" panose="00020600040101010101" pitchFamily="18" charset="-122"/>
                    <a:ea typeface="汉仪全唐诗简" panose="00020600040101010101" pitchFamily="18" charset="-122"/>
                  </a:rPr>
                  <a:t>MPCitH</a:t>
                </a:r>
                <a:r>
                  <a:rPr lang="zh-CN" altLang="en-US" sz="1200" dirty="0">
                    <a:latin typeface="汉仪全唐诗简" panose="00020600040101010101" pitchFamily="18" charset="-122"/>
                    <a:ea typeface="汉仪全唐诗简" panose="00020600040101010101" pitchFamily="18" charset="-122"/>
                  </a:rPr>
                  <a:t>风格的</a:t>
                </a:r>
                <a:r>
                  <a:rPr lang="en-US" altLang="zh-CN" sz="1200" dirty="0">
                    <a:latin typeface="汉仪全唐诗简" panose="00020600040101010101" pitchFamily="18" charset="-122"/>
                    <a:ea typeface="汉仪全唐诗简" panose="00020600040101010101" pitchFamily="18" charset="-122"/>
                  </a:rPr>
                  <a:t>zkPoT</a:t>
                </a:r>
                <a:endParaRPr lang="zh-CN" altLang="en-US" sz="1200" dirty="0">
                  <a:latin typeface="汉仪全唐诗简" panose="00020600040101010101" pitchFamily="18" charset="-122"/>
                  <a:ea typeface="汉仪全唐诗简" panose="00020600040101010101" pitchFamily="18" charset="-122"/>
                </a:endParaRPr>
              </a:p>
            </p:txBody>
          </p:sp>
          <p:sp>
            <p:nvSpPr>
              <p:cNvPr id="71" name="文本框 70"/>
              <p:cNvSpPr txBox="1"/>
              <p:nvPr/>
            </p:nvSpPr>
            <p:spPr>
              <a:xfrm>
                <a:off x="1809770" y="1653980"/>
                <a:ext cx="1280240" cy="368300"/>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1800" b="1" dirty="0">
                    <a:solidFill>
                      <a:schemeClr val="tx1"/>
                    </a:solidFill>
                  </a:rPr>
                  <a:t>编程实现</a:t>
                </a:r>
                <a:endParaRPr lang="zh-CN" altLang="en-US" sz="1800" b="1" dirty="0">
                  <a:solidFill>
                    <a:schemeClr val="tx1"/>
                  </a:solidFill>
                </a:endParaRPr>
              </a:p>
            </p:txBody>
          </p:sp>
          <p:cxnSp>
            <p:nvCxnSpPr>
              <p:cNvPr id="72" name="直接连接符 71"/>
              <p:cNvCxnSpPr/>
              <p:nvPr/>
            </p:nvCxnSpPr>
            <p:spPr>
              <a:xfrm>
                <a:off x="1941930" y="2023312"/>
                <a:ext cx="2722880" cy="0"/>
              </a:xfrm>
              <a:prstGeom prst="line">
                <a:avLst/>
              </a:prstGeom>
              <a:no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49" name="组合 48"/>
            <p:cNvGrpSpPr/>
            <p:nvPr/>
          </p:nvGrpSpPr>
          <p:grpSpPr>
            <a:xfrm>
              <a:off x="7120442" y="1480042"/>
              <a:ext cx="4177477" cy="1844040"/>
              <a:chOff x="902522" y="1480042"/>
              <a:chExt cx="4177477" cy="1844040"/>
            </a:xfrm>
          </p:grpSpPr>
          <p:sp>
            <p:nvSpPr>
              <p:cNvPr id="63" name="矩形: 圆角 62"/>
              <p:cNvSpPr/>
              <p:nvPr/>
            </p:nvSpPr>
            <p:spPr>
              <a:xfrm>
                <a:off x="902522" y="1480042"/>
                <a:ext cx="4177477" cy="1844040"/>
              </a:xfrm>
              <a:prstGeom prst="roundRect">
                <a:avLst>
                  <a:gd name="adj" fmla="val 7301"/>
                </a:avLst>
              </a:prstGeom>
              <a:solidFill>
                <a:schemeClr val="bg1"/>
              </a:solid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p:cNvSpPr txBox="1"/>
              <p:nvPr/>
            </p:nvSpPr>
            <p:spPr>
              <a:xfrm>
                <a:off x="1809770" y="2053817"/>
                <a:ext cx="3097121" cy="929640"/>
              </a:xfrm>
              <a:prstGeom prst="rect">
                <a:avLst/>
              </a:prstGeom>
              <a:noFill/>
            </p:spPr>
            <p:txBody>
              <a:bodyPr wrap="square" rtlCol="0">
                <a:spAutoFit/>
              </a:bodyPr>
              <a:lstStyle/>
              <a:p>
                <a:pPr>
                  <a:lnSpc>
                    <a:spcPct val="130000"/>
                  </a:lnSpc>
                </a:pPr>
                <a:r>
                  <a:rPr lang="zh-CN" altLang="en-US" sz="1400" b="1" dirty="0">
                    <a:solidFill>
                      <a:srgbClr val="000000"/>
                    </a:solidFill>
                    <a:latin typeface="汉仪全唐诗简" panose="00020600040101010101" pitchFamily="18" charset="-122"/>
                    <a:ea typeface="汉仪全唐诗简" panose="00020600040101010101" pitchFamily="18" charset="-122"/>
                  </a:rPr>
                  <a:t>512GB内存，单线程模式下的N2 GCP</a:t>
                </a:r>
                <a:endParaRPr lang="zh-CN" altLang="en-US" sz="1400" b="1" dirty="0">
                  <a:solidFill>
                    <a:srgbClr val="000000"/>
                  </a:solidFill>
                  <a:latin typeface="汉仪全唐诗简" panose="00020600040101010101" pitchFamily="18" charset="-122"/>
                  <a:ea typeface="汉仪全唐诗简" panose="00020600040101010101" pitchFamily="18" charset="-122"/>
                </a:endParaRPr>
              </a:p>
              <a:p>
                <a:pPr>
                  <a:lnSpc>
                    <a:spcPct val="130000"/>
                  </a:lnSpc>
                </a:pPr>
                <a:r>
                  <a:rPr lang="zh-CN" altLang="en-US" sz="1400" dirty="0">
                    <a:solidFill>
                      <a:srgbClr val="000000"/>
                    </a:solidFill>
                    <a:latin typeface="汉仪全唐诗简" panose="00020600040101010101" pitchFamily="18" charset="-122"/>
                    <a:ea typeface="汉仪全唐诗简" panose="00020600040101010101" pitchFamily="18" charset="-122"/>
                  </a:rPr>
                  <a:t>（Google Cloud Platform中的N2类型虚拟机实例）</a:t>
                </a:r>
                <a:endParaRPr lang="zh-CN" altLang="en-US" sz="1400" dirty="0">
                  <a:solidFill>
                    <a:srgbClr val="000000"/>
                  </a:solidFill>
                  <a:latin typeface="汉仪全唐诗简" panose="00020600040101010101" pitchFamily="18" charset="-122"/>
                  <a:ea typeface="汉仪全唐诗简" panose="00020600040101010101" pitchFamily="18" charset="-122"/>
                </a:endParaRPr>
              </a:p>
            </p:txBody>
          </p:sp>
          <p:sp>
            <p:nvSpPr>
              <p:cNvPr id="65" name="文本框 64"/>
              <p:cNvSpPr txBox="1"/>
              <p:nvPr/>
            </p:nvSpPr>
            <p:spPr>
              <a:xfrm>
                <a:off x="1809770" y="1653980"/>
                <a:ext cx="1280240" cy="368300"/>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1800" b="1" dirty="0">
                    <a:solidFill>
                      <a:srgbClr val="000000"/>
                    </a:solidFill>
                  </a:rPr>
                  <a:t>运行环境</a:t>
                </a:r>
                <a:endParaRPr lang="zh-CN" altLang="en-US" sz="1800" b="1" dirty="0">
                  <a:solidFill>
                    <a:srgbClr val="000000"/>
                  </a:solidFill>
                </a:endParaRPr>
              </a:p>
            </p:txBody>
          </p:sp>
          <p:cxnSp>
            <p:nvCxnSpPr>
              <p:cNvPr id="67" name="直接连接符 66"/>
              <p:cNvCxnSpPr/>
              <p:nvPr/>
            </p:nvCxnSpPr>
            <p:spPr>
              <a:xfrm>
                <a:off x="1941930" y="2023312"/>
                <a:ext cx="2722880" cy="0"/>
              </a:xfrm>
              <a:prstGeom prst="line">
                <a:avLst/>
              </a:prstGeom>
              <a:no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组合 49"/>
            <p:cNvGrpSpPr/>
            <p:nvPr/>
          </p:nvGrpSpPr>
          <p:grpSpPr>
            <a:xfrm>
              <a:off x="1334922" y="3908282"/>
              <a:ext cx="4531191" cy="1844040"/>
              <a:chOff x="902522" y="1480042"/>
              <a:chExt cx="4531191" cy="1844040"/>
            </a:xfrm>
          </p:grpSpPr>
          <p:sp>
            <p:nvSpPr>
              <p:cNvPr id="59" name="矩形: 圆角 58"/>
              <p:cNvSpPr/>
              <p:nvPr/>
            </p:nvSpPr>
            <p:spPr>
              <a:xfrm>
                <a:off x="902522" y="1480042"/>
                <a:ext cx="4531191" cy="1844040"/>
              </a:xfrm>
              <a:prstGeom prst="roundRect">
                <a:avLst>
                  <a:gd name="adj" fmla="val 7301"/>
                </a:avLst>
              </a:prstGeom>
              <a:solidFill>
                <a:schemeClr val="bg1"/>
              </a:solid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0" name="文本框 59"/>
                  <p:cNvSpPr txBox="1"/>
                  <p:nvPr/>
                </p:nvSpPr>
                <p:spPr>
                  <a:xfrm>
                    <a:off x="1809770" y="2053817"/>
                    <a:ext cx="3097121" cy="977900"/>
                  </a:xfrm>
                  <a:prstGeom prst="rect">
                    <a:avLst/>
                  </a:prstGeom>
                  <a:noFill/>
                </p:spPr>
                <p:txBody>
                  <a:bodyPr wrap="square" rtlCol="0">
                    <a:spAutoFit/>
                  </a:bodyPr>
                  <a:lstStyle/>
                  <a:p>
                    <a:pPr>
                      <a:lnSpc>
                        <a:spcPct val="130000"/>
                      </a:lnSpc>
                    </a:pPr>
                    <a:r>
                      <a:rPr lang="zh-CN" altLang="en-US" sz="1400" dirty="0">
                        <a:latin typeface="汉仪全唐诗简" panose="00020600040101010101" pitchFamily="18" charset="-122"/>
                        <a:ea typeface="汉仪全唐诗简" panose="00020600040101010101" pitchFamily="18" charset="-122"/>
                      </a:rPr>
                      <a:t>所有算术运算都是在一个</a:t>
                    </a:r>
                    <a:r>
                      <a:rPr lang="zh-CN" altLang="en-US" sz="1400" b="1" dirty="0">
                        <a:latin typeface="汉仪全唐诗简" panose="00020600040101010101" pitchFamily="18" charset="-122"/>
                        <a:ea typeface="汉仪全唐诗简" panose="00020600040101010101" pitchFamily="18" charset="-122"/>
                      </a:rPr>
                      <a:t>128位的素数域</a:t>
                    </a:r>
                    <a:r>
                      <a:rPr lang="zh-CN" altLang="en-US" sz="1400" dirty="0">
                        <a:latin typeface="汉仪全唐诗简" panose="00020600040101010101" pitchFamily="18" charset="-122"/>
                        <a:ea typeface="汉仪全唐诗简" panose="00020600040101010101" pitchFamily="18" charset="-122"/>
                      </a:rPr>
                      <a:t>上实现的</a:t>
                    </a:r>
                    <a:endParaRPr lang="zh-CN" altLang="en-US" sz="1400" dirty="0">
                      <a:latin typeface="汉仪全唐诗简" panose="00020600040101010101" pitchFamily="18" charset="-122"/>
                      <a:ea typeface="汉仪全唐诗简" panose="00020600040101010101" pitchFamily="18" charset="-122"/>
                    </a:endParaRPr>
                  </a:p>
                  <a:p>
                    <a:pPr>
                      <a:lnSpc>
                        <a:spcPct val="130000"/>
                      </a:lnSpc>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charset="0"/>
                              <a:cs typeface="Cambria Math" panose="02040503050406030204" charset="0"/>
                            </a:rPr>
                            <m:t>𝑝</m:t>
                          </m:r>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charset="0"/>
                                  <a:cs typeface="Cambria Math" panose="02040503050406030204" charset="0"/>
                                </a:rPr>
                              </m:ctrlPr>
                            </m:sSupPr>
                            <m:e>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128</m:t>
                              </m:r>
                            </m:sup>
                          </m:sSup>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45</m:t>
                          </m:r>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charset="0"/>
                                  <a:cs typeface="Cambria Math" panose="02040503050406030204" charset="0"/>
                                </a:rPr>
                              </m:ctrlPr>
                            </m:sSupPr>
                            <m:e>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40</m:t>
                              </m:r>
                            </m:sup>
                          </m:sSup>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1</m:t>
                          </m:r>
                        </m:oMath>
                      </m:oMathPara>
                    </a14:m>
                    <a:endParaRPr lang="zh-CN" altLang="en-US" sz="1400" dirty="0">
                      <a:latin typeface="汉仪全唐诗简" panose="00020600040101010101" pitchFamily="18" charset="-122"/>
                      <a:ea typeface="汉仪全唐诗简" panose="00020600040101010101" pitchFamily="18" charset="-122"/>
                    </a:endParaRPr>
                  </a:p>
                </p:txBody>
              </p:sp>
            </mc:Choice>
            <mc:Fallback>
              <p:sp>
                <p:nvSpPr>
                  <p:cNvPr id="60" name="文本框 59"/>
                  <p:cNvSpPr txBox="1">
                    <a:spLocks noRot="1" noChangeAspect="1" noMove="1" noResize="1" noEditPoints="1" noAdjustHandles="1" noChangeArrowheads="1" noChangeShapeType="1" noTextEdit="1"/>
                  </p:cNvSpPr>
                  <p:nvPr/>
                </p:nvSpPr>
                <p:spPr>
                  <a:xfrm>
                    <a:off x="1809770" y="2053817"/>
                    <a:ext cx="3097121" cy="977900"/>
                  </a:xfrm>
                  <a:prstGeom prst="rect">
                    <a:avLst/>
                  </a:prstGeom>
                  <a:blipFill rotWithShape="1">
                    <a:blip r:embed="rId3"/>
                  </a:blipFill>
                </p:spPr>
                <p:txBody>
                  <a:bodyPr/>
                  <a:lstStyle/>
                  <a:p>
                    <a:r>
                      <a:rPr lang="zh-CN" altLang="en-US">
                        <a:noFill/>
                      </a:rPr>
                      <a:t> </a:t>
                    </a:r>
                  </a:p>
                </p:txBody>
              </p:sp>
            </mc:Fallback>
          </mc:AlternateContent>
          <p:sp>
            <p:nvSpPr>
              <p:cNvPr id="61" name="文本框 60"/>
              <p:cNvSpPr txBox="1"/>
              <p:nvPr/>
            </p:nvSpPr>
            <p:spPr>
              <a:xfrm>
                <a:off x="1809770" y="1653980"/>
                <a:ext cx="1280240" cy="368300"/>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1800" b="1" dirty="0">
                    <a:solidFill>
                      <a:schemeClr val="tx1"/>
                    </a:solidFill>
                  </a:rPr>
                  <a:t>算术实现</a:t>
                </a:r>
                <a:endParaRPr lang="zh-CN" altLang="en-US" sz="1800" b="1" dirty="0">
                  <a:solidFill>
                    <a:schemeClr val="tx1"/>
                  </a:solidFill>
                </a:endParaRPr>
              </a:p>
            </p:txBody>
          </p:sp>
          <p:cxnSp>
            <p:nvCxnSpPr>
              <p:cNvPr id="62" name="直接连接符 61"/>
              <p:cNvCxnSpPr/>
              <p:nvPr/>
            </p:nvCxnSpPr>
            <p:spPr>
              <a:xfrm>
                <a:off x="1941930" y="2023312"/>
                <a:ext cx="2722880" cy="0"/>
              </a:xfrm>
              <a:prstGeom prst="line">
                <a:avLst/>
              </a:prstGeom>
              <a:no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组合 50"/>
            <p:cNvGrpSpPr/>
            <p:nvPr/>
          </p:nvGrpSpPr>
          <p:grpSpPr>
            <a:xfrm>
              <a:off x="7120442" y="3908282"/>
              <a:ext cx="4177477" cy="1844040"/>
              <a:chOff x="902522" y="1480042"/>
              <a:chExt cx="4177477" cy="1844040"/>
            </a:xfrm>
          </p:grpSpPr>
          <p:sp>
            <p:nvSpPr>
              <p:cNvPr id="55" name="矩形: 圆角 54"/>
              <p:cNvSpPr/>
              <p:nvPr/>
            </p:nvSpPr>
            <p:spPr>
              <a:xfrm>
                <a:off x="902522" y="1480042"/>
                <a:ext cx="4177477" cy="1844040"/>
              </a:xfrm>
              <a:prstGeom prst="roundRect">
                <a:avLst>
                  <a:gd name="adj" fmla="val 7301"/>
                </a:avLst>
              </a:prstGeom>
              <a:solidFill>
                <a:schemeClr val="bg1"/>
              </a:solid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p:cNvSpPr txBox="1"/>
              <p:nvPr/>
            </p:nvSpPr>
            <p:spPr>
              <a:xfrm>
                <a:off x="1809770" y="2053817"/>
                <a:ext cx="3097121" cy="1209675"/>
              </a:xfrm>
              <a:prstGeom prst="rect">
                <a:avLst/>
              </a:prstGeom>
              <a:noFill/>
            </p:spPr>
            <p:txBody>
              <a:bodyPr wrap="square" rtlCol="0">
                <a:spAutoFit/>
              </a:bodyPr>
              <a:lstStyle/>
              <a:p>
                <a:pPr marL="285750" indent="-285750">
                  <a:lnSpc>
                    <a:spcPct val="130000"/>
                  </a:lnSpc>
                  <a:buFont typeface="Wingdings" charset="0"/>
                  <a:buChar char="Ø"/>
                </a:pPr>
                <a:r>
                  <a:rPr lang="en-US" altLang="zh-CN" sz="1400" b="1" dirty="0">
                    <a:latin typeface="汉仪全唐诗简" panose="00020600040101010101" pitchFamily="18" charset="-122"/>
                    <a:ea typeface="汉仪全唐诗简" panose="00020600040101010101" pitchFamily="18" charset="-122"/>
                  </a:rPr>
                  <a:t>MPC</a:t>
                </a:r>
                <a:r>
                  <a:rPr lang="zh-CN" altLang="en-US" sz="1400" b="1" dirty="0">
                    <a:latin typeface="汉仪全唐诗简" panose="00020600040101010101" pitchFamily="18" charset="-122"/>
                    <a:ea typeface="汉仪全唐诗简" panose="00020600040101010101" pitchFamily="18" charset="-122"/>
                  </a:rPr>
                  <a:t>协议：</a:t>
                </a:r>
                <a:r>
                  <a:rPr lang="zh-CN" altLang="en-US" sz="1400" dirty="0">
                    <a:latin typeface="汉仪全唐诗简" panose="00020600040101010101" pitchFamily="18" charset="-122"/>
                    <a:ea typeface="汉仪全唐诗简" panose="00020600040101010101" pitchFamily="18" charset="-122"/>
                  </a:rPr>
                  <a:t>使用512个参与方，每8个参与方打包在一起。</a:t>
                </a:r>
                <a:endParaRPr lang="zh-CN" altLang="en-US" sz="1400" dirty="0">
                  <a:latin typeface="汉仪全唐诗简" panose="00020600040101010101" pitchFamily="18" charset="-122"/>
                  <a:ea typeface="汉仪全唐诗简" panose="00020600040101010101" pitchFamily="18" charset="-122"/>
                </a:endParaRPr>
              </a:p>
              <a:p>
                <a:pPr marL="285750" indent="-285750">
                  <a:lnSpc>
                    <a:spcPct val="130000"/>
                  </a:lnSpc>
                  <a:buFont typeface="Wingdings" charset="0"/>
                  <a:buChar char="Ø"/>
                </a:pPr>
                <a:r>
                  <a:rPr lang="zh-CN" altLang="en-US" sz="1400" b="1" dirty="0">
                    <a:latin typeface="汉仪全唐诗简" panose="00020600040101010101" pitchFamily="18" charset="-122"/>
                    <a:ea typeface="汉仪全唐诗简" panose="00020600040101010101" pitchFamily="18" charset="-122"/>
                  </a:rPr>
                  <a:t>FRI协议：</a:t>
                </a:r>
                <a:r>
                  <a:rPr lang="zh-CN" altLang="en-US" sz="1400" dirty="0">
                    <a:latin typeface="汉仪全唐诗简" panose="00020600040101010101" pitchFamily="18" charset="-122"/>
                    <a:ea typeface="汉仪全唐诗简" panose="00020600040101010101" pitchFamily="18" charset="-122"/>
                  </a:rPr>
                  <a:t>使用低度扩展，膨胀因子为2。</a:t>
                </a:r>
                <a:endParaRPr lang="zh-CN" altLang="en-US" sz="1400" dirty="0">
                  <a:latin typeface="汉仪全唐诗简" panose="00020600040101010101" pitchFamily="18" charset="-122"/>
                  <a:ea typeface="汉仪全唐诗简" panose="00020600040101010101" pitchFamily="18" charset="-122"/>
                </a:endParaRPr>
              </a:p>
            </p:txBody>
          </p:sp>
          <p:sp>
            <p:nvSpPr>
              <p:cNvPr id="57" name="文本框 56"/>
              <p:cNvSpPr txBox="1"/>
              <p:nvPr/>
            </p:nvSpPr>
            <p:spPr>
              <a:xfrm>
                <a:off x="1809770" y="1653980"/>
                <a:ext cx="1280240" cy="368300"/>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1800" b="1" dirty="0">
                    <a:solidFill>
                      <a:schemeClr val="tx1"/>
                    </a:solidFill>
                  </a:rPr>
                  <a:t>参数设置</a:t>
                </a:r>
                <a:endParaRPr lang="zh-CN" altLang="en-US" sz="1800" b="1" dirty="0">
                  <a:solidFill>
                    <a:schemeClr val="tx1"/>
                  </a:solidFill>
                </a:endParaRPr>
              </a:p>
            </p:txBody>
          </p:sp>
          <p:cxnSp>
            <p:nvCxnSpPr>
              <p:cNvPr id="58" name="直接连接符 57"/>
              <p:cNvCxnSpPr/>
              <p:nvPr/>
            </p:nvCxnSpPr>
            <p:spPr>
              <a:xfrm>
                <a:off x="1941930" y="2023312"/>
                <a:ext cx="2722880" cy="0"/>
              </a:xfrm>
              <a:prstGeom prst="line">
                <a:avLst/>
              </a:prstGeom>
              <a:no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 name="iconfont-1187-868319"/>
          <p:cNvSpPr/>
          <p:nvPr/>
        </p:nvSpPr>
        <p:spPr>
          <a:xfrm>
            <a:off x="7145463" y="4525729"/>
            <a:ext cx="609685" cy="609181"/>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rgbClr val="365B7E">
              <a:alpha val="10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iconfont-1186-600061"/>
          <p:cNvSpPr/>
          <p:nvPr/>
        </p:nvSpPr>
        <p:spPr>
          <a:xfrm>
            <a:off x="7197565" y="2127703"/>
            <a:ext cx="609685" cy="548766"/>
          </a:xfrm>
          <a:custGeom>
            <a:avLst/>
            <a:gdLst>
              <a:gd name="T0" fmla="*/ 56 w 12800"/>
              <a:gd name="T1" fmla="*/ 0 h 11520"/>
              <a:gd name="T2" fmla="*/ 0 w 12800"/>
              <a:gd name="T3" fmla="*/ 11464 h 11520"/>
              <a:gd name="T4" fmla="*/ 2337 w 12800"/>
              <a:gd name="T5" fmla="*/ 11520 h 11520"/>
              <a:gd name="T6" fmla="*/ 4424 w 12800"/>
              <a:gd name="T7" fmla="*/ 9322 h 11520"/>
              <a:gd name="T8" fmla="*/ 6706 w 12800"/>
              <a:gd name="T9" fmla="*/ 11520 h 11520"/>
              <a:gd name="T10" fmla="*/ 6762 w 12800"/>
              <a:gd name="T11" fmla="*/ 83 h 11520"/>
              <a:gd name="T12" fmla="*/ 2894 w 12800"/>
              <a:gd name="T13" fmla="*/ 7652 h 11520"/>
              <a:gd name="T14" fmla="*/ 1280 w 12800"/>
              <a:gd name="T15" fmla="*/ 6066 h 11520"/>
              <a:gd name="T16" fmla="*/ 2894 w 12800"/>
              <a:gd name="T17" fmla="*/ 7652 h 11520"/>
              <a:gd name="T18" fmla="*/ 1280 w 12800"/>
              <a:gd name="T19" fmla="*/ 5287 h 11520"/>
              <a:gd name="T20" fmla="*/ 2894 w 12800"/>
              <a:gd name="T21" fmla="*/ 3701 h 11520"/>
              <a:gd name="T22" fmla="*/ 2894 w 12800"/>
              <a:gd name="T23" fmla="*/ 2922 h 11520"/>
              <a:gd name="T24" fmla="*/ 1280 w 12800"/>
              <a:gd name="T25" fmla="*/ 1336 h 11520"/>
              <a:gd name="T26" fmla="*/ 2894 w 12800"/>
              <a:gd name="T27" fmla="*/ 2922 h 11520"/>
              <a:gd name="T28" fmla="*/ 3840 w 12800"/>
              <a:gd name="T29" fmla="*/ 7652 h 11520"/>
              <a:gd name="T30" fmla="*/ 5454 w 12800"/>
              <a:gd name="T31" fmla="*/ 6066 h 11520"/>
              <a:gd name="T32" fmla="*/ 5454 w 12800"/>
              <a:gd name="T33" fmla="*/ 5287 h 11520"/>
              <a:gd name="T34" fmla="*/ 3840 w 12800"/>
              <a:gd name="T35" fmla="*/ 3701 h 11520"/>
              <a:gd name="T36" fmla="*/ 5454 w 12800"/>
              <a:gd name="T37" fmla="*/ 5287 h 11520"/>
              <a:gd name="T38" fmla="*/ 3840 w 12800"/>
              <a:gd name="T39" fmla="*/ 2922 h 11520"/>
              <a:gd name="T40" fmla="*/ 5454 w 12800"/>
              <a:gd name="T41" fmla="*/ 1336 h 11520"/>
              <a:gd name="T42" fmla="*/ 12466 w 12800"/>
              <a:gd name="T43" fmla="*/ 3701 h 11520"/>
              <a:gd name="T44" fmla="*/ 7763 w 12800"/>
              <a:gd name="T45" fmla="*/ 4035 h 11520"/>
              <a:gd name="T46" fmla="*/ 7791 w 12800"/>
              <a:gd name="T47" fmla="*/ 11492 h 11520"/>
              <a:gd name="T48" fmla="*/ 9544 w 12800"/>
              <a:gd name="T49" fmla="*/ 10045 h 11520"/>
              <a:gd name="T50" fmla="*/ 11019 w 12800"/>
              <a:gd name="T51" fmla="*/ 11492 h 11520"/>
              <a:gd name="T52" fmla="*/ 12772 w 12800"/>
              <a:gd name="T53" fmla="*/ 11464 h 11520"/>
              <a:gd name="T54" fmla="*/ 12466 w 12800"/>
              <a:gd name="T55" fmla="*/ 3701 h 11520"/>
              <a:gd name="T56" fmla="*/ 8403 w 12800"/>
              <a:gd name="T57" fmla="*/ 8821 h 11520"/>
              <a:gd name="T58" fmla="*/ 12104 w 12800"/>
              <a:gd name="T59" fmla="*/ 8042 h 11520"/>
              <a:gd name="T60" fmla="*/ 12104 w 12800"/>
              <a:gd name="T61" fmla="*/ 7263 h 11520"/>
              <a:gd name="T62" fmla="*/ 8403 w 12800"/>
              <a:gd name="T63" fmla="*/ 6483 h 11520"/>
              <a:gd name="T64" fmla="*/ 12104 w 12800"/>
              <a:gd name="T65" fmla="*/ 7263 h 11520"/>
              <a:gd name="T66" fmla="*/ 8403 w 12800"/>
              <a:gd name="T67" fmla="*/ 5677 h 11520"/>
              <a:gd name="T68" fmla="*/ 12104 w 12800"/>
              <a:gd name="T69" fmla="*/ 4897 h 11520"/>
              <a:gd name="T70" fmla="*/ 12104 w 12800"/>
              <a:gd name="T71" fmla="*/ 5677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00" h="11520">
                <a:moveTo>
                  <a:pt x="6706" y="0"/>
                </a:moveTo>
                <a:lnTo>
                  <a:pt x="56" y="0"/>
                </a:lnTo>
                <a:cubicBezTo>
                  <a:pt x="28" y="0"/>
                  <a:pt x="0" y="28"/>
                  <a:pt x="0" y="83"/>
                </a:cubicBezTo>
                <a:lnTo>
                  <a:pt x="0" y="11464"/>
                </a:lnTo>
                <a:cubicBezTo>
                  <a:pt x="0" y="11492"/>
                  <a:pt x="28" y="11520"/>
                  <a:pt x="56" y="11520"/>
                </a:cubicBezTo>
                <a:lnTo>
                  <a:pt x="2337" y="11520"/>
                </a:lnTo>
                <a:lnTo>
                  <a:pt x="2337" y="9322"/>
                </a:lnTo>
                <a:lnTo>
                  <a:pt x="4424" y="9322"/>
                </a:lnTo>
                <a:lnTo>
                  <a:pt x="4424" y="11520"/>
                </a:lnTo>
                <a:lnTo>
                  <a:pt x="6706" y="11520"/>
                </a:lnTo>
                <a:cubicBezTo>
                  <a:pt x="6734" y="11520"/>
                  <a:pt x="6762" y="11492"/>
                  <a:pt x="6762" y="11464"/>
                </a:cubicBezTo>
                <a:lnTo>
                  <a:pt x="6762" y="83"/>
                </a:lnTo>
                <a:cubicBezTo>
                  <a:pt x="6762" y="28"/>
                  <a:pt x="6734" y="0"/>
                  <a:pt x="6706" y="0"/>
                </a:cubicBezTo>
                <a:close/>
                <a:moveTo>
                  <a:pt x="2894" y="7652"/>
                </a:moveTo>
                <a:lnTo>
                  <a:pt x="1280" y="7652"/>
                </a:lnTo>
                <a:lnTo>
                  <a:pt x="1280" y="6066"/>
                </a:lnTo>
                <a:lnTo>
                  <a:pt x="2894" y="6066"/>
                </a:lnTo>
                <a:lnTo>
                  <a:pt x="2894" y="7652"/>
                </a:lnTo>
                <a:close/>
                <a:moveTo>
                  <a:pt x="2894" y="5287"/>
                </a:moveTo>
                <a:lnTo>
                  <a:pt x="1280" y="5287"/>
                </a:lnTo>
                <a:lnTo>
                  <a:pt x="1280" y="3701"/>
                </a:lnTo>
                <a:lnTo>
                  <a:pt x="2894" y="3701"/>
                </a:lnTo>
                <a:lnTo>
                  <a:pt x="2894" y="5287"/>
                </a:lnTo>
                <a:close/>
                <a:moveTo>
                  <a:pt x="2894" y="2922"/>
                </a:moveTo>
                <a:lnTo>
                  <a:pt x="1280" y="2922"/>
                </a:lnTo>
                <a:lnTo>
                  <a:pt x="1280" y="1336"/>
                </a:lnTo>
                <a:lnTo>
                  <a:pt x="2894" y="1336"/>
                </a:lnTo>
                <a:lnTo>
                  <a:pt x="2894" y="2922"/>
                </a:lnTo>
                <a:close/>
                <a:moveTo>
                  <a:pt x="5454" y="7652"/>
                </a:moveTo>
                <a:lnTo>
                  <a:pt x="3840" y="7652"/>
                </a:lnTo>
                <a:lnTo>
                  <a:pt x="3840" y="6066"/>
                </a:lnTo>
                <a:lnTo>
                  <a:pt x="5454" y="6066"/>
                </a:lnTo>
                <a:lnTo>
                  <a:pt x="5454" y="7652"/>
                </a:lnTo>
                <a:close/>
                <a:moveTo>
                  <a:pt x="5454" y="5287"/>
                </a:moveTo>
                <a:lnTo>
                  <a:pt x="3840" y="5287"/>
                </a:lnTo>
                <a:lnTo>
                  <a:pt x="3840" y="3701"/>
                </a:lnTo>
                <a:lnTo>
                  <a:pt x="5454" y="3701"/>
                </a:lnTo>
                <a:lnTo>
                  <a:pt x="5454" y="5287"/>
                </a:lnTo>
                <a:close/>
                <a:moveTo>
                  <a:pt x="5454" y="2922"/>
                </a:moveTo>
                <a:lnTo>
                  <a:pt x="3840" y="2922"/>
                </a:lnTo>
                <a:lnTo>
                  <a:pt x="3840" y="1336"/>
                </a:lnTo>
                <a:lnTo>
                  <a:pt x="5454" y="1336"/>
                </a:lnTo>
                <a:lnTo>
                  <a:pt x="5454" y="2922"/>
                </a:lnTo>
                <a:close/>
                <a:moveTo>
                  <a:pt x="12466" y="3701"/>
                </a:moveTo>
                <a:lnTo>
                  <a:pt x="8097" y="3701"/>
                </a:lnTo>
                <a:cubicBezTo>
                  <a:pt x="7903" y="3701"/>
                  <a:pt x="7763" y="3840"/>
                  <a:pt x="7763" y="4035"/>
                </a:cubicBezTo>
                <a:lnTo>
                  <a:pt x="7763" y="11464"/>
                </a:lnTo>
                <a:cubicBezTo>
                  <a:pt x="7763" y="11492"/>
                  <a:pt x="7791" y="11492"/>
                  <a:pt x="7791" y="11492"/>
                </a:cubicBezTo>
                <a:lnTo>
                  <a:pt x="9544" y="11492"/>
                </a:lnTo>
                <a:lnTo>
                  <a:pt x="9544" y="10045"/>
                </a:lnTo>
                <a:lnTo>
                  <a:pt x="11019" y="10045"/>
                </a:lnTo>
                <a:lnTo>
                  <a:pt x="11019" y="11492"/>
                </a:lnTo>
                <a:lnTo>
                  <a:pt x="12744" y="11492"/>
                </a:lnTo>
                <a:cubicBezTo>
                  <a:pt x="12772" y="11492"/>
                  <a:pt x="12772" y="11464"/>
                  <a:pt x="12772" y="11464"/>
                </a:cubicBezTo>
                <a:lnTo>
                  <a:pt x="12772" y="4035"/>
                </a:lnTo>
                <a:cubicBezTo>
                  <a:pt x="12800" y="3868"/>
                  <a:pt x="12633" y="3701"/>
                  <a:pt x="12466" y="3701"/>
                </a:cubicBezTo>
                <a:close/>
                <a:moveTo>
                  <a:pt x="12104" y="8821"/>
                </a:moveTo>
                <a:lnTo>
                  <a:pt x="8403" y="8821"/>
                </a:lnTo>
                <a:lnTo>
                  <a:pt x="8403" y="8042"/>
                </a:lnTo>
                <a:lnTo>
                  <a:pt x="12104" y="8042"/>
                </a:lnTo>
                <a:lnTo>
                  <a:pt x="12104" y="8821"/>
                </a:lnTo>
                <a:close/>
                <a:moveTo>
                  <a:pt x="12104" y="7263"/>
                </a:moveTo>
                <a:lnTo>
                  <a:pt x="8403" y="7263"/>
                </a:lnTo>
                <a:lnTo>
                  <a:pt x="8403" y="6483"/>
                </a:lnTo>
                <a:lnTo>
                  <a:pt x="12104" y="6483"/>
                </a:lnTo>
                <a:lnTo>
                  <a:pt x="12104" y="7263"/>
                </a:lnTo>
                <a:close/>
                <a:moveTo>
                  <a:pt x="12104" y="5677"/>
                </a:moveTo>
                <a:lnTo>
                  <a:pt x="8403" y="5677"/>
                </a:lnTo>
                <a:lnTo>
                  <a:pt x="8403" y="4897"/>
                </a:lnTo>
                <a:lnTo>
                  <a:pt x="12104" y="4897"/>
                </a:lnTo>
                <a:lnTo>
                  <a:pt x="12104" y="5677"/>
                </a:lnTo>
                <a:close/>
                <a:moveTo>
                  <a:pt x="12104" y="5677"/>
                </a:moveTo>
                <a:close/>
              </a:path>
            </a:pathLst>
          </a:custGeom>
          <a:solidFill>
            <a:srgbClr val="EE717B">
              <a:alpha val="10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iconfont-1187-868110"/>
          <p:cNvSpPr/>
          <p:nvPr/>
        </p:nvSpPr>
        <p:spPr>
          <a:xfrm>
            <a:off x="1360051" y="4536279"/>
            <a:ext cx="609685" cy="587960"/>
          </a:xfrm>
          <a:custGeom>
            <a:avLst/>
            <a:gdLst>
              <a:gd name="T0" fmla="*/ 11888 w 12803"/>
              <a:gd name="T1" fmla="*/ 0 h 12345"/>
              <a:gd name="T2" fmla="*/ 914 w 12803"/>
              <a:gd name="T3" fmla="*/ 0 h 12345"/>
              <a:gd name="T4" fmla="*/ 0 w 12803"/>
              <a:gd name="T5" fmla="*/ 914 h 12345"/>
              <a:gd name="T6" fmla="*/ 0 w 12803"/>
              <a:gd name="T7" fmla="*/ 8687 h 12345"/>
              <a:gd name="T8" fmla="*/ 914 w 12803"/>
              <a:gd name="T9" fmla="*/ 9602 h 12345"/>
              <a:gd name="T10" fmla="*/ 3201 w 12803"/>
              <a:gd name="T11" fmla="*/ 9602 h 12345"/>
              <a:gd name="T12" fmla="*/ 3201 w 12803"/>
              <a:gd name="T13" fmla="*/ 12345 h 12345"/>
              <a:gd name="T14" fmla="*/ 8230 w 12803"/>
              <a:gd name="T15" fmla="*/ 9602 h 12345"/>
              <a:gd name="T16" fmla="*/ 11888 w 12803"/>
              <a:gd name="T17" fmla="*/ 9602 h 12345"/>
              <a:gd name="T18" fmla="*/ 12803 w 12803"/>
              <a:gd name="T19" fmla="*/ 8687 h 12345"/>
              <a:gd name="T20" fmla="*/ 12803 w 12803"/>
              <a:gd name="T21" fmla="*/ 914 h 12345"/>
              <a:gd name="T22" fmla="*/ 11888 w 12803"/>
              <a:gd name="T23" fmla="*/ 0 h 12345"/>
              <a:gd name="T24" fmla="*/ 3201 w 12803"/>
              <a:gd name="T25" fmla="*/ 5487 h 12345"/>
              <a:gd name="T26" fmla="*/ 2286 w 12803"/>
              <a:gd name="T27" fmla="*/ 4572 h 12345"/>
              <a:gd name="T28" fmla="*/ 3201 w 12803"/>
              <a:gd name="T29" fmla="*/ 3658 h 12345"/>
              <a:gd name="T30" fmla="*/ 4115 w 12803"/>
              <a:gd name="T31" fmla="*/ 4572 h 12345"/>
              <a:gd name="T32" fmla="*/ 3201 w 12803"/>
              <a:gd name="T33" fmla="*/ 5487 h 12345"/>
              <a:gd name="T34" fmla="*/ 6401 w 12803"/>
              <a:gd name="T35" fmla="*/ 5487 h 12345"/>
              <a:gd name="T36" fmla="*/ 5487 w 12803"/>
              <a:gd name="T37" fmla="*/ 4572 h 12345"/>
              <a:gd name="T38" fmla="*/ 6401 w 12803"/>
              <a:gd name="T39" fmla="*/ 3658 h 12345"/>
              <a:gd name="T40" fmla="*/ 7316 w 12803"/>
              <a:gd name="T41" fmla="*/ 4572 h 12345"/>
              <a:gd name="T42" fmla="*/ 6401 w 12803"/>
              <a:gd name="T43" fmla="*/ 5487 h 12345"/>
              <a:gd name="T44" fmla="*/ 9602 w 12803"/>
              <a:gd name="T45" fmla="*/ 5487 h 12345"/>
              <a:gd name="T46" fmla="*/ 8687 w 12803"/>
              <a:gd name="T47" fmla="*/ 4572 h 12345"/>
              <a:gd name="T48" fmla="*/ 9602 w 12803"/>
              <a:gd name="T49" fmla="*/ 3658 h 12345"/>
              <a:gd name="T50" fmla="*/ 10516 w 12803"/>
              <a:gd name="T51" fmla="*/ 4572 h 12345"/>
              <a:gd name="T52" fmla="*/ 9602 w 12803"/>
              <a:gd name="T53" fmla="*/ 5487 h 12345"/>
              <a:gd name="T54" fmla="*/ 9602 w 12803"/>
              <a:gd name="T55" fmla="*/ 5487 h 12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803" h="12345">
                <a:moveTo>
                  <a:pt x="11888" y="0"/>
                </a:moveTo>
                <a:lnTo>
                  <a:pt x="914" y="0"/>
                </a:lnTo>
                <a:cubicBezTo>
                  <a:pt x="409" y="0"/>
                  <a:pt x="0" y="409"/>
                  <a:pt x="0" y="914"/>
                </a:cubicBezTo>
                <a:lnTo>
                  <a:pt x="0" y="8687"/>
                </a:lnTo>
                <a:cubicBezTo>
                  <a:pt x="0" y="9193"/>
                  <a:pt x="409" y="9602"/>
                  <a:pt x="914" y="9602"/>
                </a:cubicBezTo>
                <a:lnTo>
                  <a:pt x="3201" y="9602"/>
                </a:lnTo>
                <a:lnTo>
                  <a:pt x="3201" y="12345"/>
                </a:lnTo>
                <a:lnTo>
                  <a:pt x="8230" y="9602"/>
                </a:lnTo>
                <a:lnTo>
                  <a:pt x="11888" y="9602"/>
                </a:lnTo>
                <a:cubicBezTo>
                  <a:pt x="12393" y="9602"/>
                  <a:pt x="12803" y="9193"/>
                  <a:pt x="12803" y="8687"/>
                </a:cubicBezTo>
                <a:lnTo>
                  <a:pt x="12803" y="914"/>
                </a:lnTo>
                <a:cubicBezTo>
                  <a:pt x="12803" y="409"/>
                  <a:pt x="12393" y="0"/>
                  <a:pt x="11888" y="0"/>
                </a:cubicBezTo>
                <a:close/>
                <a:moveTo>
                  <a:pt x="3201" y="5487"/>
                </a:moveTo>
                <a:cubicBezTo>
                  <a:pt x="2695" y="5487"/>
                  <a:pt x="2286" y="5077"/>
                  <a:pt x="2286" y="4572"/>
                </a:cubicBezTo>
                <a:cubicBezTo>
                  <a:pt x="2286" y="4067"/>
                  <a:pt x="2695" y="3658"/>
                  <a:pt x="3201" y="3658"/>
                </a:cubicBezTo>
                <a:cubicBezTo>
                  <a:pt x="3706" y="3658"/>
                  <a:pt x="4115" y="4067"/>
                  <a:pt x="4115" y="4572"/>
                </a:cubicBezTo>
                <a:cubicBezTo>
                  <a:pt x="4115" y="5077"/>
                  <a:pt x="3706" y="5487"/>
                  <a:pt x="3201" y="5487"/>
                </a:cubicBezTo>
                <a:close/>
                <a:moveTo>
                  <a:pt x="6401" y="5487"/>
                </a:moveTo>
                <a:cubicBezTo>
                  <a:pt x="5896" y="5487"/>
                  <a:pt x="5487" y="5077"/>
                  <a:pt x="5487" y="4572"/>
                </a:cubicBezTo>
                <a:cubicBezTo>
                  <a:pt x="5487" y="4067"/>
                  <a:pt x="5896" y="3658"/>
                  <a:pt x="6401" y="3658"/>
                </a:cubicBezTo>
                <a:cubicBezTo>
                  <a:pt x="6907" y="3658"/>
                  <a:pt x="7316" y="4067"/>
                  <a:pt x="7316" y="4572"/>
                </a:cubicBezTo>
                <a:cubicBezTo>
                  <a:pt x="7316" y="5077"/>
                  <a:pt x="6907" y="5487"/>
                  <a:pt x="6401" y="5487"/>
                </a:cubicBezTo>
                <a:close/>
                <a:moveTo>
                  <a:pt x="9602" y="5487"/>
                </a:moveTo>
                <a:cubicBezTo>
                  <a:pt x="9097" y="5487"/>
                  <a:pt x="8687" y="5077"/>
                  <a:pt x="8687" y="4572"/>
                </a:cubicBezTo>
                <a:cubicBezTo>
                  <a:pt x="8687" y="4067"/>
                  <a:pt x="9097" y="3658"/>
                  <a:pt x="9602" y="3658"/>
                </a:cubicBezTo>
                <a:cubicBezTo>
                  <a:pt x="10107" y="3658"/>
                  <a:pt x="10516" y="4067"/>
                  <a:pt x="10516" y="4572"/>
                </a:cubicBezTo>
                <a:cubicBezTo>
                  <a:pt x="10516" y="5077"/>
                  <a:pt x="10107" y="5487"/>
                  <a:pt x="9602" y="5487"/>
                </a:cubicBezTo>
                <a:close/>
                <a:moveTo>
                  <a:pt x="9602" y="5487"/>
                </a:move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性能分析</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30" name="组合 29"/>
          <p:cNvGrpSpPr/>
          <p:nvPr/>
        </p:nvGrpSpPr>
        <p:grpSpPr>
          <a:xfrm>
            <a:off x="688733" y="1105444"/>
            <a:ext cx="10700434" cy="5115696"/>
            <a:chOff x="855587" y="1468678"/>
            <a:chExt cx="10700434" cy="5115696"/>
          </a:xfrm>
        </p:grpSpPr>
        <p:grpSp>
          <p:nvGrpSpPr>
            <p:cNvPr id="32" name="组合 31"/>
            <p:cNvGrpSpPr/>
            <p:nvPr/>
          </p:nvGrpSpPr>
          <p:grpSpPr>
            <a:xfrm>
              <a:off x="855587" y="1468678"/>
              <a:ext cx="10700434" cy="5115696"/>
              <a:chOff x="944426" y="1468678"/>
              <a:chExt cx="10700434" cy="5115696"/>
            </a:xfrm>
          </p:grpSpPr>
          <p:sp>
            <p:nvSpPr>
              <p:cNvPr id="37" name="文本框 36"/>
              <p:cNvSpPr txBox="1"/>
              <p:nvPr/>
            </p:nvSpPr>
            <p:spPr>
              <a:xfrm>
                <a:off x="2903508" y="5853489"/>
                <a:ext cx="6896371" cy="73088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ctr">
                  <a:lnSpc>
                    <a:spcPct val="130000"/>
                  </a:lnSpc>
                </a:pPr>
                <a:r>
                  <a:rPr lang="zh-CN" altLang="en-US" sz="1800" dirty="0">
                    <a:latin typeface="汉仪全唐诗简" panose="00020600040101010101" pitchFamily="18" charset="-122"/>
                    <a:ea typeface="汉仪全唐诗简" panose="00020600040101010101" pitchFamily="18" charset="-122"/>
                  </a:rPr>
                  <a:t> </a:t>
                </a:r>
                <a:r>
                  <a:rPr lang="zh-CN" altLang="en-US" sz="1800" dirty="0">
                    <a:solidFill>
                      <a:srgbClr val="C55A11"/>
                    </a:solidFill>
                    <a:latin typeface="汉仪全唐诗简" panose="00020600040101010101" pitchFamily="18" charset="-122"/>
                    <a:ea typeface="汉仪全唐诗简" panose="00020600040101010101" pitchFamily="18" charset="-122"/>
                  </a:rPr>
                  <a:t>重点是数据检查阶段和在线阶段的</a:t>
                </a:r>
                <a:r>
                  <a:rPr lang="zh-CN" altLang="en-US" sz="1800" b="1" dirty="0">
                    <a:solidFill>
                      <a:srgbClr val="C55A11"/>
                    </a:solidFill>
                    <a:latin typeface="汉仪全唐诗简" panose="00020600040101010101" pitchFamily="18" charset="-122"/>
                    <a:ea typeface="汉仪全唐诗简" panose="00020600040101010101" pitchFamily="18" charset="-122"/>
                  </a:rPr>
                  <a:t>整体证明大小</a:t>
                </a:r>
                <a:r>
                  <a:rPr lang="en-US" altLang="zh-CN" sz="1800" b="1" dirty="0">
                    <a:solidFill>
                      <a:srgbClr val="C55A11"/>
                    </a:solidFill>
                    <a:latin typeface="汉仪全唐诗简" panose="00020600040101010101" pitchFamily="18" charset="-122"/>
                    <a:ea typeface="汉仪全唐诗简" panose="00020600040101010101" pitchFamily="18" charset="-122"/>
                  </a:rPr>
                  <a:t>(proof size)</a:t>
                </a:r>
                <a:endParaRPr lang="en-US" altLang="zh-CN" sz="1800" b="1" dirty="0">
                  <a:solidFill>
                    <a:srgbClr val="C55A11"/>
                  </a:solidFill>
                  <a:latin typeface="汉仪全唐诗简" panose="00020600040101010101" pitchFamily="18" charset="-122"/>
                  <a:ea typeface="汉仪全唐诗简" panose="00020600040101010101" pitchFamily="18" charset="-122"/>
                </a:endParaRPr>
              </a:p>
              <a:p>
                <a:pPr algn="ctr">
                  <a:lnSpc>
                    <a:spcPct val="130000"/>
                  </a:lnSpc>
                </a:pPr>
                <a:r>
                  <a:rPr lang="zh-CN" altLang="en-US" sz="1800" dirty="0">
                    <a:solidFill>
                      <a:srgbClr val="C55A11"/>
                    </a:solidFill>
                    <a:latin typeface="汉仪全唐诗简" panose="00020600040101010101" pitchFamily="18" charset="-122"/>
                    <a:ea typeface="汉仪全唐诗简" panose="00020600040101010101" pitchFamily="18" charset="-122"/>
                  </a:rPr>
                  <a:t>以及</a:t>
                </a:r>
                <a:r>
                  <a:rPr lang="zh-CN" altLang="en-US" sz="1800" b="1" dirty="0">
                    <a:solidFill>
                      <a:srgbClr val="C55A11"/>
                    </a:solidFill>
                    <a:latin typeface="汉仪全唐诗简" panose="00020600040101010101" pitchFamily="18" charset="-122"/>
                    <a:ea typeface="汉仪全唐诗简" panose="00020600040101010101" pitchFamily="18" charset="-122"/>
                  </a:rPr>
                  <a:t>证明者/验证者的时间</a:t>
                </a:r>
                <a:r>
                  <a:rPr lang="en-US" altLang="zh-CN" sz="1800" b="1" dirty="0">
                    <a:solidFill>
                      <a:srgbClr val="C55A11"/>
                    </a:solidFill>
                    <a:latin typeface="汉仪全唐诗简" panose="00020600040101010101" pitchFamily="18" charset="-122"/>
                    <a:ea typeface="汉仪全唐诗简" panose="00020600040101010101" pitchFamily="18" charset="-122"/>
                  </a:rPr>
                  <a:t>(prover/verifier time)</a:t>
                </a:r>
                <a:endParaRPr lang="zh-CN" altLang="en-US" sz="1800" dirty="0">
                  <a:solidFill>
                    <a:srgbClr val="C55A11"/>
                  </a:solidFill>
                  <a:latin typeface="汉仪全唐诗简" panose="00020600040101010101" pitchFamily="18" charset="-122"/>
                  <a:ea typeface="汉仪全唐诗简" panose="00020600040101010101" pitchFamily="18" charset="-122"/>
                </a:endParaRPr>
              </a:p>
            </p:txBody>
          </p:sp>
          <p:sp>
            <p:nvSpPr>
              <p:cNvPr id="38" name="文本框 37"/>
              <p:cNvSpPr txBox="1"/>
              <p:nvPr/>
            </p:nvSpPr>
            <p:spPr>
              <a:xfrm>
                <a:off x="944426" y="1468678"/>
                <a:ext cx="3060724" cy="570865"/>
              </a:xfrm>
              <a:prstGeom prst="rect">
                <a:avLst/>
              </a:prstGeom>
              <a:noFill/>
            </p:spPr>
            <p:txBody>
              <a:bodyPr vert="horz" wrap="square" rtlCol="0">
                <a:spAutoFit/>
              </a:bodyPr>
              <a:lstStyle/>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三阶段划分</a:t>
                </a:r>
                <a:endParaRPr lang="zh-CN" altLang="en-US" sz="2400" dirty="0">
                  <a:latin typeface="造字工房悦黑（非商用）常规体" pitchFamily="50" charset="-122"/>
                  <a:ea typeface="造字工房悦黑（非商用）常规体" pitchFamily="50" charset="-122"/>
                </a:endParaRPr>
              </a:p>
            </p:txBody>
          </p:sp>
          <p:grpSp>
            <p:nvGrpSpPr>
              <p:cNvPr id="39" name="组合 38"/>
              <p:cNvGrpSpPr/>
              <p:nvPr/>
            </p:nvGrpSpPr>
            <p:grpSpPr>
              <a:xfrm>
                <a:off x="1055071" y="2647329"/>
                <a:ext cx="10589789" cy="3497278"/>
                <a:chOff x="1244036" y="2879425"/>
                <a:chExt cx="10589789" cy="3497278"/>
              </a:xfrm>
            </p:grpSpPr>
            <p:sp>
              <p:nvSpPr>
                <p:cNvPr id="40" name="文本框 39"/>
                <p:cNvSpPr txBox="1"/>
                <p:nvPr/>
              </p:nvSpPr>
              <p:spPr>
                <a:xfrm>
                  <a:off x="1244036" y="2879425"/>
                  <a:ext cx="2839350" cy="2888252"/>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nSpc>
                      <a:spcPct val="130000"/>
                    </a:lnSpc>
                  </a:pPr>
                  <a:r>
                    <a:rPr lang="zh-CN" altLang="en-US" sz="2000" b="1" dirty="0">
                      <a:latin typeface="汉仪全唐诗简" panose="00020600040101010101" pitchFamily="18" charset="-122"/>
                      <a:ea typeface="汉仪全唐诗简" panose="00020600040101010101" pitchFamily="18" charset="-122"/>
                    </a:rPr>
                    <a:t>离线阶段</a:t>
                  </a:r>
                  <a:endParaRPr lang="zh-CN" altLang="en-US" sz="2000" b="1" dirty="0">
                    <a:latin typeface="汉仪全唐诗简" panose="00020600040101010101" pitchFamily="18" charset="-122"/>
                    <a:ea typeface="汉仪全唐诗简" panose="00020600040101010101" pitchFamily="18" charset="-122"/>
                  </a:endParaRPr>
                </a:p>
                <a:p>
                  <a:pPr>
                    <a:lnSpc>
                      <a:spcPct val="130000"/>
                    </a:lnSpc>
                  </a:pPr>
                  <a:endParaRPr lang="zh-CN" altLang="en-US" sz="800" b="1"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600" dirty="0">
                      <a:latin typeface="汉仪全唐诗简" panose="00020600040101010101" pitchFamily="18" charset="-122"/>
                      <a:ea typeface="汉仪全唐诗简" panose="00020600040101010101" pitchFamily="18" charset="-122"/>
                    </a:rPr>
                    <a:t>在任何数据提供给证明者之前可以完成的所有计算。例如设置MPCitH所需的随机性。</a:t>
                  </a:r>
                  <a:endParaRPr lang="zh-CN" altLang="en-US" sz="16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600" dirty="0">
                      <a:latin typeface="汉仪全唐诗简" panose="00020600040101010101" pitchFamily="18" charset="-122"/>
                      <a:ea typeface="汉仪全唐诗简" panose="00020600040101010101" pitchFamily="18" charset="-122"/>
                    </a:rPr>
                    <a:t>证明者可以在系统闲置时间预先计算这些离线证明，从而提高效率。</a:t>
                  </a:r>
                  <a:endParaRPr lang="zh-CN" altLang="en-US" sz="1600" dirty="0">
                    <a:latin typeface="汉仪全唐诗简" panose="00020600040101010101" pitchFamily="18" charset="-122"/>
                    <a:ea typeface="汉仪全唐诗简" panose="00020600040101010101" pitchFamily="18" charset="-122"/>
                  </a:endParaRPr>
                </a:p>
              </p:txBody>
            </p:sp>
            <p:sp>
              <p:nvSpPr>
                <p:cNvPr id="43" name="文本框 42"/>
                <p:cNvSpPr txBox="1"/>
                <p:nvPr/>
              </p:nvSpPr>
              <p:spPr>
                <a:xfrm>
                  <a:off x="5107376" y="2879425"/>
                  <a:ext cx="2866564" cy="229584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nSpc>
                      <a:spcPct val="130000"/>
                    </a:lnSpc>
                  </a:pPr>
                  <a:r>
                    <a:rPr lang="zh-CN" altLang="en-US" sz="2000" b="1" dirty="0">
                      <a:latin typeface="汉仪全唐诗简" panose="00020600040101010101" pitchFamily="18" charset="-122"/>
                      <a:ea typeface="汉仪全唐诗简" panose="00020600040101010101" pitchFamily="18" charset="-122"/>
                    </a:rPr>
                    <a:t>数据检查阶段</a:t>
                  </a:r>
                  <a:endParaRPr lang="zh-CN" altLang="en-US" sz="2000" b="1" dirty="0">
                    <a:latin typeface="汉仪全唐诗简" panose="00020600040101010101" pitchFamily="18" charset="-122"/>
                    <a:ea typeface="汉仪全唐诗简" panose="00020600040101010101" pitchFamily="18" charset="-122"/>
                  </a:endParaRPr>
                </a:p>
                <a:p>
                  <a:pPr>
                    <a:lnSpc>
                      <a:spcPct val="130000"/>
                    </a:lnSpc>
                  </a:pPr>
                  <a:endParaRPr lang="zh-CN" altLang="en-US" sz="800" b="1"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600" dirty="0">
                      <a:latin typeface="汉仪全唐诗简" panose="00020600040101010101" pitchFamily="18" charset="-122"/>
                      <a:ea typeface="汉仪全唐诗简" panose="00020600040101010101" pitchFamily="18" charset="-122"/>
                    </a:rPr>
                    <a:t>与模型训练无关的任何工作。例如：对MPCitH中的各方秘密共享数据进行一致性检查。</a:t>
                  </a:r>
                  <a:endParaRPr lang="zh-CN" altLang="en-US" sz="16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600" dirty="0">
                      <a:latin typeface="汉仪全唐诗简" panose="00020600040101010101" pitchFamily="18" charset="-122"/>
                      <a:ea typeface="汉仪全唐诗简" panose="00020600040101010101" pitchFamily="18" charset="-122"/>
                    </a:rPr>
                    <a:t>确保数据在秘密共享过程中保持一致。</a:t>
                  </a:r>
                  <a:endParaRPr lang="zh-CN" altLang="en-US" sz="1600" dirty="0">
                    <a:latin typeface="汉仪全唐诗简" panose="00020600040101010101" pitchFamily="18" charset="-122"/>
                    <a:ea typeface="汉仪全唐诗简" panose="00020600040101010101" pitchFamily="18" charset="-122"/>
                  </a:endParaRPr>
                </a:p>
              </p:txBody>
            </p:sp>
            <p:sp>
              <p:nvSpPr>
                <p:cNvPr id="44" name="文本框 43"/>
                <p:cNvSpPr txBox="1"/>
                <p:nvPr/>
              </p:nvSpPr>
              <p:spPr>
                <a:xfrm>
                  <a:off x="8994476" y="2879425"/>
                  <a:ext cx="2839349" cy="3497278"/>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nSpc>
                      <a:spcPct val="130000"/>
                    </a:lnSpc>
                  </a:pPr>
                  <a:r>
                    <a:rPr lang="zh-CN" altLang="en-US" sz="2000" b="1" dirty="0">
                      <a:latin typeface="汉仪全唐诗简" panose="00020600040101010101" pitchFamily="18" charset="-122"/>
                      <a:ea typeface="汉仪全唐诗简" panose="00020600040101010101" pitchFamily="18" charset="-122"/>
                    </a:rPr>
                    <a:t>在线阶段</a:t>
                  </a:r>
                  <a:endParaRPr lang="zh-CN" altLang="en-US" sz="2000" b="1" dirty="0">
                    <a:latin typeface="汉仪全唐诗简" panose="00020600040101010101" pitchFamily="18" charset="-122"/>
                    <a:ea typeface="汉仪全唐诗简" panose="00020600040101010101" pitchFamily="18" charset="-122"/>
                  </a:endParaRPr>
                </a:p>
                <a:p>
                  <a:pPr>
                    <a:lnSpc>
                      <a:spcPct val="130000"/>
                    </a:lnSpc>
                  </a:pPr>
                  <a:endParaRPr lang="zh-CN" altLang="en-US" sz="800" b="1" dirty="0">
                    <a:latin typeface="汉仪全唐诗简" panose="00020600040101010101" pitchFamily="18" charset="-122"/>
                    <a:ea typeface="汉仪全唐诗简" panose="00020600040101010101" pitchFamily="18" charset="-122"/>
                  </a:endParaRPr>
                </a:p>
                <a:p>
                  <a:pPr indent="0" algn="l">
                    <a:lnSpc>
                      <a:spcPct val="130000"/>
                    </a:lnSpc>
                    <a:buNone/>
                  </a:pPr>
                  <a:r>
                    <a:rPr lang="zh-CN" altLang="en-US" sz="1600" dirty="0">
                      <a:latin typeface="汉仪全唐诗简" panose="00020600040101010101" pitchFamily="18" charset="-122"/>
                      <a:ea typeface="汉仪全唐诗简" panose="00020600040101010101" pitchFamily="18" charset="-122"/>
                    </a:rPr>
                    <a:t>在离线阶段和数据检查完成后，与实际模型训练相关的所有计算。</a:t>
                  </a:r>
                  <a:r>
                    <a:rPr lang="zh-CN" altLang="en-US" sz="1600" dirty="0">
                      <a:latin typeface="汉仪全唐诗简" charset="0"/>
                      <a:ea typeface="汉仪全唐诗简" charset="0"/>
                    </a:rPr>
                    <a:t>在线阶段还可划分为</a:t>
                  </a:r>
                  <a:r>
                    <a:rPr lang="zh-CN" altLang="en-US" sz="1600" b="1" dirty="0">
                      <a:latin typeface="汉仪全唐诗简" charset="0"/>
                      <a:ea typeface="汉仪全唐诗简" charset="0"/>
                    </a:rPr>
                    <a:t>加密检查</a:t>
                  </a:r>
                  <a:r>
                    <a:rPr lang="zh-CN" altLang="en-US" sz="1600" dirty="0">
                      <a:latin typeface="汉仪全唐诗简" charset="0"/>
                      <a:ea typeface="汉仪全唐诗简" charset="0"/>
                    </a:rPr>
                    <a:t>和</a:t>
                  </a:r>
                  <a:r>
                    <a:rPr lang="zh-CN" altLang="en-US" sz="1600" b="1" dirty="0">
                      <a:latin typeface="汉仪全唐诗简" charset="0"/>
                      <a:ea typeface="汉仪全唐诗简" charset="0"/>
                    </a:rPr>
                    <a:t>信息论检查。</a:t>
                  </a:r>
                  <a:endParaRPr lang="zh-CN" altLang="en-US" sz="1600" b="1" dirty="0">
                    <a:latin typeface="汉仪全唐诗简" charset="0"/>
                    <a:ea typeface="汉仪全唐诗简" charset="0"/>
                  </a:endParaRPr>
                </a:p>
                <a:p>
                  <a:pPr marL="285750" indent="-285750" algn="l">
                    <a:lnSpc>
                      <a:spcPct val="130000"/>
                    </a:lnSpc>
                    <a:buFont typeface="Wingdings" charset="0"/>
                    <a:buChar char="Ø"/>
                  </a:pPr>
                  <a:r>
                    <a:rPr lang="zh-CN" altLang="en-US" sz="1400" b="1" dirty="0">
                      <a:latin typeface="汉仪全唐诗简" panose="00020600040101010101" pitchFamily="18" charset="-122"/>
                      <a:ea typeface="汉仪全唐诗简" panose="00020600040101010101" pitchFamily="18" charset="-122"/>
                    </a:rPr>
                    <a:t>加密检查：</a:t>
                  </a:r>
                  <a:r>
                    <a:rPr lang="zh-CN" altLang="en-US" sz="1400" dirty="0">
                      <a:latin typeface="汉仪全唐诗简" panose="00020600040101010101" pitchFamily="18" charset="-122"/>
                      <a:ea typeface="汉仪全唐诗简" panose="00020600040101010101" pitchFamily="18" charset="-122"/>
                    </a:rPr>
                    <a:t>基于哈希的</a:t>
                  </a:r>
                  <a:r>
                    <a:rPr lang="en-US" altLang="zh-CN" sz="1400" dirty="0">
                      <a:latin typeface="汉仪全唐诗简" panose="00020600040101010101" pitchFamily="18" charset="-122"/>
                      <a:ea typeface="汉仪全唐诗简" panose="00020600040101010101" pitchFamily="18" charset="-122"/>
                    </a:rPr>
                    <a:t>FRI</a:t>
                  </a:r>
                  <a:r>
                    <a:rPr lang="zh-CN" altLang="en-US" sz="1400" dirty="0">
                      <a:latin typeface="汉仪全唐诗简" panose="00020600040101010101" pitchFamily="18" charset="-122"/>
                      <a:ea typeface="汉仪全唐诗简" panose="00020600040101010101" pitchFamily="18" charset="-122"/>
                    </a:rPr>
                    <a:t>证明。（压缩见证）</a:t>
                  </a:r>
                  <a:endParaRPr lang="zh-CN" altLang="en-US" sz="14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400" b="1" dirty="0">
                      <a:latin typeface="汉仪全唐诗简" panose="00020600040101010101" pitchFamily="18" charset="-122"/>
                      <a:ea typeface="汉仪全唐诗简" panose="00020600040101010101" pitchFamily="18" charset="-122"/>
                    </a:rPr>
                    <a:t>信息论检查：</a:t>
                  </a:r>
                  <a:r>
                    <a:rPr lang="zh-CN" altLang="en-US" sz="1400" dirty="0">
                      <a:latin typeface="汉仪全唐诗简" panose="00020600040101010101" pitchFamily="18" charset="-122"/>
                      <a:ea typeface="汉仪全唐诗简" panose="00020600040101010101" pitchFamily="18" charset="-122"/>
                    </a:rPr>
                    <a:t>MPCitH中的代数检查。（提高效率）</a:t>
                  </a:r>
                  <a:endParaRPr lang="zh-CN" altLang="en-US" sz="14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endParaRPr lang="zh-CN" altLang="en-US" sz="1400" dirty="0">
                    <a:latin typeface="汉仪全唐诗简" panose="00020600040101010101" pitchFamily="18" charset="-122"/>
                    <a:ea typeface="汉仪全唐诗简" panose="00020600040101010101" pitchFamily="18" charset="-122"/>
                  </a:endParaRPr>
                </a:p>
              </p:txBody>
            </p:sp>
          </p:grpSp>
        </p:grpSp>
        <p:sp>
          <p:nvSpPr>
            <p:cNvPr id="33" name="iconfont-1186-600060"/>
            <p:cNvSpPr/>
            <p:nvPr/>
          </p:nvSpPr>
          <p:spPr>
            <a:xfrm>
              <a:off x="2170715" y="2287828"/>
              <a:ext cx="430384" cy="262010"/>
            </a:xfrm>
            <a:custGeom>
              <a:avLst/>
              <a:gdLst>
                <a:gd name="T0" fmla="*/ 9934 w 12800"/>
                <a:gd name="T1" fmla="*/ 4202 h 7792"/>
                <a:gd name="T2" fmla="*/ 6623 w 12800"/>
                <a:gd name="T3" fmla="*/ 2783 h 7792"/>
                <a:gd name="T4" fmla="*/ 2894 w 12800"/>
                <a:gd name="T5" fmla="*/ 4202 h 7792"/>
                <a:gd name="T6" fmla="*/ 1837 w 12800"/>
                <a:gd name="T7" fmla="*/ 3757 h 7792"/>
                <a:gd name="T8" fmla="*/ 1837 w 12800"/>
                <a:gd name="T9" fmla="*/ 5037 h 7792"/>
                <a:gd name="T10" fmla="*/ 2115 w 12800"/>
                <a:gd name="T11" fmla="*/ 5426 h 7792"/>
                <a:gd name="T12" fmla="*/ 1837 w 12800"/>
                <a:gd name="T13" fmla="*/ 5816 h 7792"/>
                <a:gd name="T14" fmla="*/ 2143 w 12800"/>
                <a:gd name="T15" fmla="*/ 7179 h 7792"/>
                <a:gd name="T16" fmla="*/ 1197 w 12800"/>
                <a:gd name="T17" fmla="*/ 7179 h 7792"/>
                <a:gd name="T18" fmla="*/ 1503 w 12800"/>
                <a:gd name="T19" fmla="*/ 5788 h 7792"/>
                <a:gd name="T20" fmla="*/ 1252 w 12800"/>
                <a:gd name="T21" fmla="*/ 5399 h 7792"/>
                <a:gd name="T22" fmla="*/ 1503 w 12800"/>
                <a:gd name="T23" fmla="*/ 5009 h 7792"/>
                <a:gd name="T24" fmla="*/ 1503 w 12800"/>
                <a:gd name="T25" fmla="*/ 3618 h 7792"/>
                <a:gd name="T26" fmla="*/ 0 w 12800"/>
                <a:gd name="T27" fmla="*/ 3006 h 7792"/>
                <a:gd name="T28" fmla="*/ 6678 w 12800"/>
                <a:gd name="T29" fmla="*/ 0 h 7792"/>
                <a:gd name="T30" fmla="*/ 12800 w 12800"/>
                <a:gd name="T31" fmla="*/ 3033 h 7792"/>
                <a:gd name="T32" fmla="*/ 9934 w 12800"/>
                <a:gd name="T33" fmla="*/ 4202 h 7792"/>
                <a:gd name="T34" fmla="*/ 6511 w 12800"/>
                <a:gd name="T35" fmla="*/ 3479 h 7792"/>
                <a:gd name="T36" fmla="*/ 9517 w 12800"/>
                <a:gd name="T37" fmla="*/ 4508 h 7792"/>
                <a:gd name="T38" fmla="*/ 9517 w 12800"/>
                <a:gd name="T39" fmla="*/ 6985 h 7792"/>
                <a:gd name="T40" fmla="*/ 6344 w 12800"/>
                <a:gd name="T41" fmla="*/ 7792 h 7792"/>
                <a:gd name="T42" fmla="*/ 3534 w 12800"/>
                <a:gd name="T43" fmla="*/ 6985 h 7792"/>
                <a:gd name="T44" fmla="*/ 3534 w 12800"/>
                <a:gd name="T45" fmla="*/ 4508 h 7792"/>
                <a:gd name="T46" fmla="*/ 6511 w 12800"/>
                <a:gd name="T47" fmla="*/ 3479 h 7792"/>
                <a:gd name="T48" fmla="*/ 6483 w 12800"/>
                <a:gd name="T49" fmla="*/ 7346 h 7792"/>
                <a:gd name="T50" fmla="*/ 8904 w 12800"/>
                <a:gd name="T51" fmla="*/ 6734 h 7792"/>
                <a:gd name="T52" fmla="*/ 6483 w 12800"/>
                <a:gd name="T53" fmla="*/ 6122 h 7792"/>
                <a:gd name="T54" fmla="*/ 4063 w 12800"/>
                <a:gd name="T55" fmla="*/ 6734 h 7792"/>
                <a:gd name="T56" fmla="*/ 6483 w 12800"/>
                <a:gd name="T57" fmla="*/ 7346 h 7792"/>
                <a:gd name="T58" fmla="*/ 6483 w 12800"/>
                <a:gd name="T59" fmla="*/ 7346 h 7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00" h="7792">
                  <a:moveTo>
                    <a:pt x="9934" y="4202"/>
                  </a:moveTo>
                  <a:cubicBezTo>
                    <a:pt x="9934" y="4202"/>
                    <a:pt x="8543" y="2783"/>
                    <a:pt x="6623" y="2783"/>
                  </a:cubicBezTo>
                  <a:cubicBezTo>
                    <a:pt x="4730" y="2783"/>
                    <a:pt x="2894" y="4202"/>
                    <a:pt x="2894" y="4202"/>
                  </a:cubicBezTo>
                  <a:lnTo>
                    <a:pt x="1837" y="3757"/>
                  </a:lnTo>
                  <a:lnTo>
                    <a:pt x="1837" y="5037"/>
                  </a:lnTo>
                  <a:cubicBezTo>
                    <a:pt x="2003" y="5093"/>
                    <a:pt x="2115" y="5232"/>
                    <a:pt x="2115" y="5426"/>
                  </a:cubicBezTo>
                  <a:cubicBezTo>
                    <a:pt x="2115" y="5621"/>
                    <a:pt x="2003" y="5760"/>
                    <a:pt x="1837" y="5816"/>
                  </a:cubicBezTo>
                  <a:lnTo>
                    <a:pt x="2143" y="7179"/>
                  </a:lnTo>
                  <a:lnTo>
                    <a:pt x="1197" y="7179"/>
                  </a:lnTo>
                  <a:lnTo>
                    <a:pt x="1503" y="5788"/>
                  </a:lnTo>
                  <a:cubicBezTo>
                    <a:pt x="1363" y="5733"/>
                    <a:pt x="1252" y="5566"/>
                    <a:pt x="1252" y="5399"/>
                  </a:cubicBezTo>
                  <a:cubicBezTo>
                    <a:pt x="1252" y="5232"/>
                    <a:pt x="1363" y="5093"/>
                    <a:pt x="1503" y="5009"/>
                  </a:cubicBezTo>
                  <a:lnTo>
                    <a:pt x="1503" y="3618"/>
                  </a:lnTo>
                  <a:lnTo>
                    <a:pt x="0" y="3006"/>
                  </a:lnTo>
                  <a:lnTo>
                    <a:pt x="6678" y="0"/>
                  </a:lnTo>
                  <a:lnTo>
                    <a:pt x="12800" y="3033"/>
                  </a:lnTo>
                  <a:lnTo>
                    <a:pt x="9934" y="4202"/>
                  </a:lnTo>
                  <a:close/>
                  <a:moveTo>
                    <a:pt x="6511" y="3479"/>
                  </a:moveTo>
                  <a:cubicBezTo>
                    <a:pt x="8459" y="3479"/>
                    <a:pt x="9517" y="4508"/>
                    <a:pt x="9517" y="4508"/>
                  </a:cubicBezTo>
                  <a:lnTo>
                    <a:pt x="9517" y="6985"/>
                  </a:lnTo>
                  <a:cubicBezTo>
                    <a:pt x="9517" y="6985"/>
                    <a:pt x="8403" y="7792"/>
                    <a:pt x="6344" y="7792"/>
                  </a:cubicBezTo>
                  <a:cubicBezTo>
                    <a:pt x="4285" y="7792"/>
                    <a:pt x="3534" y="6985"/>
                    <a:pt x="3534" y="6985"/>
                  </a:cubicBezTo>
                  <a:lnTo>
                    <a:pt x="3534" y="4508"/>
                  </a:lnTo>
                  <a:cubicBezTo>
                    <a:pt x="3562" y="4508"/>
                    <a:pt x="4591" y="3479"/>
                    <a:pt x="6511" y="3479"/>
                  </a:cubicBezTo>
                  <a:close/>
                  <a:moveTo>
                    <a:pt x="6483" y="7346"/>
                  </a:moveTo>
                  <a:cubicBezTo>
                    <a:pt x="7819" y="7346"/>
                    <a:pt x="8904" y="7068"/>
                    <a:pt x="8904" y="6734"/>
                  </a:cubicBezTo>
                  <a:cubicBezTo>
                    <a:pt x="8904" y="6400"/>
                    <a:pt x="7819" y="6122"/>
                    <a:pt x="6483" y="6122"/>
                  </a:cubicBezTo>
                  <a:cubicBezTo>
                    <a:pt x="5148" y="6122"/>
                    <a:pt x="4063" y="6400"/>
                    <a:pt x="4063" y="6734"/>
                  </a:cubicBezTo>
                  <a:cubicBezTo>
                    <a:pt x="4063" y="7068"/>
                    <a:pt x="5148" y="7346"/>
                    <a:pt x="6483" y="7346"/>
                  </a:cubicBezTo>
                  <a:close/>
                  <a:moveTo>
                    <a:pt x="6483" y="7346"/>
                  </a:move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confont-1186-600060"/>
            <p:cNvSpPr/>
            <p:nvPr/>
          </p:nvSpPr>
          <p:spPr>
            <a:xfrm>
              <a:off x="6047662" y="2287828"/>
              <a:ext cx="430384" cy="262010"/>
            </a:xfrm>
            <a:custGeom>
              <a:avLst/>
              <a:gdLst>
                <a:gd name="T0" fmla="*/ 9934 w 12800"/>
                <a:gd name="T1" fmla="*/ 4202 h 7792"/>
                <a:gd name="T2" fmla="*/ 6623 w 12800"/>
                <a:gd name="T3" fmla="*/ 2783 h 7792"/>
                <a:gd name="T4" fmla="*/ 2894 w 12800"/>
                <a:gd name="T5" fmla="*/ 4202 h 7792"/>
                <a:gd name="T6" fmla="*/ 1837 w 12800"/>
                <a:gd name="T7" fmla="*/ 3757 h 7792"/>
                <a:gd name="T8" fmla="*/ 1837 w 12800"/>
                <a:gd name="T9" fmla="*/ 5037 h 7792"/>
                <a:gd name="T10" fmla="*/ 2115 w 12800"/>
                <a:gd name="T11" fmla="*/ 5426 h 7792"/>
                <a:gd name="T12" fmla="*/ 1837 w 12800"/>
                <a:gd name="T13" fmla="*/ 5816 h 7792"/>
                <a:gd name="T14" fmla="*/ 2143 w 12800"/>
                <a:gd name="T15" fmla="*/ 7179 h 7792"/>
                <a:gd name="T16" fmla="*/ 1197 w 12800"/>
                <a:gd name="T17" fmla="*/ 7179 h 7792"/>
                <a:gd name="T18" fmla="*/ 1503 w 12800"/>
                <a:gd name="T19" fmla="*/ 5788 h 7792"/>
                <a:gd name="T20" fmla="*/ 1252 w 12800"/>
                <a:gd name="T21" fmla="*/ 5399 h 7792"/>
                <a:gd name="T22" fmla="*/ 1503 w 12800"/>
                <a:gd name="T23" fmla="*/ 5009 h 7792"/>
                <a:gd name="T24" fmla="*/ 1503 w 12800"/>
                <a:gd name="T25" fmla="*/ 3618 h 7792"/>
                <a:gd name="T26" fmla="*/ 0 w 12800"/>
                <a:gd name="T27" fmla="*/ 3006 h 7792"/>
                <a:gd name="T28" fmla="*/ 6678 w 12800"/>
                <a:gd name="T29" fmla="*/ 0 h 7792"/>
                <a:gd name="T30" fmla="*/ 12800 w 12800"/>
                <a:gd name="T31" fmla="*/ 3033 h 7792"/>
                <a:gd name="T32" fmla="*/ 9934 w 12800"/>
                <a:gd name="T33" fmla="*/ 4202 h 7792"/>
                <a:gd name="T34" fmla="*/ 6511 w 12800"/>
                <a:gd name="T35" fmla="*/ 3479 h 7792"/>
                <a:gd name="T36" fmla="*/ 9517 w 12800"/>
                <a:gd name="T37" fmla="*/ 4508 h 7792"/>
                <a:gd name="T38" fmla="*/ 9517 w 12800"/>
                <a:gd name="T39" fmla="*/ 6985 h 7792"/>
                <a:gd name="T40" fmla="*/ 6344 w 12800"/>
                <a:gd name="T41" fmla="*/ 7792 h 7792"/>
                <a:gd name="T42" fmla="*/ 3534 w 12800"/>
                <a:gd name="T43" fmla="*/ 6985 h 7792"/>
                <a:gd name="T44" fmla="*/ 3534 w 12800"/>
                <a:gd name="T45" fmla="*/ 4508 h 7792"/>
                <a:gd name="T46" fmla="*/ 6511 w 12800"/>
                <a:gd name="T47" fmla="*/ 3479 h 7792"/>
                <a:gd name="T48" fmla="*/ 6483 w 12800"/>
                <a:gd name="T49" fmla="*/ 7346 h 7792"/>
                <a:gd name="T50" fmla="*/ 8904 w 12800"/>
                <a:gd name="T51" fmla="*/ 6734 h 7792"/>
                <a:gd name="T52" fmla="*/ 6483 w 12800"/>
                <a:gd name="T53" fmla="*/ 6122 h 7792"/>
                <a:gd name="T54" fmla="*/ 4063 w 12800"/>
                <a:gd name="T55" fmla="*/ 6734 h 7792"/>
                <a:gd name="T56" fmla="*/ 6483 w 12800"/>
                <a:gd name="T57" fmla="*/ 7346 h 7792"/>
                <a:gd name="T58" fmla="*/ 6483 w 12800"/>
                <a:gd name="T59" fmla="*/ 7346 h 7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00" h="7792">
                  <a:moveTo>
                    <a:pt x="9934" y="4202"/>
                  </a:moveTo>
                  <a:cubicBezTo>
                    <a:pt x="9934" y="4202"/>
                    <a:pt x="8543" y="2783"/>
                    <a:pt x="6623" y="2783"/>
                  </a:cubicBezTo>
                  <a:cubicBezTo>
                    <a:pt x="4730" y="2783"/>
                    <a:pt x="2894" y="4202"/>
                    <a:pt x="2894" y="4202"/>
                  </a:cubicBezTo>
                  <a:lnTo>
                    <a:pt x="1837" y="3757"/>
                  </a:lnTo>
                  <a:lnTo>
                    <a:pt x="1837" y="5037"/>
                  </a:lnTo>
                  <a:cubicBezTo>
                    <a:pt x="2003" y="5093"/>
                    <a:pt x="2115" y="5232"/>
                    <a:pt x="2115" y="5426"/>
                  </a:cubicBezTo>
                  <a:cubicBezTo>
                    <a:pt x="2115" y="5621"/>
                    <a:pt x="2003" y="5760"/>
                    <a:pt x="1837" y="5816"/>
                  </a:cubicBezTo>
                  <a:lnTo>
                    <a:pt x="2143" y="7179"/>
                  </a:lnTo>
                  <a:lnTo>
                    <a:pt x="1197" y="7179"/>
                  </a:lnTo>
                  <a:lnTo>
                    <a:pt x="1503" y="5788"/>
                  </a:lnTo>
                  <a:cubicBezTo>
                    <a:pt x="1363" y="5733"/>
                    <a:pt x="1252" y="5566"/>
                    <a:pt x="1252" y="5399"/>
                  </a:cubicBezTo>
                  <a:cubicBezTo>
                    <a:pt x="1252" y="5232"/>
                    <a:pt x="1363" y="5093"/>
                    <a:pt x="1503" y="5009"/>
                  </a:cubicBezTo>
                  <a:lnTo>
                    <a:pt x="1503" y="3618"/>
                  </a:lnTo>
                  <a:lnTo>
                    <a:pt x="0" y="3006"/>
                  </a:lnTo>
                  <a:lnTo>
                    <a:pt x="6678" y="0"/>
                  </a:lnTo>
                  <a:lnTo>
                    <a:pt x="12800" y="3033"/>
                  </a:lnTo>
                  <a:lnTo>
                    <a:pt x="9934" y="4202"/>
                  </a:lnTo>
                  <a:close/>
                  <a:moveTo>
                    <a:pt x="6511" y="3479"/>
                  </a:moveTo>
                  <a:cubicBezTo>
                    <a:pt x="8459" y="3479"/>
                    <a:pt x="9517" y="4508"/>
                    <a:pt x="9517" y="4508"/>
                  </a:cubicBezTo>
                  <a:lnTo>
                    <a:pt x="9517" y="6985"/>
                  </a:lnTo>
                  <a:cubicBezTo>
                    <a:pt x="9517" y="6985"/>
                    <a:pt x="8403" y="7792"/>
                    <a:pt x="6344" y="7792"/>
                  </a:cubicBezTo>
                  <a:cubicBezTo>
                    <a:pt x="4285" y="7792"/>
                    <a:pt x="3534" y="6985"/>
                    <a:pt x="3534" y="6985"/>
                  </a:cubicBezTo>
                  <a:lnTo>
                    <a:pt x="3534" y="4508"/>
                  </a:lnTo>
                  <a:cubicBezTo>
                    <a:pt x="3562" y="4508"/>
                    <a:pt x="4591" y="3479"/>
                    <a:pt x="6511" y="3479"/>
                  </a:cubicBezTo>
                  <a:close/>
                  <a:moveTo>
                    <a:pt x="6483" y="7346"/>
                  </a:moveTo>
                  <a:cubicBezTo>
                    <a:pt x="7819" y="7346"/>
                    <a:pt x="8904" y="7068"/>
                    <a:pt x="8904" y="6734"/>
                  </a:cubicBezTo>
                  <a:cubicBezTo>
                    <a:pt x="8904" y="6400"/>
                    <a:pt x="7819" y="6122"/>
                    <a:pt x="6483" y="6122"/>
                  </a:cubicBezTo>
                  <a:cubicBezTo>
                    <a:pt x="5148" y="6122"/>
                    <a:pt x="4063" y="6400"/>
                    <a:pt x="4063" y="6734"/>
                  </a:cubicBezTo>
                  <a:cubicBezTo>
                    <a:pt x="4063" y="7068"/>
                    <a:pt x="5148" y="7346"/>
                    <a:pt x="6483" y="7346"/>
                  </a:cubicBezTo>
                  <a:close/>
                  <a:moveTo>
                    <a:pt x="6483" y="7346"/>
                  </a:move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confont-1186-600060"/>
            <p:cNvSpPr/>
            <p:nvPr/>
          </p:nvSpPr>
          <p:spPr>
            <a:xfrm>
              <a:off x="9886373" y="2287828"/>
              <a:ext cx="430384" cy="262010"/>
            </a:xfrm>
            <a:custGeom>
              <a:avLst/>
              <a:gdLst>
                <a:gd name="T0" fmla="*/ 9934 w 12800"/>
                <a:gd name="T1" fmla="*/ 4202 h 7792"/>
                <a:gd name="T2" fmla="*/ 6623 w 12800"/>
                <a:gd name="T3" fmla="*/ 2783 h 7792"/>
                <a:gd name="T4" fmla="*/ 2894 w 12800"/>
                <a:gd name="T5" fmla="*/ 4202 h 7792"/>
                <a:gd name="T6" fmla="*/ 1837 w 12800"/>
                <a:gd name="T7" fmla="*/ 3757 h 7792"/>
                <a:gd name="T8" fmla="*/ 1837 w 12800"/>
                <a:gd name="T9" fmla="*/ 5037 h 7792"/>
                <a:gd name="T10" fmla="*/ 2115 w 12800"/>
                <a:gd name="T11" fmla="*/ 5426 h 7792"/>
                <a:gd name="T12" fmla="*/ 1837 w 12800"/>
                <a:gd name="T13" fmla="*/ 5816 h 7792"/>
                <a:gd name="T14" fmla="*/ 2143 w 12800"/>
                <a:gd name="T15" fmla="*/ 7179 h 7792"/>
                <a:gd name="T16" fmla="*/ 1197 w 12800"/>
                <a:gd name="T17" fmla="*/ 7179 h 7792"/>
                <a:gd name="T18" fmla="*/ 1503 w 12800"/>
                <a:gd name="T19" fmla="*/ 5788 h 7792"/>
                <a:gd name="T20" fmla="*/ 1252 w 12800"/>
                <a:gd name="T21" fmla="*/ 5399 h 7792"/>
                <a:gd name="T22" fmla="*/ 1503 w 12800"/>
                <a:gd name="T23" fmla="*/ 5009 h 7792"/>
                <a:gd name="T24" fmla="*/ 1503 w 12800"/>
                <a:gd name="T25" fmla="*/ 3618 h 7792"/>
                <a:gd name="T26" fmla="*/ 0 w 12800"/>
                <a:gd name="T27" fmla="*/ 3006 h 7792"/>
                <a:gd name="T28" fmla="*/ 6678 w 12800"/>
                <a:gd name="T29" fmla="*/ 0 h 7792"/>
                <a:gd name="T30" fmla="*/ 12800 w 12800"/>
                <a:gd name="T31" fmla="*/ 3033 h 7792"/>
                <a:gd name="T32" fmla="*/ 9934 w 12800"/>
                <a:gd name="T33" fmla="*/ 4202 h 7792"/>
                <a:gd name="T34" fmla="*/ 6511 w 12800"/>
                <a:gd name="T35" fmla="*/ 3479 h 7792"/>
                <a:gd name="T36" fmla="*/ 9517 w 12800"/>
                <a:gd name="T37" fmla="*/ 4508 h 7792"/>
                <a:gd name="T38" fmla="*/ 9517 w 12800"/>
                <a:gd name="T39" fmla="*/ 6985 h 7792"/>
                <a:gd name="T40" fmla="*/ 6344 w 12800"/>
                <a:gd name="T41" fmla="*/ 7792 h 7792"/>
                <a:gd name="T42" fmla="*/ 3534 w 12800"/>
                <a:gd name="T43" fmla="*/ 6985 h 7792"/>
                <a:gd name="T44" fmla="*/ 3534 w 12800"/>
                <a:gd name="T45" fmla="*/ 4508 h 7792"/>
                <a:gd name="T46" fmla="*/ 6511 w 12800"/>
                <a:gd name="T47" fmla="*/ 3479 h 7792"/>
                <a:gd name="T48" fmla="*/ 6483 w 12800"/>
                <a:gd name="T49" fmla="*/ 7346 h 7792"/>
                <a:gd name="T50" fmla="*/ 8904 w 12800"/>
                <a:gd name="T51" fmla="*/ 6734 h 7792"/>
                <a:gd name="T52" fmla="*/ 6483 w 12800"/>
                <a:gd name="T53" fmla="*/ 6122 h 7792"/>
                <a:gd name="T54" fmla="*/ 4063 w 12800"/>
                <a:gd name="T55" fmla="*/ 6734 h 7792"/>
                <a:gd name="T56" fmla="*/ 6483 w 12800"/>
                <a:gd name="T57" fmla="*/ 7346 h 7792"/>
                <a:gd name="T58" fmla="*/ 6483 w 12800"/>
                <a:gd name="T59" fmla="*/ 7346 h 7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00" h="7792">
                  <a:moveTo>
                    <a:pt x="9934" y="4202"/>
                  </a:moveTo>
                  <a:cubicBezTo>
                    <a:pt x="9934" y="4202"/>
                    <a:pt x="8543" y="2783"/>
                    <a:pt x="6623" y="2783"/>
                  </a:cubicBezTo>
                  <a:cubicBezTo>
                    <a:pt x="4730" y="2783"/>
                    <a:pt x="2894" y="4202"/>
                    <a:pt x="2894" y="4202"/>
                  </a:cubicBezTo>
                  <a:lnTo>
                    <a:pt x="1837" y="3757"/>
                  </a:lnTo>
                  <a:lnTo>
                    <a:pt x="1837" y="5037"/>
                  </a:lnTo>
                  <a:cubicBezTo>
                    <a:pt x="2003" y="5093"/>
                    <a:pt x="2115" y="5232"/>
                    <a:pt x="2115" y="5426"/>
                  </a:cubicBezTo>
                  <a:cubicBezTo>
                    <a:pt x="2115" y="5621"/>
                    <a:pt x="2003" y="5760"/>
                    <a:pt x="1837" y="5816"/>
                  </a:cubicBezTo>
                  <a:lnTo>
                    <a:pt x="2143" y="7179"/>
                  </a:lnTo>
                  <a:lnTo>
                    <a:pt x="1197" y="7179"/>
                  </a:lnTo>
                  <a:lnTo>
                    <a:pt x="1503" y="5788"/>
                  </a:lnTo>
                  <a:cubicBezTo>
                    <a:pt x="1363" y="5733"/>
                    <a:pt x="1252" y="5566"/>
                    <a:pt x="1252" y="5399"/>
                  </a:cubicBezTo>
                  <a:cubicBezTo>
                    <a:pt x="1252" y="5232"/>
                    <a:pt x="1363" y="5093"/>
                    <a:pt x="1503" y="5009"/>
                  </a:cubicBezTo>
                  <a:lnTo>
                    <a:pt x="1503" y="3618"/>
                  </a:lnTo>
                  <a:lnTo>
                    <a:pt x="0" y="3006"/>
                  </a:lnTo>
                  <a:lnTo>
                    <a:pt x="6678" y="0"/>
                  </a:lnTo>
                  <a:lnTo>
                    <a:pt x="12800" y="3033"/>
                  </a:lnTo>
                  <a:lnTo>
                    <a:pt x="9934" y="4202"/>
                  </a:lnTo>
                  <a:close/>
                  <a:moveTo>
                    <a:pt x="6511" y="3479"/>
                  </a:moveTo>
                  <a:cubicBezTo>
                    <a:pt x="8459" y="3479"/>
                    <a:pt x="9517" y="4508"/>
                    <a:pt x="9517" y="4508"/>
                  </a:cubicBezTo>
                  <a:lnTo>
                    <a:pt x="9517" y="6985"/>
                  </a:lnTo>
                  <a:cubicBezTo>
                    <a:pt x="9517" y="6985"/>
                    <a:pt x="8403" y="7792"/>
                    <a:pt x="6344" y="7792"/>
                  </a:cubicBezTo>
                  <a:cubicBezTo>
                    <a:pt x="4285" y="7792"/>
                    <a:pt x="3534" y="6985"/>
                    <a:pt x="3534" y="6985"/>
                  </a:cubicBezTo>
                  <a:lnTo>
                    <a:pt x="3534" y="4508"/>
                  </a:lnTo>
                  <a:cubicBezTo>
                    <a:pt x="3562" y="4508"/>
                    <a:pt x="4591" y="3479"/>
                    <a:pt x="6511" y="3479"/>
                  </a:cubicBezTo>
                  <a:close/>
                  <a:moveTo>
                    <a:pt x="6483" y="7346"/>
                  </a:moveTo>
                  <a:cubicBezTo>
                    <a:pt x="7819" y="7346"/>
                    <a:pt x="8904" y="7068"/>
                    <a:pt x="8904" y="6734"/>
                  </a:cubicBezTo>
                  <a:cubicBezTo>
                    <a:pt x="8904" y="6400"/>
                    <a:pt x="7819" y="6122"/>
                    <a:pt x="6483" y="6122"/>
                  </a:cubicBezTo>
                  <a:cubicBezTo>
                    <a:pt x="5148" y="6122"/>
                    <a:pt x="4063" y="6400"/>
                    <a:pt x="4063" y="6734"/>
                  </a:cubicBezTo>
                  <a:cubicBezTo>
                    <a:pt x="4063" y="7068"/>
                    <a:pt x="5148" y="7346"/>
                    <a:pt x="6483" y="7346"/>
                  </a:cubicBezTo>
                  <a:close/>
                  <a:moveTo>
                    <a:pt x="6483" y="7346"/>
                  </a:move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Black" panose="020B0A02040204020203" charset="0"/>
              <a:ea typeface="Segoe UI Black" panose="020B0A02040204020203" charset="0"/>
              <a:cs typeface="Segoe UI Black" panose="020B0A02040204020203" charset="0"/>
            </a:endParaRPr>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Black" panose="020B0A02040204020203" charset="0"/>
              <a:ea typeface="Segoe UI Black" panose="020B0A02040204020203" charset="0"/>
              <a:cs typeface="Segoe UI Black" panose="020B0A02040204020203" charset="0"/>
            </a:endParaRPr>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Black" panose="020B0A02040204020203" charset="0"/>
              <a:ea typeface="Segoe UI Black" panose="020B0A02040204020203" charset="0"/>
              <a:cs typeface="Segoe UI Black" panose="020B0A02040204020203" charset="0"/>
            </a:endParaRPr>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02936" y="119470"/>
            <a:ext cx="1391228" cy="768350"/>
          </a:xfrm>
          <a:prstGeom prst="rect">
            <a:avLst/>
          </a:prstGeom>
          <a:noFill/>
        </p:spPr>
        <p:txBody>
          <a:bodyPr wrap="square" rtlCol="0">
            <a:spAutoFit/>
          </a:bodyPr>
          <a:lstStyle>
            <a:defPPr>
              <a:defRPr lang="zh-CN"/>
            </a:defPPr>
            <a:lvl1pPr algn="ctr">
              <a:defRPr sz="4400">
                <a:solidFill>
                  <a:srgbClr val="365B7E"/>
                </a:solidFill>
                <a:latin typeface="造字工房悦黑（非商用）常规体" pitchFamily="50" charset="-122"/>
                <a:ea typeface="造字工房悦黑（非商用）常规体" pitchFamily="50" charset="-122"/>
              </a:defRPr>
            </a:lvl1pPr>
          </a:lstStyle>
          <a:p>
            <a:r>
              <a:rPr lang="zh-CN" altLang="en-US" dirty="0">
                <a:latin typeface="Segoe UI Black" panose="020B0A02040204020203" charset="0"/>
                <a:ea typeface="Segoe UI Black" panose="020B0A02040204020203" charset="0"/>
                <a:cs typeface="Segoe UI Black" panose="020B0A02040204020203" charset="0"/>
              </a:rPr>
              <a:t>目录</a:t>
            </a:r>
            <a:endParaRPr lang="zh-CN" altLang="en-US" dirty="0">
              <a:latin typeface="Segoe UI Black" panose="020B0A02040204020203" charset="0"/>
              <a:ea typeface="Segoe UI Black" panose="020B0A02040204020203" charset="0"/>
              <a:cs typeface="Segoe UI Black" panose="020B0A02040204020203" charset="0"/>
            </a:endParaRPr>
          </a:p>
        </p:txBody>
      </p:sp>
      <p:grpSp>
        <p:nvGrpSpPr>
          <p:cNvPr id="33" name="组合 32"/>
          <p:cNvGrpSpPr/>
          <p:nvPr/>
        </p:nvGrpSpPr>
        <p:grpSpPr>
          <a:xfrm rot="0">
            <a:off x="1637211" y="1308032"/>
            <a:ext cx="3818016" cy="537505"/>
            <a:chOff x="3661423" y="2520706"/>
            <a:chExt cx="3314923" cy="537404"/>
          </a:xfrm>
        </p:grpSpPr>
        <p:grpSp>
          <p:nvGrpSpPr>
            <p:cNvPr id="48" name="组合 47"/>
            <p:cNvGrpSpPr/>
            <p:nvPr/>
          </p:nvGrpSpPr>
          <p:grpSpPr>
            <a:xfrm>
              <a:off x="3661461" y="2520706"/>
              <a:ext cx="3314885" cy="521872"/>
              <a:chOff x="1473572" y="2896131"/>
              <a:chExt cx="3314885" cy="521872"/>
            </a:xfrm>
          </p:grpSpPr>
          <p:sp>
            <p:nvSpPr>
              <p:cNvPr id="50" name="椭圆 49"/>
              <p:cNvSpPr/>
              <p:nvPr/>
            </p:nvSpPr>
            <p:spPr>
              <a:xfrm>
                <a:off x="1473572" y="2911723"/>
                <a:ext cx="482600" cy="482600"/>
              </a:xfrm>
              <a:prstGeom prst="ellipse">
                <a:avLst/>
              </a:prstGeom>
              <a:solidFill>
                <a:srgbClr val="CAC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Segoe UI Black" panose="020B0A02040204020203" charset="0"/>
                  <a:ea typeface="Segoe UI Black" panose="020B0A02040204020203" charset="0"/>
                  <a:cs typeface="Segoe UI Black" panose="020B0A02040204020203" charset="0"/>
                </a:endParaRPr>
              </a:p>
            </p:txBody>
          </p:sp>
          <p:sp>
            <p:nvSpPr>
              <p:cNvPr id="51" name="文本框 50"/>
              <p:cNvSpPr txBox="1"/>
              <p:nvPr/>
            </p:nvSpPr>
            <p:spPr>
              <a:xfrm>
                <a:off x="2060850" y="2896131"/>
                <a:ext cx="2727607" cy="521872"/>
              </a:xfrm>
              <a:prstGeom prst="rect">
                <a:avLst/>
              </a:prstGeom>
              <a:noFill/>
            </p:spPr>
            <p:txBody>
              <a:bodyPr wrap="square" rtlCol="0">
                <a:spAutoFit/>
              </a:bodyPr>
              <a:lstStyle/>
              <a:p>
                <a:pPr algn="l"/>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zkPoT</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的应用需求</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grpSp>
        <p:sp>
          <p:nvSpPr>
            <p:cNvPr id="49" name="文本框 48"/>
            <p:cNvSpPr txBox="1"/>
            <p:nvPr/>
          </p:nvSpPr>
          <p:spPr>
            <a:xfrm>
              <a:off x="3661423" y="2536238"/>
              <a:ext cx="474811" cy="521872"/>
            </a:xfrm>
            <a:prstGeom prst="rect">
              <a:avLst/>
            </a:prstGeom>
            <a:solidFill>
              <a:srgbClr val="365B7E"/>
            </a:solidFill>
          </p:spPr>
          <p:txBody>
            <a:bodyPr wrap="square" rtlCol="0">
              <a:noAutofit/>
            </a:bodyPr>
            <a:lstStyle>
              <a:defPPr>
                <a:defRPr lang="zh-CN"/>
              </a:defPPr>
              <a:lvl1pPr algn="dist">
                <a:defRPr sz="2800">
                  <a:solidFill>
                    <a:schemeClr val="bg1"/>
                  </a:solidFill>
                  <a:latin typeface="汉仪小隶书简" panose="02010609000101010101" pitchFamily="49" charset="-122"/>
                  <a:ea typeface="汉仪小隶书简" panose="02010609000101010101" pitchFamily="49" charset="-122"/>
                </a:defRPr>
              </a:lvl1pPr>
            </a:lstStyle>
            <a:p>
              <a:pPr algn="l"/>
              <a:r>
                <a:rPr lang="en-US" altLang="zh-CN" dirty="0">
                  <a:latin typeface="Segoe UI Black" panose="020B0A02040204020203" charset="0"/>
                  <a:ea typeface="Segoe UI Black" panose="020B0A02040204020203" charset="0"/>
                  <a:cs typeface="Segoe UI Black" panose="020B0A02040204020203" charset="0"/>
                </a:rPr>
                <a:t>1</a:t>
              </a:r>
              <a:endParaRPr lang="zh-CN" altLang="en-US" dirty="0">
                <a:latin typeface="Segoe UI Black" panose="020B0A02040204020203" charset="0"/>
                <a:ea typeface="Segoe UI Black" panose="020B0A02040204020203" charset="0"/>
                <a:cs typeface="Segoe UI Black" panose="020B0A02040204020203" charset="0"/>
              </a:endParaRPr>
            </a:p>
          </p:txBody>
        </p:sp>
      </p:grpSp>
      <p:grpSp>
        <p:nvGrpSpPr>
          <p:cNvPr id="34" name="组合 33"/>
          <p:cNvGrpSpPr/>
          <p:nvPr/>
        </p:nvGrpSpPr>
        <p:grpSpPr>
          <a:xfrm rot="0">
            <a:off x="1631678" y="3828506"/>
            <a:ext cx="4108087" cy="1814905"/>
            <a:chOff x="3619231" y="3801926"/>
            <a:chExt cx="4107988" cy="1815953"/>
          </a:xfrm>
        </p:grpSpPr>
        <p:sp>
          <p:nvSpPr>
            <p:cNvPr id="45" name="文本框 44"/>
            <p:cNvSpPr txBox="1"/>
            <p:nvPr/>
          </p:nvSpPr>
          <p:spPr>
            <a:xfrm>
              <a:off x="4328257" y="3802001"/>
              <a:ext cx="3398962" cy="1815878"/>
            </a:xfrm>
            <a:prstGeom prst="rect">
              <a:avLst/>
            </a:prstGeom>
            <a:noFill/>
          </p:spPr>
          <p:txBody>
            <a:bodyPr wrap="square" rtlCol="0">
              <a:noAutofit/>
            </a:bodyPr>
            <a:lstStyle/>
            <a:p>
              <a:pPr algn="l"/>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基于</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MPC</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in</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the</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head</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和</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zkSNARKs</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的</a:t>
              </a:r>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zkPoT</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框架</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sp>
          <p:nvSpPr>
            <p:cNvPr id="47" name="文本框 46"/>
            <p:cNvSpPr txBox="1"/>
            <p:nvPr/>
          </p:nvSpPr>
          <p:spPr>
            <a:xfrm>
              <a:off x="3619231" y="3801926"/>
              <a:ext cx="556914" cy="522271"/>
            </a:xfrm>
            <a:prstGeom prst="rect">
              <a:avLst/>
            </a:prstGeom>
            <a:solidFill>
              <a:srgbClr val="EE717B"/>
            </a:solidFill>
          </p:spPr>
          <p:txBody>
            <a:bodyPr wrap="square" rtlCol="0">
              <a:spAutoFit/>
            </a:bodyPr>
            <a:lstStyle>
              <a:defPPr>
                <a:defRPr lang="zh-CN"/>
              </a:defPPr>
              <a:lvl1pPr algn="dist">
                <a:defRPr sz="2800">
                  <a:solidFill>
                    <a:srgbClr val="D46512"/>
                  </a:solidFill>
                  <a:latin typeface="汉仪全唐诗简" panose="00020600040101010101" pitchFamily="18" charset="-122"/>
                  <a:ea typeface="汉仪全唐诗简" panose="00020600040101010101" pitchFamily="18" charset="-122"/>
                </a:defRPr>
              </a:lvl1pPr>
            </a:lstStyle>
            <a:p>
              <a:pPr algn="l"/>
              <a:r>
                <a:rPr lang="en-US" altLang="zh-CN" dirty="0">
                  <a:solidFill>
                    <a:schemeClr val="bg1"/>
                  </a:solidFill>
                  <a:latin typeface="Segoe UI Black" panose="020B0A02040204020203" charset="0"/>
                  <a:ea typeface="Segoe UI Black" panose="020B0A02040204020203" charset="0"/>
                  <a:cs typeface="Segoe UI Black" panose="020B0A02040204020203" charset="0"/>
                </a:rPr>
                <a:t>4</a:t>
              </a:r>
              <a:endParaRPr lang="zh-CN" altLang="en-US" dirty="0">
                <a:solidFill>
                  <a:schemeClr val="bg1"/>
                </a:solidFill>
                <a:latin typeface="Segoe UI Black" panose="020B0A02040204020203" charset="0"/>
                <a:ea typeface="Segoe UI Black" panose="020B0A02040204020203" charset="0"/>
                <a:cs typeface="Segoe UI Black" panose="020B0A02040204020203" charset="0"/>
              </a:endParaRPr>
            </a:p>
          </p:txBody>
        </p:sp>
      </p:grpSp>
      <p:grpSp>
        <p:nvGrpSpPr>
          <p:cNvPr id="35" name="组合 34"/>
          <p:cNvGrpSpPr/>
          <p:nvPr/>
        </p:nvGrpSpPr>
        <p:grpSpPr>
          <a:xfrm rot="0">
            <a:off x="1627217" y="2952432"/>
            <a:ext cx="3894785" cy="953135"/>
            <a:chOff x="3614740" y="4988395"/>
            <a:chExt cx="3894739" cy="953448"/>
          </a:xfrm>
        </p:grpSpPr>
        <p:sp>
          <p:nvSpPr>
            <p:cNvPr id="43" name="文本框 42"/>
            <p:cNvSpPr txBox="1"/>
            <p:nvPr/>
          </p:nvSpPr>
          <p:spPr>
            <a:xfrm>
              <a:off x="4319235" y="4988395"/>
              <a:ext cx="3190244" cy="953448"/>
            </a:xfrm>
            <a:prstGeom prst="rect">
              <a:avLst/>
            </a:prstGeom>
            <a:noFill/>
          </p:spPr>
          <p:txBody>
            <a:bodyPr wrap="square" rtlCol="0">
              <a:noAutofit/>
            </a:bodyPr>
            <a:lstStyle/>
            <a:p>
              <a:pPr algn="l"/>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zkPoT</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形式化定义</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sp>
          <p:nvSpPr>
            <p:cNvPr id="44" name="文本框 43"/>
            <p:cNvSpPr txBox="1"/>
            <p:nvPr/>
          </p:nvSpPr>
          <p:spPr>
            <a:xfrm>
              <a:off x="3614740" y="4996880"/>
              <a:ext cx="556914" cy="522141"/>
            </a:xfrm>
            <a:prstGeom prst="rect">
              <a:avLst/>
            </a:prstGeom>
            <a:solidFill>
              <a:srgbClr val="365B7E"/>
            </a:solidFill>
          </p:spPr>
          <p:txBody>
            <a:bodyPr wrap="square" rtlCol="0">
              <a:sp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pPr algn="l"/>
              <a:r>
                <a:rPr lang="en-US" altLang="zh-CN" dirty="0">
                  <a:latin typeface="Segoe UI Black" panose="020B0A02040204020203" charset="0"/>
                  <a:ea typeface="Segoe UI Black" panose="020B0A02040204020203" charset="0"/>
                  <a:cs typeface="Segoe UI Black" panose="020B0A02040204020203" charset="0"/>
                </a:rPr>
                <a:t>3</a:t>
              </a:r>
              <a:endParaRPr lang="zh-CN" altLang="en-US" dirty="0">
                <a:latin typeface="Segoe UI Black" panose="020B0A02040204020203" charset="0"/>
                <a:ea typeface="Segoe UI Black" panose="020B0A02040204020203" charset="0"/>
                <a:cs typeface="Segoe UI Black" panose="020B0A02040204020203" charset="0"/>
              </a:endParaRPr>
            </a:p>
          </p:txBody>
        </p:sp>
      </p:grpSp>
      <p:grpSp>
        <p:nvGrpSpPr>
          <p:cNvPr id="36" name="组合 35"/>
          <p:cNvGrpSpPr/>
          <p:nvPr/>
        </p:nvGrpSpPr>
        <p:grpSpPr>
          <a:xfrm rot="0">
            <a:off x="1622681" y="2206783"/>
            <a:ext cx="3832533" cy="968570"/>
            <a:chOff x="3624304" y="2520796"/>
            <a:chExt cx="3832752" cy="968334"/>
          </a:xfrm>
        </p:grpSpPr>
        <p:grpSp>
          <p:nvGrpSpPr>
            <p:cNvPr id="37" name="组合 36"/>
            <p:cNvGrpSpPr/>
            <p:nvPr/>
          </p:nvGrpSpPr>
          <p:grpSpPr>
            <a:xfrm>
              <a:off x="3661461" y="2536227"/>
              <a:ext cx="3795595" cy="952903"/>
              <a:chOff x="1473572" y="2911652"/>
              <a:chExt cx="3795595" cy="952903"/>
            </a:xfrm>
          </p:grpSpPr>
          <p:sp>
            <p:nvSpPr>
              <p:cNvPr id="39" name="椭圆 38"/>
              <p:cNvSpPr/>
              <p:nvPr/>
            </p:nvSpPr>
            <p:spPr>
              <a:xfrm>
                <a:off x="1473572" y="2911723"/>
                <a:ext cx="482600" cy="482600"/>
              </a:xfrm>
              <a:prstGeom prst="ellipse">
                <a:avLst/>
              </a:prstGeom>
              <a:solidFill>
                <a:srgbClr val="CAC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Segoe UI Black" panose="020B0A02040204020203" charset="0"/>
                  <a:ea typeface="Segoe UI Black" panose="020B0A02040204020203" charset="0"/>
                  <a:cs typeface="Segoe UI Black" panose="020B0A02040204020203" charset="0"/>
                </a:endParaRPr>
              </a:p>
            </p:txBody>
          </p:sp>
          <p:sp>
            <p:nvSpPr>
              <p:cNvPr id="40" name="文本框 39"/>
              <p:cNvSpPr txBox="1"/>
              <p:nvPr/>
            </p:nvSpPr>
            <p:spPr>
              <a:xfrm>
                <a:off x="2145494" y="2911652"/>
                <a:ext cx="3123673" cy="952903"/>
              </a:xfrm>
              <a:prstGeom prst="rect">
                <a:avLst/>
              </a:prstGeom>
              <a:noFill/>
            </p:spPr>
            <p:txBody>
              <a:bodyPr wrap="square" rtlCol="0">
                <a:noAutofit/>
              </a:bodyPr>
              <a:lstStyle/>
              <a:p>
                <a:pPr algn="l"/>
                <a:r>
                  <a:rPr lang="en-US" altLang="zh-CN" sz="2800" dirty="0">
                    <a:solidFill>
                      <a:schemeClr val="tx1"/>
                    </a:solidFill>
                    <a:latin typeface="Segoe UI Black" panose="020B0A02040204020203" charset="0"/>
                    <a:ea typeface="Segoe UI Black" panose="020B0A02040204020203" charset="0"/>
                    <a:cs typeface="Segoe UI Black" panose="020B0A02040204020203" charset="0"/>
                  </a:rPr>
                  <a:t>zkPoT</a:t>
                </a: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新框架概述</a:t>
                </a:r>
                <a:endParaRPr>
                  <a:latin typeface="Segoe UI Black" panose="020B0A02040204020203" charset="0"/>
                  <a:ea typeface="Segoe UI Black" panose="020B0A02040204020203" charset="0"/>
                  <a:cs typeface="Segoe UI Black" panose="020B0A02040204020203" charset="0"/>
                </a:endParaRPr>
              </a:p>
            </p:txBody>
          </p:sp>
        </p:grpSp>
        <p:sp>
          <p:nvSpPr>
            <p:cNvPr id="38" name="文本框 37"/>
            <p:cNvSpPr txBox="1"/>
            <p:nvPr/>
          </p:nvSpPr>
          <p:spPr>
            <a:xfrm>
              <a:off x="3624304" y="2520796"/>
              <a:ext cx="556914" cy="521843"/>
            </a:xfrm>
            <a:prstGeom prst="rect">
              <a:avLst/>
            </a:prstGeom>
            <a:solidFill>
              <a:srgbClr val="EE717B"/>
            </a:solidFill>
          </p:spPr>
          <p:txBody>
            <a:bodyPr wrap="square" rtlCol="0">
              <a:sp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pPr algn="l"/>
              <a:r>
                <a:rPr lang="en-US" altLang="zh-CN" dirty="0">
                  <a:latin typeface="Segoe UI Black" panose="020B0A02040204020203" charset="0"/>
                  <a:ea typeface="Segoe UI Black" panose="020B0A02040204020203" charset="0"/>
                  <a:cs typeface="Segoe UI Black" panose="020B0A02040204020203" charset="0"/>
                </a:rPr>
                <a:t>2</a:t>
              </a:r>
              <a:endParaRPr lang="zh-CN" altLang="en-US" dirty="0">
                <a:latin typeface="Segoe UI Black" panose="020B0A02040204020203" charset="0"/>
                <a:ea typeface="Segoe UI Black" panose="020B0A02040204020203" charset="0"/>
                <a:cs typeface="Segoe UI Black" panose="020B0A02040204020203" charset="0"/>
              </a:endParaRPr>
            </a:p>
          </p:txBody>
        </p:sp>
      </p:grpSp>
      <p:grpSp>
        <p:nvGrpSpPr>
          <p:cNvPr id="6" name="组合 5"/>
          <p:cNvGrpSpPr/>
          <p:nvPr/>
        </p:nvGrpSpPr>
        <p:grpSpPr>
          <a:xfrm rot="0">
            <a:off x="7234960" y="2846634"/>
            <a:ext cx="4866203" cy="1161344"/>
            <a:chOff x="3614740" y="4882563"/>
            <a:chExt cx="4866145" cy="1161725"/>
          </a:xfrm>
        </p:grpSpPr>
        <p:sp>
          <p:nvSpPr>
            <p:cNvPr id="15" name="文本框 14"/>
            <p:cNvSpPr txBox="1"/>
            <p:nvPr/>
          </p:nvSpPr>
          <p:spPr>
            <a:xfrm>
              <a:off x="4510310" y="4882563"/>
              <a:ext cx="3970575" cy="1161725"/>
            </a:xfrm>
            <a:prstGeom prst="rect">
              <a:avLst/>
            </a:prstGeom>
            <a:noFill/>
          </p:spPr>
          <p:txBody>
            <a:bodyPr wrap="square" rtlCol="0">
              <a:noAutofit/>
            </a:bodyPr>
            <a:lstStyle/>
            <a:p>
              <a:pPr algn="l"/>
              <a:r>
                <a:rPr lang="en-US" altLang="zh-CN" sz="2800" dirty="0">
                  <a:latin typeface="Segoe UI Black" panose="020B0A02040204020203" charset="0"/>
                  <a:ea typeface="Segoe UI Black" panose="020B0A02040204020203" charset="0"/>
                  <a:cs typeface="Segoe UI Black" panose="020B0A02040204020203" charset="0"/>
                </a:rPr>
                <a:t>logistics regression</a:t>
              </a:r>
              <a:r>
                <a:rPr lang="zh-CN" altLang="en-US" sz="2800" dirty="0">
                  <a:latin typeface="Segoe UI Black" panose="020B0A02040204020203" charset="0"/>
                  <a:ea typeface="Segoe UI Black" panose="020B0A02040204020203" charset="0"/>
                  <a:cs typeface="Segoe UI Black" panose="020B0A02040204020203" charset="0"/>
                </a:rPr>
                <a:t>的</a:t>
              </a:r>
              <a:r>
                <a:rPr lang="en-US" altLang="zh-CN" sz="2800" dirty="0">
                  <a:latin typeface="Segoe UI Black" panose="020B0A02040204020203" charset="0"/>
                  <a:ea typeface="Segoe UI Black" panose="020B0A02040204020203" charset="0"/>
                  <a:cs typeface="Segoe UI Black" panose="020B0A02040204020203" charset="0"/>
                </a:rPr>
                <a:t>zkPoT</a:t>
              </a:r>
              <a:r>
                <a:rPr lang="zh-CN" altLang="en-US" sz="2800" dirty="0">
                  <a:latin typeface="Segoe UI Black" panose="020B0A02040204020203" charset="0"/>
                  <a:ea typeface="Segoe UI Black" panose="020B0A02040204020203" charset="0"/>
                  <a:cs typeface="Segoe UI Black" panose="020B0A02040204020203" charset="0"/>
                </a:rPr>
                <a:t>实现</a:t>
              </a:r>
              <a:endParaRPr lang="zh-CN" altLang="en-US" sz="2800" dirty="0">
                <a:latin typeface="Segoe UI Black" panose="020B0A02040204020203" charset="0"/>
                <a:ea typeface="Segoe UI Black" panose="020B0A02040204020203" charset="0"/>
                <a:cs typeface="Segoe UI Black" panose="020B0A02040204020203" charset="0"/>
              </a:endParaRPr>
            </a:p>
          </p:txBody>
        </p:sp>
        <p:sp>
          <p:nvSpPr>
            <p:cNvPr id="16" name="文本框 15"/>
            <p:cNvSpPr txBox="1"/>
            <p:nvPr/>
          </p:nvSpPr>
          <p:spPr>
            <a:xfrm>
              <a:off x="3614740" y="4996880"/>
              <a:ext cx="556914" cy="522141"/>
            </a:xfrm>
            <a:prstGeom prst="rect">
              <a:avLst/>
            </a:prstGeom>
            <a:solidFill>
              <a:srgbClr val="365B7E"/>
            </a:solidFill>
          </p:spPr>
          <p:txBody>
            <a:bodyPr wrap="square" rtlCol="0">
              <a:sp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r>
                <a:rPr lang="en-US" altLang="zh-CN" dirty="0">
                  <a:latin typeface="Segoe UI Black" panose="020B0A02040204020203" charset="0"/>
                  <a:ea typeface="Segoe UI Black" panose="020B0A02040204020203" charset="0"/>
                  <a:cs typeface="Segoe UI Black" panose="020B0A02040204020203" charset="0"/>
                </a:rPr>
                <a:t>5</a:t>
              </a:r>
              <a:endParaRPr lang="zh-CN" altLang="en-US" dirty="0">
                <a:latin typeface="Segoe UI Black" panose="020B0A02040204020203" charset="0"/>
                <a:ea typeface="Segoe UI Black" panose="020B0A02040204020203" charset="0"/>
                <a:cs typeface="Segoe UI Black" panose="020B0A02040204020203" charset="0"/>
              </a:endParaRPr>
            </a:p>
          </p:txBody>
        </p:sp>
      </p:grpSp>
      <p:grpSp>
        <p:nvGrpSpPr>
          <p:cNvPr id="17" name="组合 16"/>
          <p:cNvGrpSpPr/>
          <p:nvPr/>
        </p:nvGrpSpPr>
        <p:grpSpPr>
          <a:xfrm rot="0">
            <a:off x="7226710" y="4127863"/>
            <a:ext cx="4033809" cy="953135"/>
            <a:chOff x="3624304" y="2520738"/>
            <a:chExt cx="3356668" cy="952903"/>
          </a:xfrm>
        </p:grpSpPr>
        <p:grpSp>
          <p:nvGrpSpPr>
            <p:cNvPr id="18" name="组合 17"/>
            <p:cNvGrpSpPr/>
            <p:nvPr/>
          </p:nvGrpSpPr>
          <p:grpSpPr>
            <a:xfrm>
              <a:off x="3661461" y="2520738"/>
              <a:ext cx="3319511" cy="952903"/>
              <a:chOff x="1473572" y="2896163"/>
              <a:chExt cx="3319511" cy="952903"/>
            </a:xfrm>
          </p:grpSpPr>
          <p:sp>
            <p:nvSpPr>
              <p:cNvPr id="19" name="椭圆 18"/>
              <p:cNvSpPr/>
              <p:nvPr/>
            </p:nvSpPr>
            <p:spPr>
              <a:xfrm>
                <a:off x="1473572" y="2911723"/>
                <a:ext cx="482600" cy="482600"/>
              </a:xfrm>
              <a:prstGeom prst="ellipse">
                <a:avLst/>
              </a:prstGeom>
              <a:solidFill>
                <a:srgbClr val="CAC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Segoe UI Black" panose="020B0A02040204020203" charset="0"/>
                  <a:ea typeface="Segoe UI Black" panose="020B0A02040204020203" charset="0"/>
                  <a:cs typeface="Segoe UI Black" panose="020B0A02040204020203" charset="0"/>
                </a:endParaRPr>
              </a:p>
            </p:txBody>
          </p:sp>
          <p:sp>
            <p:nvSpPr>
              <p:cNvPr id="20" name="文本框 19"/>
              <p:cNvSpPr txBox="1"/>
              <p:nvPr/>
            </p:nvSpPr>
            <p:spPr>
              <a:xfrm>
                <a:off x="2065476" y="2896163"/>
                <a:ext cx="2727607" cy="952903"/>
              </a:xfrm>
              <a:prstGeom prst="rect">
                <a:avLst/>
              </a:prstGeom>
              <a:noFill/>
            </p:spPr>
            <p:txBody>
              <a:bodyPr wrap="square" rtlCol="0">
                <a:spAutoFit/>
              </a:bodyPr>
              <a:lstStyle/>
              <a:p>
                <a:pPr algn="ctr"/>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协议实现和测试结果分析</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grpSp>
        <p:sp>
          <p:nvSpPr>
            <p:cNvPr id="22" name="文本框 21"/>
            <p:cNvSpPr txBox="1"/>
            <p:nvPr/>
          </p:nvSpPr>
          <p:spPr>
            <a:xfrm>
              <a:off x="3624304" y="2520796"/>
              <a:ext cx="556914" cy="521843"/>
            </a:xfrm>
            <a:prstGeom prst="rect">
              <a:avLst/>
            </a:prstGeom>
            <a:solidFill>
              <a:srgbClr val="EE717B"/>
            </a:solidFill>
          </p:spPr>
          <p:txBody>
            <a:bodyPr wrap="square" rtlCol="0">
              <a:sp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r>
                <a:rPr lang="en-US" altLang="zh-CN" dirty="0">
                  <a:latin typeface="Segoe UI Black" panose="020B0A02040204020203" charset="0"/>
                  <a:ea typeface="Segoe UI Black" panose="020B0A02040204020203" charset="0"/>
                  <a:cs typeface="Segoe UI Black" panose="020B0A02040204020203" charset="0"/>
                </a:rPr>
                <a:t>6</a:t>
              </a:r>
              <a:endParaRPr lang="zh-CN" altLang="en-US" dirty="0">
                <a:latin typeface="Segoe UI Black" panose="020B0A02040204020203" charset="0"/>
                <a:ea typeface="Segoe UI Black" panose="020B0A02040204020203" charset="0"/>
                <a:cs typeface="Segoe UI Black" panose="020B0A02040204020203"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性能分析</a:t>
            </a:r>
            <a:endParaRPr lang="zh-CN" altLang="en-US" sz="2400" dirty="0">
              <a:solidFill>
                <a:srgbClr val="4B708B"/>
              </a:solidFill>
              <a:latin typeface="造字工房悦黑（非商用）常规体" pitchFamily="50" charset="-122"/>
              <a:ea typeface="造字工房悦黑（非商用）常规体" pitchFamily="50" charset="-122"/>
            </a:endParaRPr>
          </a:p>
        </p:txBody>
      </p:sp>
      <p:pic>
        <p:nvPicPr>
          <p:cNvPr id="2" name="图片 1" descr="upload_post_object_v2_458708243"/>
          <p:cNvPicPr>
            <a:picLocks noChangeAspect="1"/>
          </p:cNvPicPr>
          <p:nvPr/>
        </p:nvPicPr>
        <p:blipFill>
          <a:blip r:embed="rId3"/>
          <a:stretch>
            <a:fillRect/>
          </a:stretch>
        </p:blipFill>
        <p:spPr>
          <a:xfrm>
            <a:off x="1021433" y="2011727"/>
            <a:ext cx="4901529" cy="2242230"/>
          </a:xfrm>
          <a:prstGeom prst="rect">
            <a:avLst/>
          </a:prstGeom>
        </p:spPr>
      </p:pic>
      <p:grpSp>
        <p:nvGrpSpPr>
          <p:cNvPr id="32" name="组合 31"/>
          <p:cNvGrpSpPr/>
          <p:nvPr/>
        </p:nvGrpSpPr>
        <p:grpSpPr>
          <a:xfrm rot="0">
            <a:off x="688930" y="1105535"/>
            <a:ext cx="10997823" cy="5150302"/>
            <a:chOff x="944381" y="1468678"/>
            <a:chExt cx="10998117" cy="5150613"/>
          </a:xfrm>
        </p:grpSpPr>
        <p:sp>
          <p:nvSpPr>
            <p:cNvPr id="37" name="文本框 36"/>
            <p:cNvSpPr txBox="1"/>
            <p:nvPr/>
          </p:nvSpPr>
          <p:spPr>
            <a:xfrm>
              <a:off x="944381" y="5888406"/>
              <a:ext cx="10998117" cy="73088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zh-CN" altLang="en-US" sz="1800" dirty="0">
                  <a:latin typeface="汉仪全唐诗简" panose="00020600040101010101" pitchFamily="18" charset="-122"/>
                  <a:ea typeface="汉仪全唐诗简" panose="00020600040101010101" pitchFamily="18" charset="-122"/>
                </a:rPr>
                <a:t> 在信息论检查阶段，针对</a:t>
              </a:r>
              <a:r>
                <a:rPr lang="en-US" altLang="zh-CN" sz="1800" dirty="0">
                  <a:latin typeface="汉仪全唐诗简" panose="00020600040101010101" pitchFamily="18" charset="-122"/>
                  <a:ea typeface="汉仪全唐诗简" panose="00020600040101010101" pitchFamily="18" charset="-122"/>
                </a:rPr>
                <a:t>MPCitH</a:t>
              </a:r>
              <a:r>
                <a:rPr lang="zh-CN" altLang="en-US" sz="1800" dirty="0">
                  <a:latin typeface="汉仪全唐诗简" panose="00020600040101010101" pitchFamily="18" charset="-122"/>
                  <a:ea typeface="汉仪全唐诗简" panose="00020600040101010101" pitchFamily="18" charset="-122"/>
                </a:rPr>
                <a:t>证明，</a:t>
              </a:r>
              <a:r>
                <a:rPr lang="en-US" altLang="zh-CN" sz="1800" b="1" dirty="0">
                  <a:latin typeface="汉仪全唐诗简" panose="00020600040101010101" pitchFamily="18" charset="-122"/>
                  <a:ea typeface="汉仪全唐诗简" panose="00020600040101010101" pitchFamily="18" charset="-122"/>
                </a:rPr>
                <a:t>proof size和prover/verifier time随Batch size</a:t>
              </a:r>
              <a:r>
                <a:rPr lang="zh-CN" altLang="en-US" sz="1800" b="1" dirty="0">
                  <a:latin typeface="汉仪全唐诗简" panose="00020600040101010101" pitchFamily="18" charset="-122"/>
                  <a:ea typeface="汉仪全唐诗简" panose="00020600040101010101" pitchFamily="18" charset="-122"/>
                </a:rPr>
                <a:t>和维度</a:t>
              </a:r>
              <a:r>
                <a:rPr lang="en-US" altLang="zh-CN" sz="1800" b="1" dirty="0">
                  <a:latin typeface="汉仪全唐诗简" panose="00020600040101010101" pitchFamily="18" charset="-122"/>
                  <a:ea typeface="汉仪全唐诗简" panose="00020600040101010101" pitchFamily="18" charset="-122"/>
                </a:rPr>
                <a:t>线性增长</a:t>
              </a:r>
              <a:endParaRPr lang="en-US" altLang="zh-CN" sz="1800" b="1" dirty="0">
                <a:latin typeface="汉仪全唐诗简" panose="00020600040101010101" pitchFamily="18" charset="-122"/>
                <a:ea typeface="汉仪全唐诗简" panose="00020600040101010101" pitchFamily="18" charset="-122"/>
              </a:endParaRPr>
            </a:p>
          </p:txBody>
        </p:sp>
        <p:sp>
          <p:nvSpPr>
            <p:cNvPr id="38" name="文本框 37"/>
            <p:cNvSpPr txBox="1"/>
            <p:nvPr/>
          </p:nvSpPr>
          <p:spPr>
            <a:xfrm>
              <a:off x="944426" y="1468678"/>
              <a:ext cx="4162932" cy="1050353"/>
            </a:xfrm>
            <a:prstGeom prst="rect">
              <a:avLst/>
            </a:prstGeom>
            <a:noFill/>
          </p:spPr>
          <p:txBody>
            <a:bodyPr vert="horz" wrap="square" rtlCol="0">
              <a:noAutofit/>
            </a:bodyPr>
            <a:lstStyle/>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在线阶段——信息论检查</a:t>
              </a:r>
              <a:endParaRPr lang="zh-CN" altLang="en-US" sz="2400" dirty="0">
                <a:latin typeface="造字工房悦黑（非商用）常规体" pitchFamily="50" charset="-122"/>
                <a:ea typeface="造字工房悦黑（非商用）常规体" pitchFamily="50" charset="-122"/>
              </a:endParaRPr>
            </a:p>
          </p:txBody>
        </p:sp>
      </p:grpSp>
      <p:pic>
        <p:nvPicPr>
          <p:cNvPr id="4" name="图片 3" descr="upload_post_object_v2_3136684415"/>
          <p:cNvPicPr>
            <a:picLocks noChangeAspect="1"/>
          </p:cNvPicPr>
          <p:nvPr/>
        </p:nvPicPr>
        <p:blipFill>
          <a:blip r:embed="rId4"/>
          <a:stretch>
            <a:fillRect/>
          </a:stretch>
        </p:blipFill>
        <p:spPr>
          <a:xfrm>
            <a:off x="6342969" y="2011680"/>
            <a:ext cx="4731204" cy="286017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性能分析</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32" name="组合 31"/>
          <p:cNvGrpSpPr/>
          <p:nvPr/>
        </p:nvGrpSpPr>
        <p:grpSpPr>
          <a:xfrm rot="0">
            <a:off x="688930" y="1105535"/>
            <a:ext cx="10997823" cy="5150302"/>
            <a:chOff x="944381" y="1468678"/>
            <a:chExt cx="10998117" cy="5150613"/>
          </a:xfrm>
        </p:grpSpPr>
        <p:sp>
          <p:nvSpPr>
            <p:cNvPr id="37" name="文本框 36"/>
            <p:cNvSpPr txBox="1"/>
            <p:nvPr/>
          </p:nvSpPr>
          <p:spPr>
            <a:xfrm>
              <a:off x="944381" y="5888406"/>
              <a:ext cx="10998117" cy="73088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zh-CN" altLang="en-US" sz="1800" dirty="0">
                  <a:latin typeface="汉仪全唐诗简" panose="00020600040101010101" pitchFamily="18" charset="-122"/>
                  <a:ea typeface="汉仪全唐诗简" panose="00020600040101010101" pitchFamily="18" charset="-122"/>
                </a:rPr>
                <a:t> 在加密检查阶段，针对</a:t>
              </a:r>
              <a:r>
                <a:rPr lang="en-US" altLang="zh-CN" sz="1800" dirty="0">
                  <a:latin typeface="汉仪全唐诗简" panose="00020600040101010101" pitchFamily="18" charset="-122"/>
                  <a:ea typeface="汉仪全唐诗简" panose="00020600040101010101" pitchFamily="18" charset="-122"/>
                </a:rPr>
                <a:t>FRI</a:t>
              </a:r>
              <a:r>
                <a:rPr lang="zh-CN" altLang="en-US" sz="1800" dirty="0">
                  <a:latin typeface="汉仪全唐诗简" panose="00020600040101010101" pitchFamily="18" charset="-122"/>
                  <a:ea typeface="汉仪全唐诗简" panose="00020600040101010101" pitchFamily="18" charset="-122"/>
                </a:rPr>
                <a:t>证明，</a:t>
              </a:r>
              <a:r>
                <a:rPr lang="en-US" altLang="zh-CN" sz="1800" b="1" dirty="0">
                  <a:latin typeface="汉仪全唐诗简" panose="00020600040101010101" pitchFamily="18" charset="-122"/>
                  <a:ea typeface="汉仪全唐诗简" panose="00020600040101010101" pitchFamily="18" charset="-122"/>
                </a:rPr>
                <a:t>prover/verifier time随</a:t>
              </a:r>
              <a:r>
                <a:rPr lang="zh-CN" altLang="en-US" sz="1800" b="1" dirty="0">
                  <a:latin typeface="汉仪全唐诗简" panose="00020600040101010101" pitchFamily="18" charset="-122"/>
                  <a:ea typeface="汉仪全唐诗简" panose="00020600040101010101" pitchFamily="18" charset="-122"/>
                </a:rPr>
                <a:t>维度和数据集大小呈</a:t>
              </a:r>
              <a:r>
                <a:rPr lang="en-US" altLang="zh-CN" sz="1800" b="1" dirty="0">
                  <a:latin typeface="汉仪全唐诗简" panose="00020600040101010101" pitchFamily="18" charset="-122"/>
                  <a:ea typeface="汉仪全唐诗简" panose="00020600040101010101" pitchFamily="18" charset="-122"/>
                </a:rPr>
                <a:t>对数增长</a:t>
              </a:r>
              <a:r>
                <a:rPr lang="zh-CN" altLang="en-US" sz="1800" b="1" dirty="0">
                  <a:latin typeface="汉仪全唐诗简" panose="00020600040101010101" pitchFamily="18" charset="-122"/>
                  <a:ea typeface="汉仪全唐诗简" panose="00020600040101010101" pitchFamily="18" charset="-122"/>
                </a:rPr>
                <a:t>；</a:t>
              </a:r>
              <a:r>
                <a:rPr lang="en-US" altLang="zh-CN" sz="1800" dirty="0">
                  <a:latin typeface="汉仪全唐诗简" panose="00020600040101010101" pitchFamily="18" charset="-122"/>
                  <a:ea typeface="汉仪全唐诗简" panose="00020600040101010101" pitchFamily="18" charset="-122"/>
                </a:rPr>
                <a:t>即使对于最大的参数，</a:t>
              </a:r>
              <a:r>
                <a:rPr lang="en-US" altLang="zh-CN" sz="1800" b="1" dirty="0">
                  <a:latin typeface="汉仪全唐诗简" panose="00020600040101010101" pitchFamily="18" charset="-122"/>
                  <a:ea typeface="汉仪全唐诗简" panose="00020600040101010101" pitchFamily="18" charset="-122"/>
                </a:rPr>
                <a:t>proof size</a:t>
              </a:r>
              <a:r>
                <a:rPr lang="en-US" altLang="zh-CN" sz="1800" dirty="0">
                  <a:latin typeface="汉仪全唐诗简" panose="00020600040101010101" pitchFamily="18" charset="-122"/>
                  <a:ea typeface="汉仪全唐诗简" panose="00020600040101010101" pitchFamily="18" charset="-122"/>
                </a:rPr>
                <a:t>也不到</a:t>
              </a:r>
              <a:r>
                <a:rPr lang="en-US" altLang="zh-CN" sz="1800" b="1" dirty="0">
                  <a:latin typeface="汉仪全唐诗简" panose="00020600040101010101" pitchFamily="18" charset="-122"/>
                  <a:ea typeface="汉仪全唐诗简" panose="00020600040101010101" pitchFamily="18" charset="-122"/>
                </a:rPr>
                <a:t>5 MB</a:t>
              </a:r>
              <a:endParaRPr lang="en-US" altLang="zh-CN" sz="1800" b="1" dirty="0">
                <a:latin typeface="汉仪全唐诗简" panose="00020600040101010101" pitchFamily="18" charset="-122"/>
                <a:ea typeface="汉仪全唐诗简" panose="00020600040101010101" pitchFamily="18" charset="-122"/>
              </a:endParaRPr>
            </a:p>
          </p:txBody>
        </p:sp>
        <p:sp>
          <p:nvSpPr>
            <p:cNvPr id="38" name="文本框 37"/>
            <p:cNvSpPr txBox="1"/>
            <p:nvPr/>
          </p:nvSpPr>
          <p:spPr>
            <a:xfrm>
              <a:off x="944426" y="1468678"/>
              <a:ext cx="4162932" cy="1050353"/>
            </a:xfrm>
            <a:prstGeom prst="rect">
              <a:avLst/>
            </a:prstGeom>
            <a:noFill/>
          </p:spPr>
          <p:txBody>
            <a:bodyPr vert="horz" wrap="square" rtlCol="0">
              <a:noAutofit/>
            </a:bodyPr>
            <a:lstStyle/>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在线阶段——加密检查</a:t>
              </a:r>
              <a:endParaRPr lang="zh-CN" altLang="en-US" sz="2400" dirty="0">
                <a:latin typeface="造字工房悦黑（非商用）常规体" pitchFamily="50" charset="-122"/>
                <a:ea typeface="造字工房悦黑（非商用）常规体" pitchFamily="50" charset="-122"/>
              </a:endParaRPr>
            </a:p>
          </p:txBody>
        </p:sp>
      </p:grpSp>
      <p:pic>
        <p:nvPicPr>
          <p:cNvPr id="6" name="图片 5" descr="upload_post_object_v2_942939864"/>
          <p:cNvPicPr>
            <a:picLocks noChangeAspect="1"/>
          </p:cNvPicPr>
          <p:nvPr/>
        </p:nvPicPr>
        <p:blipFill>
          <a:blip r:embed="rId3"/>
          <a:stretch>
            <a:fillRect/>
          </a:stretch>
        </p:blipFill>
        <p:spPr>
          <a:xfrm>
            <a:off x="3067050" y="1687342"/>
            <a:ext cx="6241596" cy="383770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性能分析</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32" name="组合 31"/>
          <p:cNvGrpSpPr/>
          <p:nvPr/>
        </p:nvGrpSpPr>
        <p:grpSpPr>
          <a:xfrm rot="0">
            <a:off x="688930" y="1105535"/>
            <a:ext cx="10997823" cy="5150302"/>
            <a:chOff x="944381" y="1468678"/>
            <a:chExt cx="10998117" cy="5150613"/>
          </a:xfrm>
        </p:grpSpPr>
        <p:sp>
          <p:nvSpPr>
            <p:cNvPr id="37" name="文本框 36"/>
            <p:cNvSpPr txBox="1"/>
            <p:nvPr/>
          </p:nvSpPr>
          <p:spPr>
            <a:xfrm>
              <a:off x="944381" y="5888406"/>
              <a:ext cx="10998117" cy="73088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zh-CN" altLang="en-US" sz="1800" dirty="0">
                  <a:latin typeface="汉仪全唐诗简" panose="00020600040101010101" pitchFamily="18" charset="-122"/>
                  <a:ea typeface="汉仪全唐诗简" panose="00020600040101010101" pitchFamily="18" charset="-122"/>
                </a:rPr>
                <a:t> 在数据检查阶段，</a:t>
              </a:r>
              <a:r>
                <a:rPr lang="en-US" altLang="zh-CN" sz="1800" b="1" dirty="0">
                  <a:latin typeface="汉仪全唐诗简" panose="00020600040101010101" pitchFamily="18" charset="-122"/>
                  <a:ea typeface="汉仪全唐诗简" panose="00020600040101010101" pitchFamily="18" charset="-122"/>
                </a:rPr>
                <a:t>prover/verifier time随</a:t>
              </a:r>
              <a:r>
                <a:rPr lang="zh-CN" altLang="en-US" sz="1800" b="1" dirty="0">
                  <a:latin typeface="汉仪全唐诗简" panose="00020600040101010101" pitchFamily="18" charset="-122"/>
                  <a:ea typeface="汉仪全唐诗简" panose="00020600040101010101" pitchFamily="18" charset="-122"/>
                </a:rPr>
                <a:t>维度和数据集大小呈正相关，</a:t>
              </a:r>
              <a:r>
                <a:rPr lang="en-US" altLang="zh-CN" sz="1800" b="1" dirty="0">
                  <a:latin typeface="汉仪全唐诗简" panose="00020600040101010101" pitchFamily="18" charset="-122"/>
                  <a:ea typeface="汉仪全唐诗简" panose="00020600040101010101" pitchFamily="18" charset="-122"/>
                </a:rPr>
                <a:t>proof size</a:t>
              </a:r>
              <a:r>
                <a:rPr lang="zh-CN" altLang="en-US" sz="1800" b="1" dirty="0">
                  <a:latin typeface="汉仪全唐诗简" panose="00020600040101010101" pitchFamily="18" charset="-122"/>
                  <a:ea typeface="汉仪全唐诗简" panose="00020600040101010101" pitchFamily="18" charset="-122"/>
                </a:rPr>
                <a:t>约为</a:t>
              </a:r>
              <a:r>
                <a:rPr lang="en-US" altLang="zh-CN" sz="1800" b="1" dirty="0">
                  <a:latin typeface="汉仪全唐诗简" panose="00020600040101010101" pitchFamily="18" charset="-122"/>
                  <a:ea typeface="汉仪全唐诗简" panose="00020600040101010101" pitchFamily="18" charset="-122"/>
                </a:rPr>
                <a:t>5 MB</a:t>
              </a:r>
              <a:endParaRPr lang="en-US" altLang="zh-CN" sz="1800" b="1" dirty="0">
                <a:latin typeface="汉仪全唐诗简" panose="00020600040101010101" pitchFamily="18" charset="-122"/>
                <a:ea typeface="汉仪全唐诗简" panose="00020600040101010101" pitchFamily="18" charset="-122"/>
              </a:endParaRPr>
            </a:p>
          </p:txBody>
        </p:sp>
        <p:sp>
          <p:nvSpPr>
            <p:cNvPr id="38" name="文本框 37"/>
            <p:cNvSpPr txBox="1"/>
            <p:nvPr/>
          </p:nvSpPr>
          <p:spPr>
            <a:xfrm>
              <a:off x="944426" y="1468678"/>
              <a:ext cx="4162932" cy="1050353"/>
            </a:xfrm>
            <a:prstGeom prst="rect">
              <a:avLst/>
            </a:prstGeom>
            <a:noFill/>
          </p:spPr>
          <p:txBody>
            <a:bodyPr vert="horz" wrap="square" rtlCol="0">
              <a:noAutofit/>
            </a:bodyPr>
            <a:lstStyle/>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数据检查阶段</a:t>
              </a:r>
              <a:endParaRPr lang="zh-CN" altLang="en-US" sz="2400" dirty="0">
                <a:latin typeface="造字工房悦黑（非商用）常规体" pitchFamily="50" charset="-122"/>
                <a:ea typeface="造字工房悦黑（非商用）常规体" pitchFamily="50" charset="-122"/>
              </a:endParaRPr>
            </a:p>
          </p:txBody>
        </p:sp>
      </p:grpSp>
      <p:pic>
        <p:nvPicPr>
          <p:cNvPr id="2" name="图片 1" descr="upload_post_object_v2_865455803"/>
          <p:cNvPicPr>
            <a:picLocks noChangeAspect="1"/>
          </p:cNvPicPr>
          <p:nvPr/>
        </p:nvPicPr>
        <p:blipFill>
          <a:blip r:embed="rId3"/>
          <a:stretch>
            <a:fillRect/>
          </a:stretch>
        </p:blipFill>
        <p:spPr>
          <a:xfrm>
            <a:off x="2987666" y="1682983"/>
            <a:ext cx="6216669" cy="384206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性能分析</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32" name="组合 31"/>
          <p:cNvGrpSpPr/>
          <p:nvPr/>
        </p:nvGrpSpPr>
        <p:grpSpPr>
          <a:xfrm rot="0">
            <a:off x="688930" y="1105535"/>
            <a:ext cx="10997823" cy="1449159"/>
            <a:chOff x="944381" y="1468678"/>
            <a:chExt cx="10998117" cy="1449247"/>
          </a:xfrm>
        </p:grpSpPr>
        <p:sp>
          <p:nvSpPr>
            <p:cNvPr id="37" name="文本框 36"/>
            <p:cNvSpPr txBox="1"/>
            <p:nvPr/>
          </p:nvSpPr>
          <p:spPr>
            <a:xfrm>
              <a:off x="944381" y="2187040"/>
              <a:ext cx="10998117" cy="730885"/>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algn="l">
                <a:lnSpc>
                  <a:spcPct val="130000"/>
                </a:lnSpc>
              </a:pPr>
              <a:r>
                <a:rPr lang="zh-CN" altLang="en-US" sz="1800" dirty="0">
                  <a:latin typeface="汉仪全唐诗简" panose="00020600040101010101" pitchFamily="18" charset="-122"/>
                  <a:ea typeface="汉仪全唐诗简" panose="00020600040101010101" pitchFamily="18" charset="-122"/>
                </a:rPr>
                <a:t>    在离线阶段的工作主要为</a:t>
              </a:r>
              <a:r>
                <a:rPr lang="en-US" altLang="zh-CN" sz="1800" dirty="0">
                  <a:latin typeface="汉仪全唐诗简" panose="00020600040101010101" pitchFamily="18" charset="-122"/>
                  <a:ea typeface="汉仪全唐诗简" panose="00020600040101010101" pitchFamily="18" charset="-122"/>
                </a:rPr>
                <a:t>FRI</a:t>
              </a:r>
              <a:r>
                <a:rPr lang="zh-CN" altLang="en-US" sz="1800" dirty="0">
                  <a:latin typeface="汉仪全唐诗简" panose="00020600040101010101" pitchFamily="18" charset="-122"/>
                  <a:ea typeface="汉仪全唐诗简" panose="00020600040101010101" pitchFamily="18" charset="-122"/>
                </a:rPr>
                <a:t>证明，此过程时间成本很高，但可以在数据提供之前完成，将其预处理并存储以备训练时使用，故在此我们</a:t>
              </a:r>
              <a:r>
                <a:rPr lang="zh-CN" altLang="en-US" sz="1800" b="1" dirty="0">
                  <a:latin typeface="汉仪全唐诗简" panose="00020600040101010101" pitchFamily="18" charset="-122"/>
                  <a:ea typeface="汉仪全唐诗简" panose="00020600040101010101" pitchFamily="18" charset="-122"/>
                </a:rPr>
                <a:t>不计算该过程的时间</a:t>
              </a:r>
              <a:r>
                <a:rPr lang="zh-CN" altLang="en-US" sz="1800" dirty="0">
                  <a:latin typeface="汉仪全唐诗简" panose="00020600040101010101" pitchFamily="18" charset="-122"/>
                  <a:ea typeface="汉仪全唐诗简" panose="00020600040101010101" pitchFamily="18" charset="-122"/>
                </a:rPr>
                <a:t>；对于</a:t>
              </a:r>
              <a:r>
                <a:rPr lang="en-US" altLang="zh-CN" sz="1800" dirty="0">
                  <a:latin typeface="汉仪全唐诗简" panose="00020600040101010101" pitchFamily="18" charset="-122"/>
                  <a:ea typeface="汉仪全唐诗简" panose="00020600040101010101" pitchFamily="18" charset="-122"/>
                </a:rPr>
                <a:t>proof size</a:t>
              </a:r>
              <a:r>
                <a:rPr lang="zh-CN" altLang="en-US" sz="1800" dirty="0">
                  <a:latin typeface="汉仪全唐诗简" panose="00020600040101010101" pitchFamily="18" charset="-122"/>
                  <a:ea typeface="汉仪全唐诗简" panose="00020600040101010101" pitchFamily="18" charset="-122"/>
                </a:rPr>
                <a:t>，文中并未具体实现该过程，而是通过编写脚本测量离线阶段需要打开的多项式数量来估算（</a:t>
              </a:r>
              <a:r>
                <a:rPr lang="en-US" altLang="zh-CN" sz="1800" b="1" dirty="0">
                  <a:latin typeface="汉仪全唐诗简" panose="00020600040101010101" pitchFamily="18" charset="-122"/>
                  <a:ea typeface="汉仪全唐诗简" panose="00020600040101010101" pitchFamily="18" charset="-122"/>
                </a:rPr>
                <a:t>proof size</a:t>
              </a:r>
              <a:r>
                <a:rPr lang="zh-CN" altLang="en-US" sz="1800" dirty="0">
                  <a:latin typeface="汉仪全唐诗简" panose="00020600040101010101" pitchFamily="18" charset="-122"/>
                  <a:ea typeface="汉仪全唐诗简" panose="00020600040101010101" pitchFamily="18" charset="-122"/>
                </a:rPr>
                <a:t>小于</a:t>
              </a:r>
              <a:r>
                <a:rPr lang="en-US" altLang="zh-CN" sz="1800" dirty="0">
                  <a:latin typeface="汉仪全唐诗简" panose="00020600040101010101" pitchFamily="18" charset="-122"/>
                  <a:ea typeface="汉仪全唐诗简" panose="00020600040101010101" pitchFamily="18" charset="-122"/>
                </a:rPr>
                <a:t>500KB</a:t>
              </a:r>
              <a:r>
                <a:rPr lang="zh-CN" altLang="en-US" sz="1800" dirty="0">
                  <a:latin typeface="汉仪全唐诗简" panose="00020600040101010101" pitchFamily="18" charset="-122"/>
                  <a:ea typeface="汉仪全唐诗简" panose="00020600040101010101" pitchFamily="18" charset="-122"/>
                </a:rPr>
                <a:t>）。</a:t>
              </a:r>
              <a:endParaRPr lang="zh-CN" altLang="en-US" sz="1800" b="1" dirty="0">
                <a:latin typeface="汉仪全唐诗简" panose="00020600040101010101" pitchFamily="18" charset="-122"/>
                <a:ea typeface="汉仪全唐诗简" panose="00020600040101010101" pitchFamily="18" charset="-122"/>
              </a:endParaRPr>
            </a:p>
          </p:txBody>
        </p:sp>
        <p:sp>
          <p:nvSpPr>
            <p:cNvPr id="38" name="文本框 37"/>
            <p:cNvSpPr txBox="1"/>
            <p:nvPr/>
          </p:nvSpPr>
          <p:spPr>
            <a:xfrm>
              <a:off x="944426" y="1468678"/>
              <a:ext cx="5850263" cy="718410"/>
            </a:xfrm>
            <a:prstGeom prst="rect">
              <a:avLst/>
            </a:prstGeom>
            <a:noFill/>
          </p:spPr>
          <p:txBody>
            <a:bodyPr vert="horz" wrap="square" rtlCol="0">
              <a:noAutofit/>
            </a:bodyPr>
            <a:lstStyle/>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离线阶段</a:t>
              </a:r>
              <a:endParaRPr lang="zh-CN" altLang="en-US" sz="2400" dirty="0">
                <a:latin typeface="造字工房悦黑（非商用）常规体" pitchFamily="50" charset="-122"/>
                <a:ea typeface="造字工房悦黑（非商用）常规体" pitchFamily="50" charset="-122"/>
              </a:endParaRPr>
            </a:p>
          </p:txBody>
        </p:sp>
      </p:grpSp>
      <p:sp>
        <p:nvSpPr>
          <p:cNvPr id="4" name="文本框 3"/>
          <p:cNvSpPr txBox="1"/>
          <p:nvPr/>
        </p:nvSpPr>
        <p:spPr>
          <a:xfrm>
            <a:off x="688930" y="3198223"/>
            <a:ext cx="5850107" cy="718367"/>
          </a:xfrm>
          <a:prstGeom prst="rect">
            <a:avLst/>
          </a:prstGeom>
          <a:noFill/>
        </p:spPr>
        <p:txBody>
          <a:bodyPr vert="horz" wrap="square" rtlCol="0">
            <a:noAutofit/>
          </a:bodyPr>
          <a:p>
            <a:pPr marL="342900" indent="-342900">
              <a:lnSpc>
                <a:spcPct val="130000"/>
              </a:lnSpc>
              <a:buFont typeface="Wingdings" charset="0"/>
              <a:buChar char="p"/>
            </a:pPr>
            <a:r>
              <a:rPr lang="zh-CN" altLang="en-US" sz="2400" dirty="0">
                <a:latin typeface="造字工房悦黑（非商用）常规体" pitchFamily="50" charset="-122"/>
                <a:ea typeface="造字工房悦黑（非商用）常规体" pitchFamily="50" charset="-122"/>
              </a:rPr>
              <a:t>总体开销分析</a:t>
            </a:r>
            <a:endParaRPr lang="zh-CN" altLang="en-US" sz="2400" dirty="0">
              <a:latin typeface="造字工房悦黑（非商用）常规体" pitchFamily="50" charset="-122"/>
              <a:ea typeface="造字工房悦黑（非商用）常规体" pitchFamily="50" charset="-122"/>
            </a:endParaRPr>
          </a:p>
          <a:p>
            <a:pPr indent="0">
              <a:lnSpc>
                <a:spcPct val="130000"/>
              </a:lnSpc>
              <a:buNone/>
            </a:pPr>
            <a:endParaRPr lang="zh-CN" altLang="en-US" sz="2400" dirty="0">
              <a:latin typeface="造字工房悦黑（非商用）常规体" pitchFamily="50" charset="-122"/>
              <a:ea typeface="造字工房悦黑（非商用）常规体" pitchFamily="50" charset="-122"/>
            </a:endParaRPr>
          </a:p>
        </p:txBody>
      </p:sp>
      <mc:AlternateContent xmlns:mc="http://schemas.openxmlformats.org/markup-compatibility/2006">
        <mc:Choice xmlns:a14="http://schemas.microsoft.com/office/drawing/2010/main" Requires="a14">
          <p:sp>
            <p:nvSpPr>
              <p:cNvPr id="6" name="文本框 5"/>
              <p:cNvSpPr txBox="1"/>
              <p:nvPr/>
            </p:nvSpPr>
            <p:spPr>
              <a:xfrm>
                <a:off x="688930" y="3842247"/>
                <a:ext cx="10997823" cy="730841"/>
              </a:xfrm>
              <a:prstGeom prst="rect">
                <a:avLst/>
              </a:prstGeom>
              <a:noFill/>
            </p:spPr>
            <p:txBody>
              <a:bodyPr vert="horz" wrap="square" rtlCol="0">
                <a:noAutofit/>
              </a:bodyPr>
              <a:lstStyle>
                <a:defPPr>
                  <a:defRPr lang="zh-CN"/>
                </a:defPPr>
                <a:lvl1pPr algn="ctr">
                  <a:lnSpc>
                    <a:spcPct val="130000"/>
                  </a:lnSpc>
                  <a:defRPr sz="2400">
                    <a:latin typeface="汉仪全唐诗简" panose="00020600040101010101" pitchFamily="18" charset="-122"/>
                    <a:ea typeface="汉仪全唐诗简" panose="00020600040101010101" pitchFamily="18" charset="-122"/>
                  </a:defRPr>
                </a:lvl1pPr>
              </a:lstStyle>
              <a:p>
                <a:pPr marL="285750" indent="-285750" algn="l">
                  <a:lnSpc>
                    <a:spcPct val="130000"/>
                  </a:lnSpc>
                  <a:buFont typeface="Wingdings" charset="0"/>
                  <a:buChar char="Ø"/>
                </a:pPr>
                <a:r>
                  <a:rPr lang="en-US" altLang="zh-CN" sz="1800" b="1" dirty="0">
                    <a:latin typeface="汉仪全唐诗简" panose="00020600040101010101" pitchFamily="18" charset="-122"/>
                    <a:ea typeface="汉仪全唐诗简" panose="00020600040101010101" pitchFamily="18" charset="-122"/>
                  </a:rPr>
                  <a:t>proof size</a:t>
                </a:r>
                <a:r>
                  <a:rPr lang="zh-CN" altLang="en-US" sz="1800" b="1" dirty="0">
                    <a:latin typeface="汉仪全唐诗简" panose="00020600040101010101" pitchFamily="18" charset="-122"/>
                    <a:ea typeface="汉仪全唐诗简" panose="00020600040101010101" pitchFamily="18" charset="-122"/>
                  </a:rPr>
                  <a:t>：</a:t>
                </a:r>
                <a:r>
                  <a:rPr lang="zh-CN" altLang="en-US" sz="1800" dirty="0">
                    <a:latin typeface="汉仪全唐诗简" panose="00020600040101010101" pitchFamily="18" charset="-122"/>
                    <a:ea typeface="汉仪全唐诗简" panose="00020600040101010101" pitchFamily="18" charset="-122"/>
                  </a:rPr>
                  <a:t>针对有</a:t>
                </a:r>
                <a14:m>
                  <m:oMath xmlns:m="http://schemas.openxmlformats.org/officeDocument/2006/math">
                    <m:sSup>
                      <m:sSupPr>
                        <m:ctrlPr>
                          <a:rPr lang="en-US" altLang="zh-CN" sz="1800" i="1">
                            <a:latin typeface="Cambria Math" panose="02040503050406030204" charset="0"/>
                            <a:cs typeface="Cambria Math" panose="02040503050406030204" charset="0"/>
                          </a:rPr>
                        </m:ctrlPr>
                      </m:sSupPr>
                      <m:e>
                        <m:r>
                          <a:rPr lang="en-US" altLang="zh-CN" sz="1800" i="1">
                            <a:latin typeface="Cambria Math" panose="02040503050406030204" charset="0"/>
                            <a:cs typeface="Cambria Math" panose="02040503050406030204" charset="0"/>
                          </a:rPr>
                          <m:t>2</m:t>
                        </m:r>
                      </m:e>
                      <m:sup>
                        <m:r>
                          <a:rPr lang="en-US" altLang="zh-CN" sz="1800" i="1">
                            <a:latin typeface="Cambria Math" panose="02040503050406030204" charset="0"/>
                            <a:cs typeface="Cambria Math" panose="02040503050406030204" charset="0"/>
                          </a:rPr>
                          <m:t>18</m:t>
                        </m:r>
                      </m:sup>
                    </m:sSup>
                  </m:oMath>
                </a14:m>
                <a:r>
                  <a:rPr lang="zh-CN" altLang="en-US" sz="1800" dirty="0">
                    <a:latin typeface="汉仪全唐诗简" panose="00020600040101010101" pitchFamily="18" charset="-122"/>
                    <a:ea typeface="汉仪全唐诗简" panose="00020600040101010101" pitchFamily="18" charset="-122"/>
                  </a:rPr>
                  <a:t>个条目，每个条目1024维度的数据集（</a:t>
                </a:r>
                <a:r>
                  <a:rPr lang="en-US" altLang="zh-CN" sz="1800" dirty="0">
                    <a:latin typeface="汉仪全唐诗简" panose="00020600040101010101" pitchFamily="18" charset="-122"/>
                    <a:ea typeface="汉仪全唐诗简" panose="00020600040101010101" pitchFamily="18" charset="-122"/>
                  </a:rPr>
                  <a:t>4GB</a:t>
                </a:r>
                <a:r>
                  <a:rPr lang="zh-CN" altLang="en-US" sz="1800" dirty="0">
                    <a:latin typeface="汉仪全唐诗简" panose="00020600040101010101" pitchFamily="18" charset="-122"/>
                    <a:ea typeface="汉仪全唐诗简" panose="00020600040101010101" pitchFamily="18" charset="-122"/>
                  </a:rPr>
                  <a:t>），</a:t>
                </a:r>
                <a:r>
                  <a:rPr lang="en-US" altLang="zh-CN" sz="1800" dirty="0">
                    <a:latin typeface="汉仪全唐诗简" panose="00020600040101010101" pitchFamily="18" charset="-122"/>
                    <a:ea typeface="汉仪全唐诗简" panose="00020600040101010101" pitchFamily="18" charset="-122"/>
                  </a:rPr>
                  <a:t>batch size</a:t>
                </a:r>
                <a:r>
                  <a:rPr lang="zh-CN" altLang="en-US" sz="1800" dirty="0">
                    <a:latin typeface="汉仪全唐诗简" panose="00020600040101010101" pitchFamily="18" charset="-122"/>
                    <a:ea typeface="汉仪全唐诗简" panose="00020600040101010101" pitchFamily="18" charset="-122"/>
                  </a:rPr>
                  <a:t>为1024，其在线阶段证明大小约为200 MB，总证明大小约为350 MB，不到数据集大小的10%。</a:t>
                </a:r>
                <a:endParaRPr lang="zh-CN" altLang="en-US" sz="18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en-US" altLang="zh-CN" sz="1800" b="1" dirty="0">
                    <a:latin typeface="汉仪全唐诗简" panose="00020600040101010101" pitchFamily="18" charset="-122"/>
                    <a:ea typeface="汉仪全唐诗简" panose="00020600040101010101" pitchFamily="18" charset="-122"/>
                  </a:rPr>
                  <a:t>prover/verifier time</a:t>
                </a:r>
                <a:r>
                  <a:rPr lang="zh-CN" altLang="en-US" sz="1800" b="1" dirty="0">
                    <a:latin typeface="汉仪全唐诗简" panose="00020600040101010101" pitchFamily="18" charset="-122"/>
                    <a:ea typeface="汉仪全唐诗简" panose="00020600040101010101" pitchFamily="18" charset="-122"/>
                  </a:rPr>
                  <a:t>：</a:t>
                </a:r>
                <a:r>
                  <a:rPr lang="zh-CN" altLang="en-US" sz="1800" dirty="0">
                    <a:latin typeface="汉仪全唐诗简" panose="00020600040101010101" pitchFamily="18" charset="-122"/>
                    <a:ea typeface="汉仪全唐诗简" panose="00020600040101010101" pitchFamily="18" charset="-122"/>
                  </a:rPr>
                  <a:t>在对数几率回归模型上进行测试，对于</a:t>
                </a:r>
                <a:r>
                  <a:rPr lang="en-US" altLang="zh-CN" sz="1800" dirty="0">
                    <a:solidFill>
                      <a:schemeClr val="tx1"/>
                    </a:solidFill>
                    <a:latin typeface="汉仪全唐诗简" charset="0"/>
                    <a:ea typeface="汉仪全唐诗简" charset="0"/>
                  </a:rPr>
                  <a:t>RUST</a:t>
                </a:r>
                <a:r>
                  <a:rPr lang="zh-CN" altLang="en-US" sz="1800" dirty="0">
                    <a:latin typeface="汉仪全唐诗简" panose="00020600040101010101" pitchFamily="18" charset="-122"/>
                    <a:ea typeface="汉仪全唐诗简" panose="00020600040101010101" pitchFamily="18" charset="-122"/>
                  </a:rPr>
                  <a:t>的</a:t>
                </a:r>
                <a:r>
                  <a:rPr lang="en-US" altLang="zh-CN" sz="1800" dirty="0">
                    <a:latin typeface="汉仪全唐诗简" panose="00020600040101010101" pitchFamily="18" charset="-122"/>
                    <a:ea typeface="汉仪全唐诗简" panose="00020600040101010101" pitchFamily="18" charset="-122"/>
                  </a:rPr>
                  <a:t>f64</a:t>
                </a:r>
                <a:r>
                  <a:rPr lang="zh-CN" altLang="en-US" sz="1800" dirty="0">
                    <a:latin typeface="汉仪全唐诗简" panose="00020600040101010101" pitchFamily="18" charset="-122"/>
                    <a:ea typeface="汉仪全唐诗简" panose="00020600040101010101" pitchFamily="18" charset="-122"/>
                  </a:rPr>
                  <a:t>数据类型训练用时约 </a:t>
                </a:r>
                <a:r>
                  <a:rPr lang="en-US" altLang="zh-CN" sz="1800" dirty="0">
                    <a:latin typeface="汉仪全唐诗简" panose="00020600040101010101" pitchFamily="18" charset="-122"/>
                    <a:ea typeface="汉仪全唐诗简" panose="00020600040101010101" pitchFamily="18" charset="-122"/>
                  </a:rPr>
                  <a:t>1s </a:t>
                </a:r>
                <a:r>
                  <a:rPr lang="zh-CN" altLang="en-US" sz="1800" dirty="0">
                    <a:latin typeface="汉仪全唐诗简" panose="00020600040101010101" pitchFamily="18" charset="-122"/>
                    <a:ea typeface="汉仪全唐诗简" panose="00020600040101010101" pitchFamily="18" charset="-122"/>
                  </a:rPr>
                  <a:t>，而对于</a:t>
                </a:r>
                <a:r>
                  <a:rPr lang="en-US" altLang="zh-CN" sz="1800" dirty="0">
                    <a:latin typeface="汉仪全唐诗简" panose="00020600040101010101" pitchFamily="18" charset="-122"/>
                    <a:ea typeface="汉仪全唐诗简" panose="00020600040101010101" pitchFamily="18" charset="-122"/>
                  </a:rPr>
                  <a:t>128</a:t>
                </a:r>
                <a:r>
                  <a:rPr lang="zh-CN" altLang="en-US" sz="1800" dirty="0">
                    <a:latin typeface="汉仪全唐诗简" panose="00020600040101010101" pitchFamily="18" charset="-122"/>
                    <a:ea typeface="汉仪全唐诗简" panose="00020600040101010101" pitchFamily="18" charset="-122"/>
                  </a:rPr>
                  <a:t>位素数域数据类型训练用时约 </a:t>
                </a:r>
                <a:r>
                  <a:rPr lang="en-US" altLang="zh-CN" sz="1800" dirty="0">
                    <a:latin typeface="汉仪全唐诗简" panose="00020600040101010101" pitchFamily="18" charset="-122"/>
                    <a:ea typeface="汉仪全唐诗简" panose="00020600040101010101" pitchFamily="18" charset="-122"/>
                  </a:rPr>
                  <a:t>11.5s</a:t>
                </a:r>
                <a:r>
                  <a:rPr lang="zh-CN" altLang="en-US" sz="1800" dirty="0">
                    <a:latin typeface="汉仪全唐诗简" panose="00020600040101010101" pitchFamily="18" charset="-122"/>
                    <a:ea typeface="汉仪全唐诗简" panose="00020600040101010101" pitchFamily="18" charset="-122"/>
                  </a:rPr>
                  <a:t>；生成训练证明的时间包括在线阶段用时 </a:t>
                </a:r>
                <a:r>
                  <a:rPr lang="en-US" altLang="zh-CN" sz="1800" dirty="0">
                    <a:latin typeface="汉仪全唐诗简" panose="00020600040101010101" pitchFamily="18" charset="-122"/>
                    <a:ea typeface="汉仪全唐诗简" panose="00020600040101010101" pitchFamily="18" charset="-122"/>
                  </a:rPr>
                  <a:t>518s</a:t>
                </a:r>
                <a:r>
                  <a:rPr lang="zh-CN" altLang="en-US" sz="1800" dirty="0">
                    <a:latin typeface="汉仪全唐诗简" panose="00020600040101010101" pitchFamily="18" charset="-122"/>
                    <a:ea typeface="汉仪全唐诗简" panose="00020600040101010101" pitchFamily="18" charset="-122"/>
                  </a:rPr>
                  <a:t>和数据检查阶段用时约 </a:t>
                </a:r>
                <a:r>
                  <a:rPr lang="en-US" altLang="zh-CN" sz="1800" dirty="0">
                    <a:latin typeface="汉仪全唐诗简" panose="00020600040101010101" pitchFamily="18" charset="-122"/>
                    <a:ea typeface="汉仪全唐诗简" panose="00020600040101010101" pitchFamily="18" charset="-122"/>
                  </a:rPr>
                  <a:t>1h</a:t>
                </a:r>
                <a:r>
                  <a:rPr lang="zh-CN" altLang="en-US" sz="1800" dirty="0">
                    <a:latin typeface="汉仪全唐诗简" panose="00020600040101010101" pitchFamily="18" charset="-122"/>
                    <a:ea typeface="汉仪全唐诗简" panose="00020600040101010101" pitchFamily="18" charset="-122"/>
                  </a:rPr>
                  <a:t>。</a:t>
                </a:r>
                <a:endParaRPr lang="zh-CN" altLang="en-US" sz="18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800" dirty="0">
                    <a:latin typeface="汉仪全唐诗简" panose="00020600040101010101" pitchFamily="18" charset="-122"/>
                    <a:ea typeface="汉仪全唐诗简" panose="00020600040101010101" pitchFamily="18" charset="-122"/>
                  </a:rPr>
                  <a:t>实验开销明显低于</a:t>
                </a:r>
                <a:r>
                  <a:rPr lang="en-US" altLang="zh-CN" sz="1800" dirty="0">
                    <a:latin typeface="汉仪全唐诗简" panose="00020600040101010101" pitchFamily="18" charset="-122"/>
                    <a:ea typeface="汉仪全唐诗简" panose="00020600040101010101" pitchFamily="18" charset="-122"/>
                  </a:rPr>
                  <a:t>zkSNARKs</a:t>
                </a:r>
                <a:r>
                  <a:rPr lang="zh-CN" altLang="en-US" sz="1800" dirty="0">
                    <a:latin typeface="汉仪全唐诗简" panose="00020600040101010101" pitchFamily="18" charset="-122"/>
                    <a:ea typeface="汉仪全唐诗简" panose="00020600040101010101" pitchFamily="18" charset="-122"/>
                  </a:rPr>
                  <a:t>，最优</a:t>
                </a:r>
                <a:r>
                  <a:rPr lang="en-US" altLang="zh-CN" sz="1800" dirty="0">
                    <a:latin typeface="汉仪全唐诗简" panose="00020600040101010101" pitchFamily="18" charset="-122"/>
                    <a:ea typeface="汉仪全唐诗简" panose="00020600040101010101" pitchFamily="18" charset="-122"/>
                  </a:rPr>
                  <a:t>zk</a:t>
                </a:r>
                <a:r>
                  <a:rPr lang="zh-CN" altLang="en-US" sz="1800" dirty="0">
                    <a:latin typeface="汉仪全唐诗简" panose="00020600040101010101" pitchFamily="18" charset="-122"/>
                    <a:ea typeface="汉仪全唐诗简" panose="00020600040101010101" pitchFamily="18" charset="-122"/>
                  </a:rPr>
                  <a:t>证明约为实验时间的1500倍。</a:t>
                </a:r>
                <a:endParaRPr lang="zh-CN" altLang="en-US" sz="18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r>
                  <a:rPr lang="zh-CN" altLang="en-US" sz="1800" dirty="0">
                    <a:latin typeface="汉仪全唐诗简" panose="00020600040101010101" pitchFamily="18" charset="-122"/>
                    <a:ea typeface="汉仪全唐诗简" panose="00020600040101010101" pitchFamily="18" charset="-122"/>
                  </a:rPr>
                  <a:t>zk-SNARKs在大规模计算上扩展性差，而我们的算法流处理友好，可以适应可用硬件需求。</a:t>
                </a:r>
                <a:endParaRPr lang="zh-CN" altLang="en-US" sz="1800" dirty="0">
                  <a:latin typeface="汉仪全唐诗简" panose="00020600040101010101" pitchFamily="18" charset="-122"/>
                  <a:ea typeface="汉仪全唐诗简" panose="00020600040101010101" pitchFamily="18" charset="-122"/>
                </a:endParaRPr>
              </a:p>
              <a:p>
                <a:pPr marL="285750" indent="-285750" algn="l">
                  <a:lnSpc>
                    <a:spcPct val="130000"/>
                  </a:lnSpc>
                  <a:buFont typeface="Wingdings" charset="0"/>
                  <a:buChar char="Ø"/>
                </a:pPr>
                <a:endParaRPr lang="zh-CN" altLang="en-US" sz="1800" b="1" dirty="0">
                  <a:latin typeface="汉仪全唐诗简" panose="00020600040101010101" pitchFamily="18" charset="-122"/>
                  <a:ea typeface="汉仪全唐诗简" panose="00020600040101010101" pitchFamily="18"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688930" y="3842247"/>
                <a:ext cx="10997823" cy="730841"/>
              </a:xfrm>
              <a:prstGeom prst="rect">
                <a:avLst/>
              </a:prstGeom>
              <a:blipFill rotWithShape="1">
                <a:blip r:embed="rId3"/>
                <a:stretch>
                  <a:fillRect l="-5" t="-68" r="2" b="-304561"/>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7" name="文本框 6"/>
          <p:cNvSpPr txBox="1"/>
          <p:nvPr userDrawn="1"/>
        </p:nvSpPr>
        <p:spPr>
          <a:xfrm>
            <a:off x="762000" y="564444"/>
            <a:ext cx="2621280" cy="829945"/>
          </a:xfrm>
          <a:prstGeom prst="rect">
            <a:avLst/>
          </a:prstGeom>
        </p:spPr>
        <p:txBody>
          <a:bodyPr wrap="none" rtlCol="0">
            <a:spAutoFit/>
          </a:bodyPr>
          <a:p>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未来方向</a:t>
            </a:r>
            <a:endParaRPr lang="zh-CN" altLang="en-US" sz="4800" dirty="0">
              <a:solidFill>
                <a:srgbClr val="015C92"/>
              </a:solidFill>
              <a:latin typeface="Segoe UI Black" panose="020B0A02040204020203" charset="0"/>
              <a:ea typeface="Segoe UI Black" panose="020B0A02040204020203" charset="0"/>
              <a:cs typeface="Segoe UI Black" panose="020B0A02040204020203" charset="0"/>
            </a:endParaRPr>
          </a:p>
        </p:txBody>
      </p:sp>
      <p:sp>
        <p:nvSpPr>
          <p:cNvPr id="8" name="文本框 7"/>
          <p:cNvSpPr txBox="1"/>
          <p:nvPr userDrawn="1"/>
        </p:nvSpPr>
        <p:spPr>
          <a:xfrm>
            <a:off x="1379502" y="1636889"/>
            <a:ext cx="9327401" cy="3655624"/>
          </a:xfrm>
          <a:prstGeom prst="rect">
            <a:avLst/>
          </a:prstGeom>
        </p:spPr>
        <p:txBody>
          <a:bodyPr wrap="square" rtlCol="0">
            <a:noAutofit/>
          </a:bodyPr>
          <a:p>
            <a:pPr marL="285750" indent="-285750" algn="l">
              <a:buChar char="•"/>
            </a:pPr>
            <a:r>
              <a:rPr lang="zh-CN" altLang="en-US" sz="2400">
                <a:solidFill>
                  <a:srgbClr val="EE717B"/>
                </a:solidFill>
                <a:latin typeface="汉仪全唐诗简" charset="0"/>
                <a:ea typeface="汉仪全唐诗简" charset="0"/>
                <a:cs typeface="汉仪全唐诗简" charset="0"/>
              </a:rPr>
              <a:t>扩展到更复杂的模型：</a:t>
            </a:r>
            <a:r>
              <a:rPr lang="zh-CN" altLang="en-US" sz="2400">
                <a:latin typeface="汉仪全唐诗简" charset="0"/>
                <a:ea typeface="汉仪全唐诗简" charset="0"/>
                <a:cs typeface="汉仪全唐诗简" charset="0"/>
              </a:rPr>
              <a:t>论文中提出的协议主要针对对数几率回归模型。未来的工作可以探索将zkPoT扩展到更复杂的机器学习模型，如深度神经网络。</a:t>
            </a:r>
            <a:endParaRPr lang="zh-CN" altLang="en-US" sz="2400">
              <a:latin typeface="汉仪全唐诗简" charset="0"/>
              <a:ea typeface="汉仪全唐诗简" charset="0"/>
              <a:cs typeface="汉仪全唐诗简" charset="0"/>
            </a:endParaRPr>
          </a:p>
          <a:p>
            <a:pPr marL="285750" lvl="0" indent="-285750" algn="l">
              <a:buChar char="•"/>
            </a:pPr>
            <a:r>
              <a:rPr lang="zh-CN" altLang="en-US" sz="2400">
                <a:solidFill>
                  <a:srgbClr val="EE717B"/>
                </a:solidFill>
                <a:latin typeface="汉仪全唐诗简" charset="0"/>
                <a:ea typeface="汉仪全唐诗简" charset="0"/>
                <a:cs typeface="汉仪全唐诗简" charset="0"/>
              </a:rPr>
              <a:t>减少证明大小：</a:t>
            </a:r>
            <a:r>
              <a:rPr lang="zh-CN" altLang="en-US" sz="2400">
                <a:solidFill>
                  <a:schemeClr val="tx1"/>
                </a:solidFill>
                <a:latin typeface="汉仪全唐诗简" charset="0"/>
                <a:ea typeface="汉仪全唐诗简" charset="0"/>
                <a:cs typeface="汉仪全唐诗简" charset="0"/>
              </a:rPr>
              <a:t>尽管证明大小已经实现亚线性，但进一步减小证明的体积可以提高协议的实用性，特别是在带宽受限的环境中。</a:t>
            </a:r>
            <a:endParaRPr lang="zh-CN" altLang="en-US" sz="2400">
              <a:solidFill>
                <a:schemeClr val="tx1"/>
              </a:solidFill>
              <a:latin typeface="汉仪全唐诗简" charset="0"/>
              <a:ea typeface="汉仪全唐诗简" charset="0"/>
              <a:cs typeface="汉仪全唐诗简" charset="0"/>
            </a:endParaRPr>
          </a:p>
          <a:p>
            <a:pPr marL="285750" lvl="0" indent="-285750" algn="l">
              <a:buChar char="•"/>
            </a:pPr>
            <a:r>
              <a:rPr lang="zh-CN" altLang="en-US" sz="2400">
                <a:solidFill>
                  <a:srgbClr val="EE717B"/>
                </a:solidFill>
                <a:latin typeface="汉仪全唐诗简" charset="0"/>
                <a:ea typeface="汉仪全唐诗简" charset="0"/>
                <a:cs typeface="汉仪全唐诗简" charset="0"/>
              </a:rPr>
              <a:t>提高证明生成速度：</a:t>
            </a:r>
            <a:r>
              <a:rPr lang="zh-CN" altLang="en-US" sz="2400">
                <a:solidFill>
                  <a:schemeClr val="tx1"/>
                </a:solidFill>
                <a:latin typeface="汉仪全唐诗简" charset="0"/>
                <a:ea typeface="汉仪全唐诗简" charset="0"/>
                <a:cs typeface="汉仪全唐诗简" charset="0"/>
              </a:rPr>
              <a:t>论文中提到证明生成相对于模型训练本身存在显著的开销。研究如何减少这种开销可以提高协议的吸引力。</a:t>
            </a:r>
            <a:endParaRPr lang="zh-CN" altLang="en-US" sz="2400">
              <a:solidFill>
                <a:schemeClr val="tx1"/>
              </a:solidFill>
              <a:latin typeface="汉仪全唐诗简" charset="0"/>
              <a:ea typeface="汉仪全唐诗简" charset="0"/>
              <a:cs typeface="汉仪全唐诗简" charset="0"/>
            </a:endParaRPr>
          </a:p>
          <a:p>
            <a:pPr marL="285750" lvl="0" indent="-285750" algn="l">
              <a:buChar char="•"/>
            </a:pPr>
            <a:endParaRPr lang="zh-CN" altLang="en-US" sz="2400">
              <a:solidFill>
                <a:schemeClr val="tx1"/>
              </a:solidFill>
              <a:latin typeface="汉仪全唐诗简" charset="0"/>
              <a:ea typeface="汉仪全唐诗简" charset="0"/>
              <a:cs typeface="汉仪全唐诗简"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0152" y="246063"/>
            <a:ext cx="1606268" cy="706755"/>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zh-CN" altLang="en-US" sz="4000" dirty="0">
                <a:solidFill>
                  <a:srgbClr val="015C92"/>
                </a:solidFill>
              </a:rPr>
              <a:t>参考 </a:t>
            </a:r>
            <a:endParaRPr lang="zh-CN" altLang="en-US" sz="4000" dirty="0">
              <a:solidFill>
                <a:srgbClr val="015C92"/>
              </a:solidFill>
            </a:endParaRPr>
          </a:p>
        </p:txBody>
      </p:sp>
      <p:sp>
        <p:nvSpPr>
          <p:cNvPr id="2" name="文本框 1"/>
          <p:cNvSpPr txBox="1"/>
          <p:nvPr userDrawn="1"/>
        </p:nvSpPr>
        <p:spPr>
          <a:xfrm>
            <a:off x="762000" y="1566333"/>
            <a:ext cx="9982835" cy="1568450"/>
          </a:xfrm>
          <a:prstGeom prst="rect">
            <a:avLst/>
          </a:prstGeom>
        </p:spPr>
        <p:txBody>
          <a:bodyPr wrap="none" rtlCol="0">
            <a:spAutoFit/>
          </a:bodyPr>
          <a:p>
            <a:pPr algn="l"/>
            <a:r>
              <a:rPr lang="en-US" altLang="zh-CN" sz="2400"/>
              <a:t>[1] </a:t>
            </a:r>
            <a:r>
              <a:rPr lang="zh-CN" altLang="en-US" sz="2400"/>
              <a:t>https://learnblockchain.cn/article/1662（</a:t>
            </a:r>
            <a:r>
              <a:rPr lang="en-US" altLang="zh-CN" sz="2400"/>
              <a:t>zkSNARKs</a:t>
            </a:r>
            <a:r>
              <a:rPr lang="zh-CN" altLang="en-US" sz="2400"/>
              <a:t>原理）</a:t>
            </a:r>
            <a:endParaRPr lang="zh-CN" altLang="en-US" sz="2400"/>
          </a:p>
          <a:p>
            <a:pPr algn="l"/>
            <a:r>
              <a:rPr lang="en-US" altLang="zh-CN" sz="2400"/>
              <a:t>[2] https://xie.infoq.cn/article/5cf3c4c27f3958610a40b5c7d </a:t>
            </a:r>
            <a:r>
              <a:rPr lang="zh-CN" altLang="en-US" sz="2400"/>
              <a:t>（</a:t>
            </a:r>
            <a:r>
              <a:rPr lang="en-US" altLang="zh-CN" sz="2400"/>
              <a:t>MPC</a:t>
            </a:r>
            <a:r>
              <a:rPr lang="zh-CN" altLang="en-US" sz="2400"/>
              <a:t>介绍）</a:t>
            </a:r>
            <a:endParaRPr lang="zh-CN" altLang="en-US" sz="2400"/>
          </a:p>
          <a:p>
            <a:pPr algn="l"/>
            <a:r>
              <a:rPr lang="en-US" altLang="zh-CN" sz="2400"/>
              <a:t>[3] Experimenting with Zero-Knowledge Proofs of Training</a:t>
            </a:r>
            <a:endParaRPr lang="zh-CN" altLang="en-US" sz="2400"/>
          </a:p>
          <a:p>
            <a:pPr algn="l"/>
            <a:r>
              <a:rPr lang="en-US" altLang="zh-CN" sz="2400"/>
              <a:t>[4] Experimenting with Zero-Knowledge Proofs of Training (Full</a:t>
            </a:r>
            <a:r>
              <a:rPr lang="zh-CN" altLang="en-US" sz="2400"/>
              <a:t>-</a:t>
            </a:r>
            <a:r>
              <a:rPr lang="en-US" altLang="zh-CN" sz="2400"/>
              <a:t>version)</a:t>
            </a:r>
            <a:endParaRPr lang="en-US" altLang="zh-CN"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6343795" y="4298574"/>
            <a:ext cx="1203060" cy="773556"/>
            <a:chOff x="-2095087" y="-493304"/>
            <a:chExt cx="1899922" cy="1221633"/>
          </a:xfrm>
        </p:grpSpPr>
        <p:sp>
          <p:nvSpPr>
            <p:cNvPr id="22" name="椭圆 21"/>
            <p:cNvSpPr/>
            <p:nvPr/>
          </p:nvSpPr>
          <p:spPr>
            <a:xfrm>
              <a:off x="-1641384" y="-493304"/>
              <a:ext cx="1169488" cy="1169488"/>
            </a:xfrm>
            <a:prstGeom prst="ellipse">
              <a:avLst/>
            </a:prstGeom>
            <a:solidFill>
              <a:schemeClr val="bg2">
                <a:lumMod val="9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2095087" y="-445620"/>
              <a:ext cx="1899922" cy="1173949"/>
              <a:chOff x="-2095087" y="-769248"/>
              <a:chExt cx="1899922" cy="1835851"/>
            </a:xfrm>
            <a:solidFill>
              <a:schemeClr val="bg1"/>
            </a:solidFill>
          </p:grpSpPr>
          <p:sp>
            <p:nvSpPr>
              <p:cNvPr id="23" name="矩形: 圆角 22"/>
              <p:cNvSpPr/>
              <p:nvPr/>
            </p:nvSpPr>
            <p:spPr>
              <a:xfrm rot="19601013">
                <a:off x="-2095085" y="-769248"/>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rot="19601013">
                <a:off x="-2095085" y="-432324"/>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rot="19601013">
                <a:off x="-2095086" y="-95399"/>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rot="19601013">
                <a:off x="-2095087" y="241525"/>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rot="19601013">
                <a:off x="-2095085" y="578450"/>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nvSpPr>
            <p:spPr>
              <a:xfrm rot="19601013">
                <a:off x="-2095085" y="915375"/>
                <a:ext cx="1899920" cy="1512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082800" y="1907743"/>
            <a:ext cx="8026400" cy="2076670"/>
            <a:chOff x="2274570" y="1706880"/>
            <a:chExt cx="8026400" cy="2076670"/>
          </a:xfrm>
        </p:grpSpPr>
        <p:sp>
          <p:nvSpPr>
            <p:cNvPr id="16" name="文本框 15"/>
            <p:cNvSpPr txBox="1"/>
            <p:nvPr/>
          </p:nvSpPr>
          <p:spPr>
            <a:xfrm>
              <a:off x="2274570" y="2564338"/>
              <a:ext cx="8026400" cy="768350"/>
            </a:xfrm>
            <a:prstGeom prst="rect">
              <a:avLst/>
            </a:prstGeom>
            <a:noFill/>
          </p:spPr>
          <p:txBody>
            <a:bodyPr wrap="square" rtlCol="0">
              <a:spAutoFit/>
            </a:bodyPr>
            <a:lstStyle/>
            <a:p>
              <a:pPr algn="ctr"/>
              <a:r>
                <a:rPr lang="zh-CN" altLang="en-US" sz="4400">
                  <a:solidFill>
                    <a:srgbClr val="365B7E"/>
                  </a:solidFill>
                  <a:latin typeface="造字工房悦黑（非商用）常规体" pitchFamily="50" charset="-122"/>
                  <a:ea typeface="造字工房悦黑（非商用）常规体" pitchFamily="50" charset="-122"/>
                </a:rPr>
                <a:t>感谢观看</a:t>
              </a:r>
              <a:endParaRPr lang="zh-CN" altLang="en-US" sz="4400" dirty="0">
                <a:solidFill>
                  <a:srgbClr val="365B7E"/>
                </a:solidFill>
                <a:latin typeface="造字工房悦黑（非商用）常规体" pitchFamily="50" charset="-122"/>
                <a:ea typeface="造字工房悦黑（非商用）常规体" pitchFamily="50" charset="-122"/>
              </a:endParaRPr>
            </a:p>
          </p:txBody>
        </p:sp>
        <p:grpSp>
          <p:nvGrpSpPr>
            <p:cNvPr id="17" name="组合 16"/>
            <p:cNvGrpSpPr/>
            <p:nvPr/>
          </p:nvGrpSpPr>
          <p:grpSpPr>
            <a:xfrm>
              <a:off x="5603155" y="1706880"/>
              <a:ext cx="1369231" cy="416560"/>
              <a:chOff x="6374087" y="2184400"/>
              <a:chExt cx="1369231" cy="416560"/>
            </a:xfrm>
          </p:grpSpPr>
          <p:sp>
            <p:nvSpPr>
              <p:cNvPr id="20" name="矩形: 圆角 19"/>
              <p:cNvSpPr/>
              <p:nvPr/>
            </p:nvSpPr>
            <p:spPr>
              <a:xfrm>
                <a:off x="6374087" y="2184400"/>
                <a:ext cx="1369231" cy="416560"/>
              </a:xfrm>
              <a:prstGeom prst="roundRect">
                <a:avLst>
                  <a:gd name="adj" fmla="val 50000"/>
                </a:avLst>
              </a:pr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6374087" y="2223403"/>
                <a:ext cx="1369230" cy="337185"/>
              </a:xfrm>
              <a:prstGeom prst="rect">
                <a:avLst/>
              </a:prstGeom>
              <a:noFill/>
            </p:spPr>
            <p:txBody>
              <a:bodyPr wrap="square" rtlCol="0">
                <a:sp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ctr"/>
                <a:r>
                  <a:rPr lang="en-US" altLang="zh-CN" sz="1600" dirty="0">
                    <a:solidFill>
                      <a:schemeClr val="bg1"/>
                    </a:solidFill>
                  </a:rPr>
                  <a:t>2024</a:t>
                </a:r>
                <a:r>
                  <a:rPr lang="zh-CN" altLang="en-US" sz="1600" dirty="0">
                    <a:solidFill>
                      <a:schemeClr val="bg1"/>
                    </a:solidFill>
                  </a:rPr>
                  <a:t>年</a:t>
                </a:r>
                <a:r>
                  <a:rPr lang="en-US" altLang="zh-CN" sz="1600" dirty="0">
                    <a:solidFill>
                      <a:schemeClr val="bg1"/>
                    </a:solidFill>
                  </a:rPr>
                  <a:t>6</a:t>
                </a:r>
                <a:r>
                  <a:rPr lang="zh-CN" altLang="en-US" sz="1600" dirty="0">
                    <a:solidFill>
                      <a:schemeClr val="bg1"/>
                    </a:solidFill>
                  </a:rPr>
                  <a:t>月</a:t>
                </a:r>
                <a:endParaRPr lang="zh-CN" altLang="en-US" sz="1600" dirty="0">
                  <a:solidFill>
                    <a:schemeClr val="bg1"/>
                  </a:solidFill>
                </a:endParaRPr>
              </a:p>
            </p:txBody>
          </p:sp>
        </p:grpSp>
        <p:sp>
          <p:nvSpPr>
            <p:cNvPr id="18" name="文本框 17"/>
            <p:cNvSpPr txBox="1"/>
            <p:nvPr/>
          </p:nvSpPr>
          <p:spPr>
            <a:xfrm>
              <a:off x="2738629" y="3332700"/>
              <a:ext cx="7267614" cy="450850"/>
            </a:xfrm>
            <a:prstGeom prst="rect">
              <a:avLst/>
            </a:prstGeom>
            <a:noFill/>
          </p:spPr>
          <p:txBody>
            <a:bodyPr wrap="square">
              <a:spAutoFit/>
            </a:bodyPr>
            <a:lstStyle/>
            <a:p>
              <a:pPr algn="ctr">
                <a:lnSpc>
                  <a:spcPct val="130000"/>
                </a:lnSpc>
              </a:pPr>
              <a:r>
                <a:rPr lang="en-US" altLang="zh-CN" dirty="0">
                  <a:solidFill>
                    <a:srgbClr val="5E6061"/>
                  </a:solidFill>
                </a:rPr>
                <a:t>Thanks</a:t>
              </a:r>
              <a:r>
                <a:rPr lang="zh-CN" altLang="en-US" dirty="0">
                  <a:solidFill>
                    <a:srgbClr val="5E6061"/>
                  </a:solidFill>
                </a:rPr>
                <a:t>！</a:t>
              </a:r>
              <a:endParaRPr lang="zh-CN" altLang="en-US" dirty="0">
                <a:solidFill>
                  <a:srgbClr val="5E606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3546065" y="2019661"/>
            <a:ext cx="5099870" cy="2311629"/>
            <a:chOff x="2259076" y="1928221"/>
            <a:chExt cx="5099870" cy="2311629"/>
          </a:xfrm>
        </p:grpSpPr>
        <p:sp>
          <p:nvSpPr>
            <p:cNvPr id="53" name="文本框 52"/>
            <p:cNvSpPr txBox="1"/>
            <p:nvPr/>
          </p:nvSpPr>
          <p:spPr>
            <a:xfrm>
              <a:off x="4086901" y="1928221"/>
              <a:ext cx="1444221" cy="1924050"/>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1</a:t>
              </a:r>
              <a:endParaRPr lang="zh-CN" altLang="en-US"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2259076" y="2917780"/>
              <a:ext cx="5099870" cy="1322070"/>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sz="4800" dirty="0">
                  <a:solidFill>
                    <a:srgbClr val="365B7E"/>
                  </a:solidFill>
                  <a:latin typeface="Segoe UI Black" panose="020B0A02040204020203" charset="0"/>
                  <a:ea typeface="Segoe UI Black" panose="020B0A02040204020203" charset="0"/>
                  <a:cs typeface="Segoe UI Black" panose="020B0A02040204020203" charset="0"/>
                </a:rPr>
                <a:t>zkPoT</a:t>
              </a:r>
              <a:r>
                <a:rPr lang="zh-CN" altLang="en-US" sz="4800" dirty="0">
                  <a:solidFill>
                    <a:srgbClr val="365B7E"/>
                  </a:solidFill>
                  <a:latin typeface="Segoe UI Black" panose="020B0A02040204020203" charset="0"/>
                  <a:ea typeface="Segoe UI Black" panose="020B0A02040204020203" charset="0"/>
                  <a:cs typeface="Segoe UI Black" panose="020B0A02040204020203" charset="0"/>
                </a:rPr>
                <a:t>的应用需求</a:t>
              </a:r>
              <a:endParaRPr lang="zh-CN" altLang="en-US" sz="4800" dirty="0">
                <a:solidFill>
                  <a:srgbClr val="365B7E"/>
                </a:solidFill>
                <a:latin typeface="Segoe UI Black" panose="020B0A02040204020203" charset="0"/>
                <a:ea typeface="Segoe UI Black" panose="020B0A02040204020203" charset="0"/>
                <a:cs typeface="Segoe UI Black" panose="020B0A02040204020203" charset="0"/>
              </a:endParaRPr>
            </a:p>
          </p:txBody>
        </p:sp>
      </p:grpSp>
      <p:sp>
        <p:nvSpPr>
          <p:cNvPr id="2" name="椭圆 1"/>
          <p:cNvSpPr/>
          <p:nvPr/>
        </p:nvSpPr>
        <p:spPr>
          <a:xfrm>
            <a:off x="1836403" y="625857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1"/>
            </p:custDataLst>
          </p:nvPr>
        </p:nvSpPr>
        <p:spPr>
          <a:xfrm>
            <a:off x="1229956" y="4887386"/>
            <a:ext cx="3659964" cy="1140179"/>
          </a:xfrm>
          <a:prstGeom prst="rect">
            <a:avLst/>
          </a:prstGeom>
          <a:noFill/>
        </p:spPr>
        <p:txBody>
          <a:bodyPr wrap="square" lIns="90000" tIns="46800" rIns="90000" bIns="46800" rtlCol="0" anchor="b" anchorCtr="0">
            <a:normAutofit fontScale="25000"/>
          </a:bodyPr>
          <a:p>
            <a:pPr algn="ctr">
              <a:lnSpc>
                <a:spcPct val="120000"/>
              </a:lnSpc>
            </a:pPr>
            <a:r>
              <a:rPr lang="en-US" altLang="zh-CN" sz="21600" b="1" spc="300" dirty="0">
                <a:solidFill>
                  <a:sysClr val="window" lastClr="FFFFFF">
                    <a:lumMod val="85000"/>
                  </a:sysClr>
                </a:solidFill>
                <a:latin typeface="Arial" panose="020B0604020202020204" pitchFamily="34" charset="0"/>
                <a:ea typeface="微软雅黑" panose="020B0503020204020204" pitchFamily="34" charset="-122"/>
                <a:sym typeface="Arial" panose="020B0604020202020204" pitchFamily="34" charset="0"/>
              </a:rPr>
              <a:t>现实需求</a:t>
            </a:r>
            <a:endParaRPr lang="en-US" altLang="zh-CN" sz="21600" b="1" spc="300" dirty="0">
              <a:solidFill>
                <a:sysClr val="window" lastClr="FFFFFF">
                  <a:lumMod val="85000"/>
                </a:sys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2"/>
          <a:stretch>
            <a:fillRect/>
          </a:stretch>
        </p:blipFill>
        <p:spPr>
          <a:xfrm>
            <a:off x="-294288" y="5292462"/>
            <a:ext cx="1564287" cy="1750391"/>
          </a:xfrm>
          <a:prstGeom prst="rect">
            <a:avLst/>
          </a:prstGeom>
        </p:spPr>
      </p:pic>
      <p:pic>
        <p:nvPicPr>
          <p:cNvPr id="5" name="图片 4"/>
          <p:cNvPicPr>
            <a:picLocks noChangeAspect="1"/>
          </p:cNvPicPr>
          <p:nvPr/>
        </p:nvPicPr>
        <p:blipFill>
          <a:blip r:embed="rId3"/>
          <a:stretch>
            <a:fillRect/>
          </a:stretch>
        </p:blipFill>
        <p:spPr>
          <a:xfrm>
            <a:off x="8412480" y="-251103"/>
            <a:ext cx="4161927" cy="1611974"/>
          </a:xfrm>
          <a:prstGeom prst="rect">
            <a:avLst/>
          </a:prstGeom>
        </p:spPr>
      </p:pic>
      <p:sp>
        <p:nvSpPr>
          <p:cNvPr id="66" name="文本框 65"/>
          <p:cNvSpPr txBox="1"/>
          <p:nvPr/>
        </p:nvSpPr>
        <p:spPr>
          <a:xfrm>
            <a:off x="4324726" y="658475"/>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背景与现实需求</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67" name="组合 66"/>
          <p:cNvGrpSpPr/>
          <p:nvPr/>
        </p:nvGrpSpPr>
        <p:grpSpPr>
          <a:xfrm>
            <a:off x="1596539" y="1672726"/>
            <a:ext cx="9101652" cy="2827180"/>
            <a:chOff x="1985998" y="2185394"/>
            <a:chExt cx="9101652" cy="2827180"/>
          </a:xfrm>
        </p:grpSpPr>
        <p:sp>
          <p:nvSpPr>
            <p:cNvPr id="84" name="文本框 83"/>
            <p:cNvSpPr txBox="1"/>
            <p:nvPr/>
          </p:nvSpPr>
          <p:spPr>
            <a:xfrm>
              <a:off x="1985998" y="3711607"/>
              <a:ext cx="1464778" cy="398780"/>
            </a:xfrm>
            <a:prstGeom prst="rect">
              <a:avLst/>
            </a:prstGeom>
            <a:noFill/>
          </p:spPr>
          <p:txBody>
            <a:bodyPr wrap="square" rtlCol="0">
              <a:spAutoFit/>
            </a:bodyPr>
            <a:lstStyle/>
            <a:p>
              <a:pPr algn="ctr"/>
              <a:endParaRPr lang="zh-CN" altLang="en-US" sz="2000" dirty="0">
                <a:latin typeface="造字工房悦黑（非商用）常规体" pitchFamily="50" charset="-122"/>
                <a:ea typeface="造字工房悦黑（非商用）常规体" pitchFamily="50" charset="-122"/>
              </a:endParaRPr>
            </a:p>
          </p:txBody>
        </p:sp>
        <p:grpSp>
          <p:nvGrpSpPr>
            <p:cNvPr id="69" name="组合 68"/>
            <p:cNvGrpSpPr/>
            <p:nvPr/>
          </p:nvGrpSpPr>
          <p:grpSpPr>
            <a:xfrm>
              <a:off x="5355886" y="3711607"/>
              <a:ext cx="2519209" cy="770950"/>
              <a:chOff x="4852224" y="3592122"/>
              <a:chExt cx="2519209" cy="770950"/>
            </a:xfrm>
          </p:grpSpPr>
          <p:sp>
            <p:nvSpPr>
              <p:cNvPr id="79" name="文本框 78"/>
              <p:cNvSpPr txBox="1"/>
              <p:nvPr/>
            </p:nvSpPr>
            <p:spPr>
              <a:xfrm>
                <a:off x="4852224" y="3992232"/>
                <a:ext cx="2519209" cy="370840"/>
              </a:xfrm>
              <a:prstGeom prst="rect">
                <a:avLst/>
              </a:prstGeom>
              <a:noFill/>
            </p:spPr>
            <p:txBody>
              <a:bodyPr wrap="square" rtlCol="0">
                <a:sp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pPr algn="ctr">
                  <a:lnSpc>
                    <a:spcPct val="130000"/>
                  </a:lnSpc>
                </a:pPr>
                <a:endParaRPr lang="zh-CN" altLang="en-US" sz="1400" dirty="0">
                  <a:solidFill>
                    <a:schemeClr val="tx1"/>
                  </a:solidFill>
                </a:endParaRPr>
              </a:p>
            </p:txBody>
          </p:sp>
          <p:sp>
            <p:nvSpPr>
              <p:cNvPr id="80" name="文本框 79"/>
              <p:cNvSpPr txBox="1"/>
              <p:nvPr/>
            </p:nvSpPr>
            <p:spPr>
              <a:xfrm>
                <a:off x="5379439" y="3592122"/>
                <a:ext cx="1464778" cy="398780"/>
              </a:xfrm>
              <a:prstGeom prst="rect">
                <a:avLst/>
              </a:prstGeom>
              <a:noFill/>
            </p:spPr>
            <p:txBody>
              <a:bodyPr wrap="square" rtlCol="0">
                <a:spAutoFit/>
              </a:bodyPr>
              <a:lstStyle>
                <a:defPPr>
                  <a:defRPr lang="zh-CN"/>
                </a:defPPr>
                <a:lvl1pPr algn="ctr">
                  <a:defRPr sz="2000">
                    <a:latin typeface="造字工房悦黑（非商用）常规体" pitchFamily="50" charset="-122"/>
                    <a:ea typeface="造字工房悦黑（非商用）常规体" pitchFamily="50" charset="-122"/>
                  </a:defRPr>
                </a:lvl1pPr>
              </a:lstStyle>
              <a:p>
                <a:endParaRPr lang="zh-CN" altLang="en-US" dirty="0"/>
              </a:p>
            </p:txBody>
          </p:sp>
        </p:grpSp>
        <p:sp>
          <p:nvSpPr>
            <p:cNvPr id="75" name="文本框 74"/>
            <p:cNvSpPr txBox="1"/>
            <p:nvPr/>
          </p:nvSpPr>
          <p:spPr>
            <a:xfrm>
              <a:off x="6240807" y="2294768"/>
              <a:ext cx="4846843" cy="2607310"/>
            </a:xfrm>
            <a:prstGeom prst="rect">
              <a:avLst/>
            </a:prstGeom>
            <a:noFill/>
          </p:spPr>
          <p:txBody>
            <a:bodyPr wrap="square" rtlCol="0">
              <a:noAutofit/>
            </a:bodyPr>
            <a:lstStyle>
              <a:defPPr>
                <a:defRPr lang="zh-CN"/>
              </a:defPPr>
              <a:lvl1pPr algn="dist">
                <a:defRPr sz="2800">
                  <a:solidFill>
                    <a:schemeClr val="bg1"/>
                  </a:solidFill>
                  <a:latin typeface="汉仪全唐诗简" panose="00020600040101010101" pitchFamily="18" charset="-122"/>
                  <a:ea typeface="汉仪全唐诗简" panose="00020600040101010101" pitchFamily="18" charset="-122"/>
                </a:defRPr>
              </a:lvl1pPr>
            </a:lstStyle>
            <a:p>
              <a:pPr algn="ctr">
                <a:lnSpc>
                  <a:spcPct val="130000"/>
                </a:lnSpc>
              </a:pPr>
              <a:r>
                <a:rPr lang="zh-CN" altLang="en-US" sz="1800" dirty="0">
                  <a:solidFill>
                    <a:schemeClr val="tx1"/>
                  </a:solidFill>
                </a:rPr>
                <a:t>随着机器学习模型的快速发展，这些模型对资源的需求也在不断增加。最先进的模型通常由拥有丰富资源的组织开发，包括计算资源、专有数据和知识产权。</a:t>
              </a:r>
              <a:r>
                <a:rPr lang="zh-CN" altLang="en-US" sz="1800" dirty="0">
                  <a:solidFill>
                    <a:srgbClr val="C55A11"/>
                  </a:solidFill>
                </a:rPr>
                <a:t>在某些情况下，模型训练者需要在保持数据集或模型机密的同时，提供符合特定训练规范的证据。</a:t>
              </a:r>
              <a:r>
                <a:rPr lang="zh-CN" altLang="en-US" sz="1800" dirty="0">
                  <a:solidFill>
                    <a:schemeClr val="tx1"/>
                  </a:solidFill>
                </a:rPr>
                <a:t>此外，验证这些证据所需的资源应该比训练模型所需的资源少。</a:t>
              </a:r>
              <a:endParaRPr lang="zh-CN" altLang="en-US" sz="1800" dirty="0">
                <a:solidFill>
                  <a:schemeClr val="tx1"/>
                </a:solidFill>
              </a:endParaRPr>
            </a:p>
          </p:txBody>
        </p:sp>
        <p:cxnSp>
          <p:nvCxnSpPr>
            <p:cNvPr id="71" name="直接连接符 70"/>
            <p:cNvCxnSpPr/>
            <p:nvPr/>
          </p:nvCxnSpPr>
          <p:spPr>
            <a:xfrm>
              <a:off x="5727701" y="2185394"/>
              <a:ext cx="0" cy="2827180"/>
            </a:xfrm>
            <a:prstGeom prst="line">
              <a:avLst/>
            </a:prstGeom>
            <a:ln w="19050" cap="rnd">
              <a:solidFill>
                <a:srgbClr val="365B7E"/>
              </a:solidFill>
              <a:round/>
            </a:ln>
          </p:spPr>
          <p:style>
            <a:lnRef idx="1">
              <a:schemeClr val="accent1"/>
            </a:lnRef>
            <a:fillRef idx="0">
              <a:schemeClr val="accent1"/>
            </a:fillRef>
            <a:effectRef idx="0">
              <a:schemeClr val="accent1"/>
            </a:effectRef>
            <a:fontRef idx="minor">
              <a:schemeClr val="tx1"/>
            </a:fontRef>
          </p:style>
        </p:cxnSp>
      </p:grpSp>
      <p:pic>
        <p:nvPicPr>
          <p:cNvPr id="2" name="图片 1" descr="upload_post_object_v2_3108056084"/>
          <p:cNvPicPr>
            <a:picLocks noChangeAspect="1"/>
          </p:cNvPicPr>
          <p:nvPr/>
        </p:nvPicPr>
        <p:blipFill>
          <a:blip r:embed="rId4"/>
          <a:stretch>
            <a:fillRect/>
          </a:stretch>
        </p:blipFill>
        <p:spPr>
          <a:xfrm>
            <a:off x="1080912" y="1672697"/>
            <a:ext cx="3740259" cy="2844704"/>
          </a:xfrm>
          <a:prstGeom prst="rect">
            <a:avLst/>
          </a:prstGeom>
          <a:ln w="12700" cmpd="sng">
            <a:solidFill>
              <a:srgbClr val="AEB5C0">
                <a:alpha val="14000"/>
              </a:srgbClr>
            </a:solidFill>
            <a:prstDash val="solid"/>
            <a:miter lim="800000"/>
            <a:headEnd/>
            <a:tailEnd/>
          </a:ln>
          <a:effectLst>
            <a:outerShdw blurRad="190500" dist="63500" dir="5400000" algn="t" rotWithShape="0">
              <a:srgbClr val="000000">
                <a:alpha val="30000"/>
              </a:srgbClr>
            </a:outerShdw>
            <a:softEdge rad="0"/>
          </a:effectLst>
        </p:spPr>
      </p:pic>
      <p:sp>
        <p:nvSpPr>
          <p:cNvPr id="16" name="矩形 15"/>
          <p:cNvSpPr/>
          <p:nvPr>
            <p:custDataLst>
              <p:tags r:id="rId5"/>
            </p:custDataLst>
          </p:nvPr>
        </p:nvSpPr>
        <p:spPr>
          <a:xfrm>
            <a:off x="2016681" y="5844469"/>
            <a:ext cx="2108597" cy="435007"/>
          </a:xfrm>
          <a:prstGeom prst="rect">
            <a:avLst/>
          </a:prstGeom>
          <a:solidFill>
            <a:srgbClr val="ED7D31">
              <a:alpha val="90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lIns="90000" tIns="46800" rIns="90000" bIns="46800" rtlCol="0" anchor="ctr">
            <a:normAutofit/>
          </a:bodyPr>
          <a:p>
            <a:pPr algn="ctr">
              <a:lnSpc>
                <a:spcPct val="120000"/>
              </a:lnSpc>
            </a:pPr>
            <a:endParaRPr lang="zh-CN" altLang="en-US" spc="15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custDataLst>
              <p:tags r:id="rId6"/>
            </p:custDataLst>
          </p:nvPr>
        </p:nvSpPr>
        <p:spPr>
          <a:xfrm>
            <a:off x="1966677" y="5950102"/>
            <a:ext cx="2186459" cy="223692"/>
          </a:xfrm>
          <a:prstGeom prst="rect">
            <a:avLst/>
          </a:prstGeom>
          <a:noFill/>
        </p:spPr>
        <p:txBody>
          <a:bodyPr wrap="square" lIns="90000" tIns="46800" rIns="90000" bIns="46800" rtlCol="0" anchor="ctr">
            <a:normAutofit fontScale="25000"/>
          </a:bodyPr>
          <a:p>
            <a:pPr algn="ctr">
              <a:lnSpc>
                <a:spcPct val="120000"/>
              </a:lnSpc>
            </a:pPr>
            <a:r>
              <a:rPr lang="zh-CN" altLang="en-US" sz="80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模型所有权证明</a:t>
            </a:r>
            <a:endParaRPr lang="zh-CN" altLang="en-US" sz="80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7"/>
            </p:custDataLst>
          </p:nvPr>
        </p:nvSpPr>
        <p:spPr>
          <a:xfrm>
            <a:off x="2016702" y="4887364"/>
            <a:ext cx="2108560" cy="395055"/>
          </a:xfrm>
          <a:prstGeom prst="rect">
            <a:avLst/>
          </a:prstGeom>
          <a:solidFill>
            <a:srgbClr val="ED7D31">
              <a:alpha val="90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lIns="90000" tIns="46800" rIns="90000" bIns="46800" rtlCol="0" anchor="ctr">
            <a:normAutofit fontScale="90000"/>
          </a:bodyPr>
          <a:p>
            <a:pPr algn="ctr">
              <a:lnSpc>
                <a:spcPct val="120000"/>
              </a:lnSpc>
            </a:pPr>
            <a:endParaRPr lang="zh-CN" altLang="en-US" spc="150">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8"/>
            </p:custDataLst>
          </p:nvPr>
        </p:nvSpPr>
        <p:spPr>
          <a:xfrm>
            <a:off x="2102031" y="4936671"/>
            <a:ext cx="1915887" cy="258547"/>
          </a:xfrm>
          <a:prstGeom prst="rect">
            <a:avLst/>
          </a:prstGeom>
          <a:noFill/>
        </p:spPr>
        <p:txBody>
          <a:bodyPr wrap="square" lIns="90000" tIns="46800" rIns="90000" bIns="46800" rtlCol="0" anchor="ctr">
            <a:normAutofit fontScale="25000"/>
          </a:bodyPr>
          <a:p>
            <a:pPr algn="ctr">
              <a:lnSpc>
                <a:spcPct val="120000"/>
              </a:lnSpc>
            </a:pPr>
            <a:r>
              <a:rPr lang="zh-CN" altLang="en-US" sz="80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合规性证明</a:t>
            </a:r>
            <a:endParaRPr lang="zh-CN" altLang="en-US" sz="80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userDrawn="1"/>
        </p:nvSpPr>
        <p:spPr>
          <a:xfrm>
            <a:off x="5417755" y="4887448"/>
            <a:ext cx="6355080" cy="368300"/>
          </a:xfrm>
          <a:prstGeom prst="rect">
            <a:avLst/>
          </a:prstGeom>
        </p:spPr>
        <p:txBody>
          <a:bodyPr wrap="none" rtlCol="0">
            <a:spAutoFit/>
          </a:bodyPr>
          <a:p>
            <a:pPr algn="l"/>
            <a:r>
              <a:rPr lang="zh-CN" altLang="en-US">
                <a:latin typeface="汉仪全唐诗简" charset="0"/>
                <a:ea typeface="汉仪全唐诗简" charset="0"/>
                <a:cs typeface="汉仪全唐诗简" charset="0"/>
              </a:rPr>
              <a:t>模型所有者需要提供证据，证明他们遵循了</a:t>
            </a:r>
            <a:r>
              <a:rPr lang="zh-CN" altLang="en-US">
                <a:solidFill>
                  <a:schemeClr val="tx1"/>
                </a:solidFill>
                <a:latin typeface="汉仪全唐诗简" charset="0"/>
                <a:ea typeface="汉仪全唐诗简" charset="0"/>
                <a:cs typeface="汉仪全唐诗简" charset="0"/>
              </a:rPr>
              <a:t>相关</a:t>
            </a:r>
            <a:r>
              <a:rPr lang="zh-CN" altLang="en-US">
                <a:latin typeface="汉仪全唐诗简" charset="0"/>
                <a:ea typeface="汉仪全唐诗简" charset="0"/>
                <a:cs typeface="汉仪全唐诗简" charset="0"/>
              </a:rPr>
              <a:t>的安全</a:t>
            </a:r>
            <a:r>
              <a:rPr lang="zh-CN" altLang="en-US">
                <a:solidFill>
                  <a:schemeClr val="tx1"/>
                </a:solidFill>
                <a:latin typeface="汉仪全唐诗简" charset="0"/>
                <a:ea typeface="汉仪全唐诗简" charset="0"/>
                <a:cs typeface="汉仪全唐诗简" charset="0"/>
              </a:rPr>
              <a:t>规范</a:t>
            </a:r>
            <a:r>
              <a:rPr lang="zh-CN" altLang="en-US">
                <a:latin typeface="汉仪全唐诗简" charset="0"/>
                <a:ea typeface="汉仪全唐诗简" charset="0"/>
                <a:cs typeface="汉仪全唐诗简" charset="0"/>
              </a:rPr>
              <a:t>。</a:t>
            </a:r>
            <a:endParaRPr lang="zh-CN" altLang="en-US">
              <a:latin typeface="汉仪全唐诗简" charset="0"/>
              <a:ea typeface="汉仪全唐诗简" charset="0"/>
              <a:cs typeface="汉仪全唐诗简" charset="0"/>
            </a:endParaRPr>
          </a:p>
        </p:txBody>
      </p:sp>
      <p:sp>
        <p:nvSpPr>
          <p:cNvPr id="19" name="文本框 18"/>
          <p:cNvSpPr txBox="1"/>
          <p:nvPr userDrawn="1"/>
        </p:nvSpPr>
        <p:spPr>
          <a:xfrm>
            <a:off x="5417755" y="5725475"/>
            <a:ext cx="6191794" cy="785686"/>
          </a:xfrm>
          <a:prstGeom prst="rect">
            <a:avLst/>
          </a:prstGeom>
        </p:spPr>
        <p:txBody>
          <a:bodyPr wrap="square" rtlCol="0">
            <a:noAutofit/>
          </a:bodyPr>
          <a:p>
            <a:pPr algn="l"/>
            <a:r>
              <a:rPr lang="zh-CN" altLang="en-US">
                <a:latin typeface="汉仪全唐诗简" charset="0"/>
                <a:ea typeface="汉仪全唐诗简" charset="0"/>
                <a:cs typeface="汉仪全唐诗简" charset="0"/>
              </a:rPr>
              <a:t>训练和提供模型作为服务的实体可能需要提供证据，以证明模型是他们自己训练的。</a:t>
            </a:r>
            <a:endParaRPr lang="zh-CN" altLang="en-US">
              <a:latin typeface="汉仪全唐诗简" charset="0"/>
              <a:ea typeface="汉仪全唐诗简" charset="0"/>
              <a:cs typeface="汉仪全唐诗简"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658475"/>
            <a:ext cx="3542548" cy="46166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研究背景与含义</a:t>
            </a:r>
            <a:endParaRPr lang="zh-CN" altLang="en-US" sz="2400" dirty="0">
              <a:solidFill>
                <a:srgbClr val="4B708B"/>
              </a:solidFill>
              <a:latin typeface="造字工房悦黑（非商用）常规体" pitchFamily="50" charset="-122"/>
              <a:ea typeface="造字工房悦黑（非商用）常规体" pitchFamily="50" charset="-122"/>
            </a:endParaRPr>
          </a:p>
        </p:txBody>
      </p:sp>
      <p:sp>
        <p:nvSpPr>
          <p:cNvPr id="4" name="文本框 3"/>
          <p:cNvSpPr txBox="1"/>
          <p:nvPr userDrawn="1"/>
        </p:nvSpPr>
        <p:spPr>
          <a:xfrm>
            <a:off x="1058228" y="1900476"/>
            <a:ext cx="9789676" cy="3057049"/>
          </a:xfrm>
          <a:prstGeom prst="rect">
            <a:avLst/>
          </a:prstGeom>
          <a:ln w="25400" cmpd="tri">
            <a:noFill/>
            <a:prstDash val="solid"/>
            <a:miter lim="800000"/>
          </a:ln>
          <a:effectLst>
            <a:outerShdw blurRad="190500" dist="63500" dir="5400000" algn="t" rotWithShape="0">
              <a:srgbClr val="000000">
                <a:alpha val="78000"/>
              </a:srgbClr>
            </a:outerShdw>
          </a:effectLst>
        </p:spPr>
        <p:txBody>
          <a:bodyPr wrap="square" rtlCol="0">
            <a:noAutofit/>
          </a:bodyPr>
          <a:p>
            <a:pPr algn="l"/>
            <a:endParaRPr lang="zh-CN" altLang="en-US" sz="1600">
              <a:latin typeface="汉仪全唐诗简" charset="0"/>
              <a:ea typeface="汉仪全唐诗简" charset="0"/>
              <a:cs typeface="汉仪全唐诗简" charset="0"/>
            </a:endParaRPr>
          </a:p>
          <a:p>
            <a:pPr algn="l"/>
            <a:r>
              <a:rPr lang="zh-CN" altLang="en-US">
                <a:solidFill>
                  <a:srgbClr val="015C92"/>
                </a:solidFill>
                <a:latin typeface="Segoe UI Black" panose="020B0A02040204020203" charset="0"/>
                <a:ea typeface="Segoe UI Black" panose="020B0A02040204020203" charset="0"/>
                <a:cs typeface="Segoe UI Black" panose="020B0A02040204020203" charset="0"/>
              </a:rPr>
              <a:t>1. 训练过程证明：</a:t>
            </a:r>
            <a:endParaRPr lang="zh-CN" altLang="en-US">
              <a:solidFill>
                <a:srgbClr val="015C92"/>
              </a:solidFill>
              <a:latin typeface="Segoe UI Black" panose="020B0A02040204020203" charset="0"/>
              <a:ea typeface="Segoe UI Black" panose="020B0A02040204020203" charset="0"/>
              <a:cs typeface="Segoe UI Black" panose="020B0A02040204020203" charset="0"/>
            </a:endParaRPr>
          </a:p>
          <a:p>
            <a:pPr algn="l"/>
            <a:endParaRPr lang="zh-CN" altLang="en-US">
              <a:solidFill>
                <a:srgbClr val="015C92"/>
              </a:solidFill>
              <a:latin typeface="Segoe UI Black" panose="020B0A02040204020203" charset="0"/>
              <a:ea typeface="Segoe UI Black" panose="020B0A02040204020203" charset="0"/>
              <a:cs typeface="Segoe UI Black" panose="020B0A02040204020203" charset="0"/>
            </a:endParaRPr>
          </a:p>
          <a:p>
            <a:pPr marL="285750" indent="-285750" algn="l">
              <a:buChar char="•"/>
            </a:pPr>
            <a:r>
              <a:rPr lang="zh-CN" altLang="en-US" sz="1600">
                <a:latin typeface="汉仪全唐诗简" charset="0"/>
                <a:ea typeface="汉仪全唐诗简" charset="0"/>
                <a:cs typeface="汉仪全唐诗简" charset="0"/>
              </a:rPr>
              <a:t>在训练模型M时，学习者同时生成一个证明π。之后，验证者可以使用π验证模型是否根据学习算法的规范进行了训练。</a:t>
            </a:r>
            <a:endParaRPr lang="zh-CN" altLang="en-US" sz="1600">
              <a:latin typeface="汉仪全唐诗简" charset="0"/>
              <a:ea typeface="汉仪全唐诗简" charset="0"/>
              <a:cs typeface="汉仪全唐诗简" charset="0"/>
            </a:endParaRPr>
          </a:p>
          <a:p>
            <a:pPr algn="l"/>
            <a:endParaRPr lang="zh-CN" altLang="en-US" sz="1600">
              <a:latin typeface="汉仪全唐诗简" charset="0"/>
              <a:ea typeface="汉仪全唐诗简" charset="0"/>
              <a:cs typeface="汉仪全唐诗简" charset="0"/>
            </a:endParaRPr>
          </a:p>
          <a:p>
            <a:pPr algn="l"/>
            <a:r>
              <a:rPr lang="zh-CN" altLang="en-US">
                <a:solidFill>
                  <a:srgbClr val="015C92"/>
                </a:solidFill>
                <a:latin typeface="Segoe UI Black" panose="020B0A02040204020203" charset="0"/>
                <a:ea typeface="Segoe UI Black" panose="020B0A02040204020203" charset="0"/>
                <a:cs typeface="Segoe UI Black" panose="020B0A02040204020203" charset="0"/>
              </a:rPr>
              <a:t>2. 零知识证明：</a:t>
            </a:r>
            <a:endParaRPr lang="zh-CN" altLang="en-US">
              <a:solidFill>
                <a:srgbClr val="015C92"/>
              </a:solidFill>
              <a:latin typeface="Segoe UI Black" panose="020B0A02040204020203" charset="0"/>
              <a:ea typeface="Segoe UI Black" panose="020B0A02040204020203" charset="0"/>
              <a:cs typeface="Segoe UI Black" panose="020B0A02040204020203" charset="0"/>
            </a:endParaRPr>
          </a:p>
          <a:p>
            <a:pPr algn="l"/>
            <a:endParaRPr lang="zh-CN" altLang="en-US">
              <a:solidFill>
                <a:srgbClr val="015C92"/>
              </a:solidFill>
              <a:latin typeface="Segoe UI Black" panose="020B0A02040204020203" charset="0"/>
              <a:ea typeface="Segoe UI Black" panose="020B0A02040204020203" charset="0"/>
              <a:cs typeface="Segoe UI Black" panose="020B0A02040204020203" charset="0"/>
            </a:endParaRPr>
          </a:p>
          <a:p>
            <a:pPr marL="285750" indent="-285750" algn="l">
              <a:buChar char="•"/>
            </a:pPr>
            <a:r>
              <a:rPr lang="zh-CN" altLang="en-US" sz="1600">
                <a:latin typeface="汉仪全唐诗简" charset="0"/>
                <a:ea typeface="汉仪全唐诗简" charset="0"/>
                <a:cs typeface="汉仪全唐诗简" charset="0"/>
              </a:rPr>
              <a:t>这样的证明系统需要具备零知识属性，即证明π必须保证模型M和数据集D的机密性。</a:t>
            </a:r>
            <a:endParaRPr lang="zh-CN" altLang="en-US" sz="1600">
              <a:latin typeface="汉仪全唐诗简" charset="0"/>
              <a:ea typeface="汉仪全唐诗简" charset="0"/>
              <a:cs typeface="汉仪全唐诗简" charset="0"/>
            </a:endParaRPr>
          </a:p>
          <a:p>
            <a:pPr marL="285750" indent="-285750" algn="l">
              <a:buChar char="•"/>
            </a:pPr>
            <a:r>
              <a:rPr lang="zh-CN" altLang="en-US" sz="1600">
                <a:latin typeface="汉仪全唐诗简" charset="0"/>
                <a:ea typeface="汉仪全唐诗简" charset="0"/>
                <a:cs typeface="汉仪全唐诗简" charset="0"/>
              </a:rPr>
              <a:t>类似地，在证明模型所有权的情况下，公开模型或数据集也会适得其反。因此，需要重点关注保持模型和数据集机密性的训练零知识证明（</a:t>
            </a:r>
            <a:r>
              <a:rPr lang="zh-CN" altLang="en-US" sz="1600">
                <a:latin typeface="Segoe UI Black" panose="020B0A02040204020203" charset="0"/>
                <a:ea typeface="Segoe UI Black" panose="020B0A02040204020203" charset="0"/>
                <a:cs typeface="Segoe UI Black" panose="020B0A02040204020203" charset="0"/>
              </a:rPr>
              <a:t>zkPoT</a:t>
            </a:r>
            <a:r>
              <a:rPr lang="zh-CN" altLang="en-US" sz="1600">
                <a:latin typeface="汉仪全唐诗简" charset="0"/>
                <a:ea typeface="汉仪全唐诗简" charset="0"/>
                <a:cs typeface="汉仪全唐诗简" charset="0"/>
              </a:rPr>
              <a:t>）。</a:t>
            </a:r>
            <a:endParaRPr lang="zh-CN" altLang="en-US" sz="1600">
              <a:latin typeface="汉仪全唐诗简" charset="0"/>
              <a:ea typeface="汉仪全唐诗简" charset="0"/>
              <a:cs typeface="汉仪全唐诗简" charset="0"/>
            </a:endParaRPr>
          </a:p>
        </p:txBody>
      </p:sp>
      <p:sp>
        <p:nvSpPr>
          <p:cNvPr id="6" name="文本框 5"/>
          <p:cNvSpPr txBox="1"/>
          <p:nvPr userDrawn="1"/>
        </p:nvSpPr>
        <p:spPr>
          <a:xfrm>
            <a:off x="1058228" y="1253728"/>
            <a:ext cx="9789700" cy="731520"/>
          </a:xfrm>
          <a:prstGeom prst="rect">
            <a:avLst/>
          </a:prstGeom>
        </p:spPr>
        <p:txBody>
          <a:bodyPr wrap="square" rtlCol="0">
            <a:noAutofit/>
          </a:bodyPr>
          <a:p>
            <a:pPr algn="l"/>
            <a:r>
              <a:rPr lang="zh-CN" altLang="en-US">
                <a:latin typeface="汉仪全唐诗简" charset="0"/>
                <a:ea typeface="汉仪全唐诗简" charset="0"/>
                <a:cs typeface="汉仪全唐诗简" charset="0"/>
              </a:rPr>
              <a:t>为了解决这些需求，提出了训练证明（Proof of Training, PoT）的概念。这个原语允许模型训练者证明他们正确执行了训练优化，具体目标如下：</a:t>
            </a:r>
            <a:endParaRPr lang="zh-CN" altLang="en-US">
              <a:latin typeface="汉仪全唐诗简" charset="0"/>
              <a:ea typeface="汉仪全唐诗简" charset="0"/>
              <a:cs typeface="汉仪全唐诗简" charset="0"/>
            </a:endParaRPr>
          </a:p>
        </p:txBody>
      </p:sp>
      <p:sp>
        <p:nvSpPr>
          <p:cNvPr id="7" name="文本框 6"/>
          <p:cNvSpPr txBox="1"/>
          <p:nvPr userDrawn="1"/>
        </p:nvSpPr>
        <p:spPr>
          <a:xfrm>
            <a:off x="2067560" y="5218686"/>
            <a:ext cx="8056880" cy="1165084"/>
          </a:xfrm>
          <a:prstGeom prst="rect">
            <a:avLst/>
          </a:prstGeom>
        </p:spPr>
        <p:txBody>
          <a:bodyPr wrap="square" rtlCol="0">
            <a:noAutofit/>
          </a:bodyPr>
          <a:p>
            <a:pPr algn="l"/>
            <a:r>
              <a:rPr lang="zh-CN" altLang="en-US" sz="2000">
                <a:solidFill>
                  <a:srgbClr val="EE717B"/>
                </a:solidFill>
                <a:latin typeface="汉仪全唐诗简" charset="0"/>
                <a:ea typeface="汉仪全唐诗简" charset="0"/>
                <a:cs typeface="汉仪全唐诗简" charset="0"/>
              </a:rPr>
              <a:t>零知识属性：</a:t>
            </a:r>
            <a:r>
              <a:rPr lang="zh-CN" altLang="en-US" sz="2000">
                <a:solidFill>
                  <a:schemeClr val="tx1"/>
                </a:solidFill>
                <a:latin typeface="汉仪全唐诗简" charset="0"/>
                <a:ea typeface="汉仪全唐诗简" charset="0"/>
                <a:cs typeface="汉仪全唐诗简" charset="0"/>
              </a:rPr>
              <a:t>在不公开模型和数据集的情况下，提供可信的训练证明。</a:t>
            </a:r>
            <a:endParaRPr lang="zh-CN" altLang="en-US" sz="2000">
              <a:solidFill>
                <a:srgbClr val="EE717B"/>
              </a:solidFill>
              <a:latin typeface="汉仪全唐诗简" charset="0"/>
              <a:ea typeface="汉仪全唐诗简" charset="0"/>
              <a:cs typeface="汉仪全唐诗简" charset="0"/>
            </a:endParaRPr>
          </a:p>
          <a:p>
            <a:pPr algn="l"/>
            <a:r>
              <a:rPr lang="zh-CN" altLang="en-US" sz="2000">
                <a:solidFill>
                  <a:srgbClr val="EE717B"/>
                </a:solidFill>
                <a:latin typeface="汉仪全唐诗简" charset="0"/>
                <a:ea typeface="汉仪全唐诗简" charset="0"/>
                <a:cs typeface="汉仪全唐诗简" charset="0"/>
              </a:rPr>
              <a:t>合规性证明</a:t>
            </a:r>
            <a:r>
              <a:rPr lang="zh-CN" altLang="en-US" sz="2000">
                <a:latin typeface="汉仪全唐诗简" charset="0"/>
                <a:ea typeface="汉仪全唐诗简" charset="0"/>
                <a:cs typeface="汉仪全唐诗简" charset="0"/>
              </a:rPr>
              <a:t>：证明模型训练符合特定规范，确保公平性和数据隐私。</a:t>
            </a:r>
            <a:endParaRPr lang="zh-CN" altLang="en-US" sz="800">
              <a:latin typeface="汉仪全唐诗简" charset="0"/>
              <a:ea typeface="汉仪全唐诗简" charset="0"/>
              <a:cs typeface="汉仪全唐诗简" charset="0"/>
            </a:endParaRPr>
          </a:p>
          <a:p>
            <a:pPr algn="l"/>
            <a:r>
              <a:rPr lang="zh-CN" altLang="en-US" sz="2000">
                <a:solidFill>
                  <a:srgbClr val="EE717B"/>
                </a:solidFill>
                <a:latin typeface="汉仪全唐诗简" charset="0"/>
                <a:ea typeface="汉仪全唐诗简" charset="0"/>
                <a:cs typeface="汉仪全唐诗简" charset="0"/>
              </a:rPr>
              <a:t>所有权证明</a:t>
            </a:r>
            <a:r>
              <a:rPr lang="zh-CN" altLang="en-US" sz="2000">
                <a:latin typeface="汉仪全唐诗简" charset="0"/>
                <a:ea typeface="汉仪全唐诗简" charset="0"/>
                <a:cs typeface="汉仪全唐诗简" charset="0"/>
              </a:rPr>
              <a:t>：</a:t>
            </a:r>
            <a:r>
              <a:rPr lang="zh-CN" altLang="en-US" sz="2000">
                <a:solidFill>
                  <a:schemeClr val="tx1"/>
                </a:solidFill>
                <a:latin typeface="汉仪全唐诗简" charset="0"/>
                <a:ea typeface="汉仪全唐诗简" charset="0"/>
                <a:cs typeface="汉仪全唐诗简" charset="0"/>
              </a:rPr>
              <a:t>证明模型和数据集的所有权，防止盗窃或蒸馏指控。</a:t>
            </a:r>
            <a:endParaRPr lang="zh-CN" altLang="en-US" sz="2000">
              <a:latin typeface="汉仪全唐诗简" charset="0"/>
              <a:ea typeface="汉仪全唐诗简" charset="0"/>
              <a:cs typeface="汉仪全唐诗简" charset="0"/>
            </a:endParaRPr>
          </a:p>
          <a:p>
            <a:pPr algn="l"/>
            <a:endParaRPr lang="zh-CN" altLang="en-US" sz="800">
              <a:latin typeface="汉仪全唐诗简" charset="0"/>
              <a:ea typeface="汉仪全唐诗简" charset="0"/>
              <a:cs typeface="汉仪全唐诗简" charset="0"/>
            </a:endParaRPr>
          </a:p>
          <a:p>
            <a:pPr algn="l"/>
            <a:endParaRPr lang="zh-CN" altLang="en-US" sz="2000">
              <a:latin typeface="汉仪全唐诗简" charset="0"/>
              <a:ea typeface="汉仪全唐诗简" charset="0"/>
              <a:cs typeface="汉仪全唐诗简" charset="0"/>
            </a:endParaRPr>
          </a:p>
        </p:txBody>
      </p:sp>
      <p:cxnSp>
        <p:nvCxnSpPr>
          <p:cNvPr id="62" name="直接连接符 61"/>
          <p:cNvCxnSpPr/>
          <p:nvPr/>
        </p:nvCxnSpPr>
        <p:spPr>
          <a:xfrm>
            <a:off x="1161653" y="2544365"/>
            <a:ext cx="2377599" cy="0"/>
          </a:xfrm>
          <a:prstGeom prst="line">
            <a:avLst/>
          </a:prstGeom>
          <a:noFill/>
          <a:ln w="19050">
            <a:solidFill>
              <a:srgbClr val="EE717B"/>
            </a:solidFill>
          </a:ln>
          <a:effectLst>
            <a:outerShdw blurRad="190500" dist="63500" dir="2700000" algn="tl"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p:nvPr/>
        </p:nvCxnSpPr>
        <p:spPr>
          <a:xfrm>
            <a:off x="1185466" y="3806429"/>
            <a:ext cx="2365692" cy="0"/>
          </a:xfrm>
          <a:prstGeom prst="line">
            <a:avLst/>
          </a:prstGeom>
          <a:noFill/>
          <a:ln w="19050">
            <a:solidFill>
              <a:srgbClr val="EE717B"/>
            </a:solidFill>
          </a:ln>
          <a:effectLst>
            <a:outerShdw blurRad="190500" dist="63500" dir="2700000" algn="tl"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现有方案存在的问题</a:t>
            </a:r>
            <a:endParaRPr lang="zh-CN" altLang="en-US" sz="2400" dirty="0">
              <a:solidFill>
                <a:srgbClr val="4B708B"/>
              </a:solidFill>
              <a:latin typeface="造字工房悦黑（非商用）常规体" pitchFamily="50" charset="-122"/>
              <a:ea typeface="造字工房悦黑（非商用）常规体" pitchFamily="50" charset="-122"/>
            </a:endParaRPr>
          </a:p>
        </p:txBody>
      </p:sp>
      <p:grpSp>
        <p:nvGrpSpPr>
          <p:cNvPr id="47" name="组合 46"/>
          <p:cNvGrpSpPr/>
          <p:nvPr/>
        </p:nvGrpSpPr>
        <p:grpSpPr>
          <a:xfrm>
            <a:off x="1384340" y="1589603"/>
            <a:ext cx="8856633" cy="4631134"/>
            <a:chOff x="1334922" y="3975076"/>
            <a:chExt cx="8856633" cy="4631134"/>
          </a:xfrm>
        </p:grpSpPr>
        <p:grpSp>
          <p:nvGrpSpPr>
            <p:cNvPr id="50" name="组合 49"/>
            <p:cNvGrpSpPr/>
            <p:nvPr/>
          </p:nvGrpSpPr>
          <p:grpSpPr>
            <a:xfrm>
              <a:off x="1334922" y="3975076"/>
              <a:ext cx="8856633" cy="2163485"/>
              <a:chOff x="902522" y="1546836"/>
              <a:chExt cx="8856633" cy="2163485"/>
            </a:xfrm>
          </p:grpSpPr>
          <p:sp>
            <p:nvSpPr>
              <p:cNvPr id="59" name="矩形: 圆角 58"/>
              <p:cNvSpPr/>
              <p:nvPr/>
            </p:nvSpPr>
            <p:spPr>
              <a:xfrm>
                <a:off x="902522" y="1546836"/>
                <a:ext cx="8856633" cy="2163485"/>
              </a:xfrm>
              <a:prstGeom prst="roundRect">
                <a:avLst>
                  <a:gd name="adj" fmla="val 7301"/>
                </a:avLst>
              </a:prstGeom>
              <a:solidFill>
                <a:schemeClr val="bg1"/>
              </a:solid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892731" y="2275379"/>
                <a:ext cx="7442903" cy="1196481"/>
              </a:xfrm>
              <a:prstGeom prst="rect">
                <a:avLst/>
              </a:prstGeom>
              <a:noFill/>
            </p:spPr>
            <p:txBody>
              <a:bodyPr wrap="square" rtlCol="0">
                <a:noAutofit/>
              </a:bodyPr>
              <a:lstStyle/>
              <a:p>
                <a:pPr>
                  <a:lnSpc>
                    <a:spcPct val="130000"/>
                  </a:lnSpc>
                </a:pPr>
                <a:r>
                  <a:rPr lang="zh-CN" altLang="en-US" sz="1600" dirty="0">
                    <a:latin typeface="汉仪全唐诗简" charset="0"/>
                    <a:ea typeface="汉仪全唐诗简" charset="0"/>
                    <a:cs typeface="汉仪全唐诗简" charset="0"/>
                  </a:rPr>
                  <a:t>虽然zkSNARKs允许快速验证零知识证明，但</a:t>
                </a:r>
                <a:r>
                  <a:rPr lang="zh-CN" altLang="en-US" sz="1600" b="1" dirty="0">
                    <a:latin typeface="汉仪全唐诗简" charset="0"/>
                    <a:ea typeface="汉仪全唐诗简" charset="0"/>
                    <a:cs typeface="汉仪全唐诗简" charset="0"/>
                  </a:rPr>
                  <a:t>生成证明的时间非常慢</a:t>
                </a:r>
                <a:r>
                  <a:rPr lang="zh-CN" altLang="en-US" sz="1600" dirty="0">
                    <a:latin typeface="汉仪全唐诗简" charset="0"/>
                    <a:ea typeface="汉仪全唐诗简" charset="0"/>
                    <a:cs typeface="汉仪全唐诗简" charset="0"/>
                  </a:rPr>
                  <a:t>。这是由于加密操作的高成本，尤其在处理大量数据和大型ML模型时，</a:t>
                </a:r>
                <a:r>
                  <a:rPr lang="zh-CN" altLang="en-US" sz="1600" b="1" dirty="0">
                    <a:latin typeface="汉仪全唐诗简" charset="0"/>
                    <a:ea typeface="汉仪全唐诗简" charset="0"/>
                    <a:cs typeface="汉仪全唐诗简" charset="0"/>
                  </a:rPr>
                  <a:t>加密开销巨大</a:t>
                </a:r>
                <a:r>
                  <a:rPr lang="zh-CN" altLang="en-US" sz="1600" dirty="0">
                    <a:latin typeface="汉仪全唐诗简" charset="0"/>
                    <a:ea typeface="汉仪全唐诗简" charset="0"/>
                    <a:cs typeface="汉仪全唐诗简" charset="0"/>
                  </a:rPr>
                  <a:t>。此外，现有zkSNARKs需要将整个计算过程加载到内存中，并且ML训练中的实数计算需转换为算术电路，这会</a:t>
                </a:r>
                <a:r>
                  <a:rPr lang="zh-CN" altLang="en-US" sz="1600" b="1" dirty="0">
                    <a:latin typeface="汉仪全唐诗简" charset="0"/>
                    <a:ea typeface="汉仪全唐诗简" charset="0"/>
                    <a:cs typeface="汉仪全唐诗简" charset="0"/>
                  </a:rPr>
                  <a:t>引入额外开销</a:t>
                </a:r>
                <a:r>
                  <a:rPr lang="zh-CN" altLang="en-US" sz="1600" dirty="0">
                    <a:latin typeface="汉仪全唐诗简" charset="0"/>
                    <a:ea typeface="汉仪全唐诗简" charset="0"/>
                    <a:cs typeface="汉仪全唐诗简" charset="0"/>
                  </a:rPr>
                  <a:t>，导致应用zkSNARKs非常昂贵。</a:t>
                </a:r>
                <a:endParaRPr lang="zh-CN" altLang="en-US" sz="1600" dirty="0">
                  <a:latin typeface="汉仪全唐诗简" charset="0"/>
                  <a:ea typeface="汉仪全唐诗简" charset="0"/>
                  <a:cs typeface="汉仪全唐诗简" charset="0"/>
                </a:endParaRPr>
              </a:p>
            </p:txBody>
          </p:sp>
          <p:sp>
            <p:nvSpPr>
              <p:cNvPr id="61" name="文本框 60"/>
              <p:cNvSpPr txBox="1"/>
              <p:nvPr/>
            </p:nvSpPr>
            <p:spPr>
              <a:xfrm>
                <a:off x="1941938" y="1630168"/>
                <a:ext cx="2327990" cy="645160"/>
              </a:xfrm>
              <a:prstGeom prst="rect">
                <a:avLst/>
              </a:prstGeom>
              <a:noFill/>
            </p:spPr>
            <p:txBody>
              <a:bodyPr wrap="square" rtlCol="0">
                <a:no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zkSNARKs：</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cxnSp>
            <p:nvCxnSpPr>
              <p:cNvPr id="62" name="直接连接符 61"/>
              <p:cNvCxnSpPr/>
              <p:nvPr/>
            </p:nvCxnSpPr>
            <p:spPr>
              <a:xfrm>
                <a:off x="1941938" y="2192036"/>
                <a:ext cx="3592036" cy="0"/>
              </a:xfrm>
              <a:prstGeom prst="line">
                <a:avLst/>
              </a:prstGeom>
              <a:noFill/>
              <a:ln w="19050">
                <a:solidFill>
                  <a:srgbClr val="EE717B"/>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组合 50"/>
            <p:cNvGrpSpPr/>
            <p:nvPr/>
          </p:nvGrpSpPr>
          <p:grpSpPr>
            <a:xfrm>
              <a:off x="1334922" y="6364780"/>
              <a:ext cx="8856583" cy="2241430"/>
              <a:chOff x="-4882998" y="3936540"/>
              <a:chExt cx="8856583" cy="2241430"/>
            </a:xfrm>
          </p:grpSpPr>
          <p:sp>
            <p:nvSpPr>
              <p:cNvPr id="55" name="矩形: 圆角 54"/>
              <p:cNvSpPr/>
              <p:nvPr/>
            </p:nvSpPr>
            <p:spPr>
              <a:xfrm>
                <a:off x="-4882998" y="3936540"/>
                <a:ext cx="8856583" cy="1600621"/>
              </a:xfrm>
              <a:prstGeom prst="roundRect">
                <a:avLst>
                  <a:gd name="adj" fmla="val 7301"/>
                </a:avLst>
              </a:prstGeom>
              <a:solidFill>
                <a:schemeClr val="bg1"/>
              </a:solid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p:cNvSpPr txBox="1"/>
              <p:nvPr/>
            </p:nvSpPr>
            <p:spPr>
              <a:xfrm>
                <a:off x="-3788695" y="4688895"/>
                <a:ext cx="7338775" cy="1489075"/>
              </a:xfrm>
              <a:prstGeom prst="rect">
                <a:avLst/>
              </a:prstGeom>
              <a:noFill/>
            </p:spPr>
            <p:txBody>
              <a:bodyPr wrap="square" rtlCol="0">
                <a:noAutofit/>
              </a:bodyPr>
              <a:lstStyle/>
              <a:p>
                <a:pPr>
                  <a:lnSpc>
                    <a:spcPct val="130000"/>
                  </a:lnSpc>
                </a:pPr>
                <a:r>
                  <a:rPr lang="zh-CN" altLang="en-US" sz="1600" dirty="0">
                    <a:latin typeface="汉仪全唐诗简" panose="00020600040101010101" pitchFamily="18" charset="-122"/>
                    <a:ea typeface="汉仪全唐诗简" panose="00020600040101010101" pitchFamily="18" charset="-122"/>
                  </a:rPr>
                  <a:t>这种方法能有效处理非算术操作，但生成的证明大小与计算规模成线性关系，对于</a:t>
                </a:r>
                <a:r>
                  <a:rPr lang="zh-CN" altLang="en-US" sz="1600" b="1" dirty="0">
                    <a:latin typeface="汉仪全唐诗简" panose="00020600040101010101" pitchFamily="18" charset="-122"/>
                    <a:ea typeface="汉仪全唐诗简" panose="00020600040101010101" pitchFamily="18" charset="-122"/>
                  </a:rPr>
                  <a:t>大规模ML训练</a:t>
                </a:r>
                <a:r>
                  <a:rPr lang="zh-CN" altLang="en-US" sz="1600" dirty="0">
                    <a:latin typeface="汉仪全唐诗简" panose="00020600040101010101" pitchFamily="18" charset="-122"/>
                    <a:ea typeface="汉仪全唐诗简" panose="00020600040101010101" pitchFamily="18" charset="-122"/>
                  </a:rPr>
                  <a:t>来说，传输这些证明在大多数网络上几乎是</a:t>
                </a:r>
                <a:r>
                  <a:rPr lang="zh-CN" altLang="en-US" sz="1600" b="1" dirty="0">
                    <a:latin typeface="汉仪全唐诗简" panose="00020600040101010101" pitchFamily="18" charset="-122"/>
                    <a:ea typeface="汉仪全唐诗简" panose="00020600040101010101" pitchFamily="18" charset="-122"/>
                  </a:rPr>
                  <a:t>不可能的</a:t>
                </a:r>
                <a:r>
                  <a:rPr lang="zh-CN" altLang="en-US" sz="1600" dirty="0">
                    <a:latin typeface="汉仪全唐诗简" panose="00020600040101010101" pitchFamily="18" charset="-122"/>
                    <a:ea typeface="汉仪全唐诗简" panose="00020600040101010101" pitchFamily="18" charset="-122"/>
                  </a:rPr>
                  <a:t>。</a:t>
                </a:r>
                <a:endParaRPr lang="zh-CN" altLang="en-US" sz="1600" dirty="0">
                  <a:latin typeface="汉仪全唐诗简" panose="00020600040101010101" pitchFamily="18" charset="-122"/>
                  <a:ea typeface="汉仪全唐诗简" panose="00020600040101010101" pitchFamily="18" charset="-122"/>
                </a:endParaRPr>
              </a:p>
            </p:txBody>
          </p:sp>
          <p:sp>
            <p:nvSpPr>
              <p:cNvPr id="57" name="文本框 56"/>
              <p:cNvSpPr txBox="1"/>
              <p:nvPr/>
            </p:nvSpPr>
            <p:spPr>
              <a:xfrm>
                <a:off x="-3843582" y="4043735"/>
                <a:ext cx="3435271" cy="645160"/>
              </a:xfrm>
              <a:prstGeom prst="rect">
                <a:avLst/>
              </a:prstGeom>
              <a:noFill/>
            </p:spPr>
            <p:txBody>
              <a:bodyPr wrap="square" rtlCol="0">
                <a:noAutofit/>
              </a:bodyPr>
              <a:lstStyle>
                <a:defPPr>
                  <a:defRPr lang="zh-CN"/>
                </a:defPPr>
                <a:lvl1pPr algn="dist">
                  <a:defRPr sz="4000">
                    <a:solidFill>
                      <a:srgbClr val="0D473B"/>
                    </a:solidFill>
                    <a:latin typeface="造字工房悦黑（非商用）常规体" pitchFamily="50" charset="-122"/>
                    <a:ea typeface="造字工房悦黑（非商用）常规体" pitchFamily="50" charset="-122"/>
                  </a:defRPr>
                </a:lvl1pPr>
              </a:lstStyle>
              <a:p>
                <a:pPr algn="l"/>
                <a:r>
                  <a:rPr lang="zh-CN" altLang="en-US" sz="2800" dirty="0">
                    <a:solidFill>
                      <a:schemeClr val="tx1"/>
                    </a:solidFill>
                    <a:latin typeface="Segoe UI Black" panose="020B0A02040204020203" charset="0"/>
                    <a:ea typeface="Segoe UI Black" panose="020B0A02040204020203" charset="0"/>
                    <a:cs typeface="Segoe UI Black" panose="020B0A02040204020203" charset="0"/>
                  </a:rPr>
                  <a:t>MPC-in-the-head：</a:t>
                </a:r>
                <a:endParaRPr lang="zh-CN" altLang="en-US" sz="2800" dirty="0">
                  <a:solidFill>
                    <a:schemeClr val="tx1"/>
                  </a:solidFill>
                  <a:latin typeface="Segoe UI Black" panose="020B0A02040204020203" charset="0"/>
                  <a:ea typeface="Segoe UI Black" panose="020B0A02040204020203" charset="0"/>
                  <a:cs typeface="Segoe UI Black" panose="020B0A02040204020203" charset="0"/>
                </a:endParaRPr>
              </a:p>
            </p:txBody>
          </p:sp>
          <p:cxnSp>
            <p:nvCxnSpPr>
              <p:cNvPr id="58" name="直接连接符 57"/>
              <p:cNvCxnSpPr/>
              <p:nvPr/>
            </p:nvCxnSpPr>
            <p:spPr>
              <a:xfrm>
                <a:off x="-3788695" y="4581739"/>
                <a:ext cx="3461068" cy="0"/>
              </a:xfrm>
              <a:prstGeom prst="line">
                <a:avLst/>
              </a:prstGeom>
              <a:noFill/>
              <a:ln w="19050">
                <a:solidFill>
                  <a:srgbClr val="365B7E"/>
                </a:solidFill>
              </a:ln>
            </p:spPr>
            <p:style>
              <a:lnRef idx="2">
                <a:schemeClr val="accent1">
                  <a:shade val="50000"/>
                </a:schemeClr>
              </a:lnRef>
              <a:fillRef idx="1">
                <a:schemeClr val="accent1"/>
              </a:fillRef>
              <a:effectRef idx="0">
                <a:schemeClr val="accent1"/>
              </a:effectRef>
              <a:fontRef idx="minor">
                <a:schemeClr val="lt1"/>
              </a:fontRef>
            </p:style>
          </p:cxnSp>
        </p:grpSp>
        <p:sp>
          <p:nvSpPr>
            <p:cNvPr id="53" name="iconfont-1186-600061"/>
            <p:cNvSpPr/>
            <p:nvPr/>
          </p:nvSpPr>
          <p:spPr>
            <a:xfrm>
              <a:off x="1608647" y="6890735"/>
              <a:ext cx="609685" cy="548766"/>
            </a:xfrm>
            <a:custGeom>
              <a:avLst/>
              <a:gdLst>
                <a:gd name="T0" fmla="*/ 56 w 12800"/>
                <a:gd name="T1" fmla="*/ 0 h 11520"/>
                <a:gd name="T2" fmla="*/ 0 w 12800"/>
                <a:gd name="T3" fmla="*/ 11464 h 11520"/>
                <a:gd name="T4" fmla="*/ 2337 w 12800"/>
                <a:gd name="T5" fmla="*/ 11520 h 11520"/>
                <a:gd name="T6" fmla="*/ 4424 w 12800"/>
                <a:gd name="T7" fmla="*/ 9322 h 11520"/>
                <a:gd name="T8" fmla="*/ 6706 w 12800"/>
                <a:gd name="T9" fmla="*/ 11520 h 11520"/>
                <a:gd name="T10" fmla="*/ 6762 w 12800"/>
                <a:gd name="T11" fmla="*/ 83 h 11520"/>
                <a:gd name="T12" fmla="*/ 2894 w 12800"/>
                <a:gd name="T13" fmla="*/ 7652 h 11520"/>
                <a:gd name="T14" fmla="*/ 1280 w 12800"/>
                <a:gd name="T15" fmla="*/ 6066 h 11520"/>
                <a:gd name="T16" fmla="*/ 2894 w 12800"/>
                <a:gd name="T17" fmla="*/ 7652 h 11520"/>
                <a:gd name="T18" fmla="*/ 1280 w 12800"/>
                <a:gd name="T19" fmla="*/ 5287 h 11520"/>
                <a:gd name="T20" fmla="*/ 2894 w 12800"/>
                <a:gd name="T21" fmla="*/ 3701 h 11520"/>
                <a:gd name="T22" fmla="*/ 2894 w 12800"/>
                <a:gd name="T23" fmla="*/ 2922 h 11520"/>
                <a:gd name="T24" fmla="*/ 1280 w 12800"/>
                <a:gd name="T25" fmla="*/ 1336 h 11520"/>
                <a:gd name="T26" fmla="*/ 2894 w 12800"/>
                <a:gd name="T27" fmla="*/ 2922 h 11520"/>
                <a:gd name="T28" fmla="*/ 3840 w 12800"/>
                <a:gd name="T29" fmla="*/ 7652 h 11520"/>
                <a:gd name="T30" fmla="*/ 5454 w 12800"/>
                <a:gd name="T31" fmla="*/ 6066 h 11520"/>
                <a:gd name="T32" fmla="*/ 5454 w 12800"/>
                <a:gd name="T33" fmla="*/ 5287 h 11520"/>
                <a:gd name="T34" fmla="*/ 3840 w 12800"/>
                <a:gd name="T35" fmla="*/ 3701 h 11520"/>
                <a:gd name="T36" fmla="*/ 5454 w 12800"/>
                <a:gd name="T37" fmla="*/ 5287 h 11520"/>
                <a:gd name="T38" fmla="*/ 3840 w 12800"/>
                <a:gd name="T39" fmla="*/ 2922 h 11520"/>
                <a:gd name="T40" fmla="*/ 5454 w 12800"/>
                <a:gd name="T41" fmla="*/ 1336 h 11520"/>
                <a:gd name="T42" fmla="*/ 12466 w 12800"/>
                <a:gd name="T43" fmla="*/ 3701 h 11520"/>
                <a:gd name="T44" fmla="*/ 7763 w 12800"/>
                <a:gd name="T45" fmla="*/ 4035 h 11520"/>
                <a:gd name="T46" fmla="*/ 7791 w 12800"/>
                <a:gd name="T47" fmla="*/ 11492 h 11520"/>
                <a:gd name="T48" fmla="*/ 9544 w 12800"/>
                <a:gd name="T49" fmla="*/ 10045 h 11520"/>
                <a:gd name="T50" fmla="*/ 11019 w 12800"/>
                <a:gd name="T51" fmla="*/ 11492 h 11520"/>
                <a:gd name="T52" fmla="*/ 12772 w 12800"/>
                <a:gd name="T53" fmla="*/ 11464 h 11520"/>
                <a:gd name="T54" fmla="*/ 12466 w 12800"/>
                <a:gd name="T55" fmla="*/ 3701 h 11520"/>
                <a:gd name="T56" fmla="*/ 8403 w 12800"/>
                <a:gd name="T57" fmla="*/ 8821 h 11520"/>
                <a:gd name="T58" fmla="*/ 12104 w 12800"/>
                <a:gd name="T59" fmla="*/ 8042 h 11520"/>
                <a:gd name="T60" fmla="*/ 12104 w 12800"/>
                <a:gd name="T61" fmla="*/ 7263 h 11520"/>
                <a:gd name="T62" fmla="*/ 8403 w 12800"/>
                <a:gd name="T63" fmla="*/ 6483 h 11520"/>
                <a:gd name="T64" fmla="*/ 12104 w 12800"/>
                <a:gd name="T65" fmla="*/ 7263 h 11520"/>
                <a:gd name="T66" fmla="*/ 8403 w 12800"/>
                <a:gd name="T67" fmla="*/ 5677 h 11520"/>
                <a:gd name="T68" fmla="*/ 12104 w 12800"/>
                <a:gd name="T69" fmla="*/ 4897 h 11520"/>
                <a:gd name="T70" fmla="*/ 12104 w 12800"/>
                <a:gd name="T71" fmla="*/ 5677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00" h="11520">
                  <a:moveTo>
                    <a:pt x="6706" y="0"/>
                  </a:moveTo>
                  <a:lnTo>
                    <a:pt x="56" y="0"/>
                  </a:lnTo>
                  <a:cubicBezTo>
                    <a:pt x="28" y="0"/>
                    <a:pt x="0" y="28"/>
                    <a:pt x="0" y="83"/>
                  </a:cubicBezTo>
                  <a:lnTo>
                    <a:pt x="0" y="11464"/>
                  </a:lnTo>
                  <a:cubicBezTo>
                    <a:pt x="0" y="11492"/>
                    <a:pt x="28" y="11520"/>
                    <a:pt x="56" y="11520"/>
                  </a:cubicBezTo>
                  <a:lnTo>
                    <a:pt x="2337" y="11520"/>
                  </a:lnTo>
                  <a:lnTo>
                    <a:pt x="2337" y="9322"/>
                  </a:lnTo>
                  <a:lnTo>
                    <a:pt x="4424" y="9322"/>
                  </a:lnTo>
                  <a:lnTo>
                    <a:pt x="4424" y="11520"/>
                  </a:lnTo>
                  <a:lnTo>
                    <a:pt x="6706" y="11520"/>
                  </a:lnTo>
                  <a:cubicBezTo>
                    <a:pt x="6734" y="11520"/>
                    <a:pt x="6762" y="11492"/>
                    <a:pt x="6762" y="11464"/>
                  </a:cubicBezTo>
                  <a:lnTo>
                    <a:pt x="6762" y="83"/>
                  </a:lnTo>
                  <a:cubicBezTo>
                    <a:pt x="6762" y="28"/>
                    <a:pt x="6734" y="0"/>
                    <a:pt x="6706" y="0"/>
                  </a:cubicBezTo>
                  <a:close/>
                  <a:moveTo>
                    <a:pt x="2894" y="7652"/>
                  </a:moveTo>
                  <a:lnTo>
                    <a:pt x="1280" y="7652"/>
                  </a:lnTo>
                  <a:lnTo>
                    <a:pt x="1280" y="6066"/>
                  </a:lnTo>
                  <a:lnTo>
                    <a:pt x="2894" y="6066"/>
                  </a:lnTo>
                  <a:lnTo>
                    <a:pt x="2894" y="7652"/>
                  </a:lnTo>
                  <a:close/>
                  <a:moveTo>
                    <a:pt x="2894" y="5287"/>
                  </a:moveTo>
                  <a:lnTo>
                    <a:pt x="1280" y="5287"/>
                  </a:lnTo>
                  <a:lnTo>
                    <a:pt x="1280" y="3701"/>
                  </a:lnTo>
                  <a:lnTo>
                    <a:pt x="2894" y="3701"/>
                  </a:lnTo>
                  <a:lnTo>
                    <a:pt x="2894" y="5287"/>
                  </a:lnTo>
                  <a:close/>
                  <a:moveTo>
                    <a:pt x="2894" y="2922"/>
                  </a:moveTo>
                  <a:lnTo>
                    <a:pt x="1280" y="2922"/>
                  </a:lnTo>
                  <a:lnTo>
                    <a:pt x="1280" y="1336"/>
                  </a:lnTo>
                  <a:lnTo>
                    <a:pt x="2894" y="1336"/>
                  </a:lnTo>
                  <a:lnTo>
                    <a:pt x="2894" y="2922"/>
                  </a:lnTo>
                  <a:close/>
                  <a:moveTo>
                    <a:pt x="5454" y="7652"/>
                  </a:moveTo>
                  <a:lnTo>
                    <a:pt x="3840" y="7652"/>
                  </a:lnTo>
                  <a:lnTo>
                    <a:pt x="3840" y="6066"/>
                  </a:lnTo>
                  <a:lnTo>
                    <a:pt x="5454" y="6066"/>
                  </a:lnTo>
                  <a:lnTo>
                    <a:pt x="5454" y="7652"/>
                  </a:lnTo>
                  <a:close/>
                  <a:moveTo>
                    <a:pt x="5454" y="5287"/>
                  </a:moveTo>
                  <a:lnTo>
                    <a:pt x="3840" y="5287"/>
                  </a:lnTo>
                  <a:lnTo>
                    <a:pt x="3840" y="3701"/>
                  </a:lnTo>
                  <a:lnTo>
                    <a:pt x="5454" y="3701"/>
                  </a:lnTo>
                  <a:lnTo>
                    <a:pt x="5454" y="5287"/>
                  </a:lnTo>
                  <a:close/>
                  <a:moveTo>
                    <a:pt x="5454" y="2922"/>
                  </a:moveTo>
                  <a:lnTo>
                    <a:pt x="3840" y="2922"/>
                  </a:lnTo>
                  <a:lnTo>
                    <a:pt x="3840" y="1336"/>
                  </a:lnTo>
                  <a:lnTo>
                    <a:pt x="5454" y="1336"/>
                  </a:lnTo>
                  <a:lnTo>
                    <a:pt x="5454" y="2922"/>
                  </a:lnTo>
                  <a:close/>
                  <a:moveTo>
                    <a:pt x="12466" y="3701"/>
                  </a:moveTo>
                  <a:lnTo>
                    <a:pt x="8097" y="3701"/>
                  </a:lnTo>
                  <a:cubicBezTo>
                    <a:pt x="7903" y="3701"/>
                    <a:pt x="7763" y="3840"/>
                    <a:pt x="7763" y="4035"/>
                  </a:cubicBezTo>
                  <a:lnTo>
                    <a:pt x="7763" y="11464"/>
                  </a:lnTo>
                  <a:cubicBezTo>
                    <a:pt x="7763" y="11492"/>
                    <a:pt x="7791" y="11492"/>
                    <a:pt x="7791" y="11492"/>
                  </a:cubicBezTo>
                  <a:lnTo>
                    <a:pt x="9544" y="11492"/>
                  </a:lnTo>
                  <a:lnTo>
                    <a:pt x="9544" y="10045"/>
                  </a:lnTo>
                  <a:lnTo>
                    <a:pt x="11019" y="10045"/>
                  </a:lnTo>
                  <a:lnTo>
                    <a:pt x="11019" y="11492"/>
                  </a:lnTo>
                  <a:lnTo>
                    <a:pt x="12744" y="11492"/>
                  </a:lnTo>
                  <a:cubicBezTo>
                    <a:pt x="12772" y="11492"/>
                    <a:pt x="12772" y="11464"/>
                    <a:pt x="12772" y="11464"/>
                  </a:cubicBezTo>
                  <a:lnTo>
                    <a:pt x="12772" y="4035"/>
                  </a:lnTo>
                  <a:cubicBezTo>
                    <a:pt x="12800" y="3868"/>
                    <a:pt x="12633" y="3701"/>
                    <a:pt x="12466" y="3701"/>
                  </a:cubicBezTo>
                  <a:close/>
                  <a:moveTo>
                    <a:pt x="12104" y="8821"/>
                  </a:moveTo>
                  <a:lnTo>
                    <a:pt x="8403" y="8821"/>
                  </a:lnTo>
                  <a:lnTo>
                    <a:pt x="8403" y="8042"/>
                  </a:lnTo>
                  <a:lnTo>
                    <a:pt x="12104" y="8042"/>
                  </a:lnTo>
                  <a:lnTo>
                    <a:pt x="12104" y="8821"/>
                  </a:lnTo>
                  <a:close/>
                  <a:moveTo>
                    <a:pt x="12104" y="7263"/>
                  </a:moveTo>
                  <a:lnTo>
                    <a:pt x="8403" y="7263"/>
                  </a:lnTo>
                  <a:lnTo>
                    <a:pt x="8403" y="6483"/>
                  </a:lnTo>
                  <a:lnTo>
                    <a:pt x="12104" y="6483"/>
                  </a:lnTo>
                  <a:lnTo>
                    <a:pt x="12104" y="7263"/>
                  </a:lnTo>
                  <a:close/>
                  <a:moveTo>
                    <a:pt x="12104" y="5677"/>
                  </a:moveTo>
                  <a:lnTo>
                    <a:pt x="8403" y="5677"/>
                  </a:lnTo>
                  <a:lnTo>
                    <a:pt x="8403" y="4897"/>
                  </a:lnTo>
                  <a:lnTo>
                    <a:pt x="12104" y="4897"/>
                  </a:lnTo>
                  <a:lnTo>
                    <a:pt x="12104" y="5677"/>
                  </a:lnTo>
                  <a:close/>
                  <a:moveTo>
                    <a:pt x="12104" y="5677"/>
                  </a:move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confont-1187-868319"/>
            <p:cNvSpPr/>
            <p:nvPr/>
          </p:nvSpPr>
          <p:spPr>
            <a:xfrm>
              <a:off x="1537235" y="4775742"/>
              <a:ext cx="609685" cy="609181"/>
            </a:xfrm>
            <a:custGeom>
              <a:avLst/>
              <a:gdLst>
                <a:gd name="T0" fmla="*/ 11212 w 12607"/>
                <a:gd name="T1" fmla="*/ 4855 h 12594"/>
                <a:gd name="T2" fmla="*/ 11019 w 12607"/>
                <a:gd name="T3" fmla="*/ 4855 h 12594"/>
                <a:gd name="T4" fmla="*/ 10644 w 12607"/>
                <a:gd name="T5" fmla="*/ 3981 h 12594"/>
                <a:gd name="T6" fmla="*/ 10796 w 12607"/>
                <a:gd name="T7" fmla="*/ 3830 h 12594"/>
                <a:gd name="T8" fmla="*/ 10796 w 12607"/>
                <a:gd name="T9" fmla="*/ 1864 h 12594"/>
                <a:gd name="T10" fmla="*/ 10755 w 12607"/>
                <a:gd name="T11" fmla="*/ 1823 h 12594"/>
                <a:gd name="T12" fmla="*/ 8781 w 12607"/>
                <a:gd name="T13" fmla="*/ 1823 h 12594"/>
                <a:gd name="T14" fmla="*/ 8611 w 12607"/>
                <a:gd name="T15" fmla="*/ 1992 h 12594"/>
                <a:gd name="T16" fmla="*/ 7729 w 12607"/>
                <a:gd name="T17" fmla="*/ 1634 h 12594"/>
                <a:gd name="T18" fmla="*/ 7729 w 12607"/>
                <a:gd name="T19" fmla="*/ 1390 h 12594"/>
                <a:gd name="T20" fmla="*/ 6333 w 12607"/>
                <a:gd name="T21" fmla="*/ 0 h 12594"/>
                <a:gd name="T22" fmla="*/ 6274 w 12607"/>
                <a:gd name="T23" fmla="*/ 0 h 12594"/>
                <a:gd name="T24" fmla="*/ 4878 w 12607"/>
                <a:gd name="T25" fmla="*/ 1390 h 12594"/>
                <a:gd name="T26" fmla="*/ 4878 w 12607"/>
                <a:gd name="T27" fmla="*/ 1652 h 12594"/>
                <a:gd name="T28" fmla="*/ 4033 w 12607"/>
                <a:gd name="T29" fmla="*/ 2003 h 12594"/>
                <a:gd name="T30" fmla="*/ 3852 w 12607"/>
                <a:gd name="T31" fmla="*/ 1823 h 12594"/>
                <a:gd name="T32" fmla="*/ 1878 w 12607"/>
                <a:gd name="T33" fmla="*/ 1823 h 12594"/>
                <a:gd name="T34" fmla="*/ 1837 w 12607"/>
                <a:gd name="T35" fmla="*/ 1864 h 12594"/>
                <a:gd name="T36" fmla="*/ 1837 w 12607"/>
                <a:gd name="T37" fmla="*/ 3830 h 12594"/>
                <a:gd name="T38" fmla="*/ 2012 w 12607"/>
                <a:gd name="T39" fmla="*/ 4004 h 12594"/>
                <a:gd name="T40" fmla="*/ 1650 w 12607"/>
                <a:gd name="T41" fmla="*/ 4855 h 12594"/>
                <a:gd name="T42" fmla="*/ 1396 w 12607"/>
                <a:gd name="T43" fmla="*/ 4855 h 12594"/>
                <a:gd name="T44" fmla="*/ 0 w 12607"/>
                <a:gd name="T45" fmla="*/ 6245 h 12594"/>
                <a:gd name="T46" fmla="*/ 0 w 12607"/>
                <a:gd name="T47" fmla="*/ 6304 h 12594"/>
                <a:gd name="T48" fmla="*/ 1396 w 12607"/>
                <a:gd name="T49" fmla="*/ 7694 h 12594"/>
                <a:gd name="T50" fmla="*/ 1618 w 12607"/>
                <a:gd name="T51" fmla="*/ 7694 h 12594"/>
                <a:gd name="T52" fmla="*/ 1983 w 12607"/>
                <a:gd name="T53" fmla="*/ 8593 h 12594"/>
                <a:gd name="T54" fmla="*/ 1814 w 12607"/>
                <a:gd name="T55" fmla="*/ 8761 h 12594"/>
                <a:gd name="T56" fmla="*/ 1814 w 12607"/>
                <a:gd name="T57" fmla="*/ 10728 h 12594"/>
                <a:gd name="T58" fmla="*/ 1855 w 12607"/>
                <a:gd name="T59" fmla="*/ 10769 h 12594"/>
                <a:gd name="T60" fmla="*/ 3829 w 12607"/>
                <a:gd name="T61" fmla="*/ 10769 h 12594"/>
                <a:gd name="T62" fmla="*/ 3981 w 12607"/>
                <a:gd name="T63" fmla="*/ 10618 h 12594"/>
                <a:gd name="T64" fmla="*/ 4878 w 12607"/>
                <a:gd name="T65" fmla="*/ 10999 h 12594"/>
                <a:gd name="T66" fmla="*/ 4878 w 12607"/>
                <a:gd name="T67" fmla="*/ 11204 h 12594"/>
                <a:gd name="T68" fmla="*/ 6274 w 12607"/>
                <a:gd name="T69" fmla="*/ 12594 h 12594"/>
                <a:gd name="T70" fmla="*/ 6333 w 12607"/>
                <a:gd name="T71" fmla="*/ 12594 h 12594"/>
                <a:gd name="T72" fmla="*/ 7729 w 12607"/>
                <a:gd name="T73" fmla="*/ 11204 h 12594"/>
                <a:gd name="T74" fmla="*/ 7729 w 12607"/>
                <a:gd name="T75" fmla="*/ 11016 h 12594"/>
                <a:gd name="T76" fmla="*/ 8664 w 12607"/>
                <a:gd name="T77" fmla="*/ 10630 h 12594"/>
                <a:gd name="T78" fmla="*/ 8803 w 12607"/>
                <a:gd name="T79" fmla="*/ 10769 h 12594"/>
                <a:gd name="T80" fmla="*/ 10777 w 12607"/>
                <a:gd name="T81" fmla="*/ 10769 h 12594"/>
                <a:gd name="T82" fmla="*/ 10819 w 12607"/>
                <a:gd name="T83" fmla="*/ 10728 h 12594"/>
                <a:gd name="T84" fmla="*/ 10819 w 12607"/>
                <a:gd name="T85" fmla="*/ 8761 h 12594"/>
                <a:gd name="T86" fmla="*/ 10673 w 12607"/>
                <a:gd name="T87" fmla="*/ 8616 h 12594"/>
                <a:gd name="T88" fmla="*/ 11051 w 12607"/>
                <a:gd name="T89" fmla="*/ 7694 h 12594"/>
                <a:gd name="T90" fmla="*/ 11211 w 12607"/>
                <a:gd name="T91" fmla="*/ 7694 h 12594"/>
                <a:gd name="T92" fmla="*/ 12607 w 12607"/>
                <a:gd name="T93" fmla="*/ 6304 h 12594"/>
                <a:gd name="T94" fmla="*/ 12607 w 12607"/>
                <a:gd name="T95" fmla="*/ 6245 h 12594"/>
                <a:gd name="T96" fmla="*/ 11212 w 12607"/>
                <a:gd name="T97" fmla="*/ 4855 h 12594"/>
                <a:gd name="T98" fmla="*/ 6337 w 12607"/>
                <a:gd name="T99" fmla="*/ 8498 h 12594"/>
                <a:gd name="T100" fmla="*/ 4152 w 12607"/>
                <a:gd name="T101" fmla="*/ 6323 h 12594"/>
                <a:gd name="T102" fmla="*/ 6337 w 12607"/>
                <a:gd name="T103" fmla="*/ 4146 h 12594"/>
                <a:gd name="T104" fmla="*/ 8521 w 12607"/>
                <a:gd name="T105" fmla="*/ 6323 h 12594"/>
                <a:gd name="T106" fmla="*/ 6337 w 12607"/>
                <a:gd name="T107" fmla="*/ 8498 h 12594"/>
                <a:gd name="T108" fmla="*/ 6337 w 12607"/>
                <a:gd name="T109" fmla="*/ 8498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07" h="12594">
                  <a:moveTo>
                    <a:pt x="11212" y="4855"/>
                  </a:moveTo>
                  <a:lnTo>
                    <a:pt x="11019" y="4855"/>
                  </a:lnTo>
                  <a:cubicBezTo>
                    <a:pt x="10923" y="4550"/>
                    <a:pt x="10796" y="4258"/>
                    <a:pt x="10644" y="3981"/>
                  </a:cubicBezTo>
                  <a:lnTo>
                    <a:pt x="10796" y="3830"/>
                  </a:lnTo>
                  <a:cubicBezTo>
                    <a:pt x="11341" y="3287"/>
                    <a:pt x="11341" y="2407"/>
                    <a:pt x="10796" y="1864"/>
                  </a:cubicBezTo>
                  <a:lnTo>
                    <a:pt x="10755" y="1823"/>
                  </a:lnTo>
                  <a:cubicBezTo>
                    <a:pt x="10209" y="1279"/>
                    <a:pt x="9326" y="1279"/>
                    <a:pt x="8781" y="1823"/>
                  </a:cubicBezTo>
                  <a:lnTo>
                    <a:pt x="8611" y="1992"/>
                  </a:lnTo>
                  <a:cubicBezTo>
                    <a:pt x="8332" y="1846"/>
                    <a:pt x="8037" y="1725"/>
                    <a:pt x="7729" y="1634"/>
                  </a:cubicBezTo>
                  <a:lnTo>
                    <a:pt x="7729" y="1390"/>
                  </a:lnTo>
                  <a:cubicBezTo>
                    <a:pt x="7729" y="622"/>
                    <a:pt x="7104" y="0"/>
                    <a:pt x="6333" y="0"/>
                  </a:cubicBezTo>
                  <a:lnTo>
                    <a:pt x="6274" y="0"/>
                  </a:lnTo>
                  <a:cubicBezTo>
                    <a:pt x="5503" y="0"/>
                    <a:pt x="4878" y="622"/>
                    <a:pt x="4878" y="1390"/>
                  </a:cubicBezTo>
                  <a:lnTo>
                    <a:pt x="4878" y="1652"/>
                  </a:lnTo>
                  <a:cubicBezTo>
                    <a:pt x="4584" y="1742"/>
                    <a:pt x="4301" y="1861"/>
                    <a:pt x="4033" y="2003"/>
                  </a:cubicBezTo>
                  <a:lnTo>
                    <a:pt x="3852" y="1823"/>
                  </a:lnTo>
                  <a:cubicBezTo>
                    <a:pt x="3307" y="1280"/>
                    <a:pt x="2423" y="1280"/>
                    <a:pt x="1878" y="1823"/>
                  </a:cubicBezTo>
                  <a:lnTo>
                    <a:pt x="1837" y="1864"/>
                  </a:lnTo>
                  <a:cubicBezTo>
                    <a:pt x="1292" y="2407"/>
                    <a:pt x="1292" y="3287"/>
                    <a:pt x="1837" y="3830"/>
                  </a:cubicBezTo>
                  <a:lnTo>
                    <a:pt x="2012" y="4004"/>
                  </a:lnTo>
                  <a:cubicBezTo>
                    <a:pt x="1865" y="4274"/>
                    <a:pt x="1743" y="4558"/>
                    <a:pt x="1650" y="4855"/>
                  </a:cubicBezTo>
                  <a:lnTo>
                    <a:pt x="1396" y="4855"/>
                  </a:lnTo>
                  <a:cubicBezTo>
                    <a:pt x="625" y="4855"/>
                    <a:pt x="0" y="5478"/>
                    <a:pt x="0" y="6245"/>
                  </a:cubicBezTo>
                  <a:lnTo>
                    <a:pt x="0" y="6304"/>
                  </a:lnTo>
                  <a:cubicBezTo>
                    <a:pt x="0" y="7072"/>
                    <a:pt x="625" y="7694"/>
                    <a:pt x="1396" y="7694"/>
                  </a:cubicBezTo>
                  <a:lnTo>
                    <a:pt x="1618" y="7694"/>
                  </a:lnTo>
                  <a:cubicBezTo>
                    <a:pt x="1710" y="8008"/>
                    <a:pt x="1833" y="8308"/>
                    <a:pt x="1983" y="8593"/>
                  </a:cubicBezTo>
                  <a:lnTo>
                    <a:pt x="1814" y="8761"/>
                  </a:lnTo>
                  <a:cubicBezTo>
                    <a:pt x="1269" y="9304"/>
                    <a:pt x="1269" y="10185"/>
                    <a:pt x="1814" y="10728"/>
                  </a:cubicBezTo>
                  <a:lnTo>
                    <a:pt x="1855" y="10769"/>
                  </a:lnTo>
                  <a:cubicBezTo>
                    <a:pt x="2400" y="11312"/>
                    <a:pt x="3284" y="11312"/>
                    <a:pt x="3829" y="10769"/>
                  </a:cubicBezTo>
                  <a:lnTo>
                    <a:pt x="3981" y="10618"/>
                  </a:lnTo>
                  <a:cubicBezTo>
                    <a:pt x="4264" y="10773"/>
                    <a:pt x="4564" y="10902"/>
                    <a:pt x="4878" y="10999"/>
                  </a:cubicBezTo>
                  <a:lnTo>
                    <a:pt x="4878" y="11204"/>
                  </a:lnTo>
                  <a:cubicBezTo>
                    <a:pt x="4878" y="11972"/>
                    <a:pt x="5503" y="12594"/>
                    <a:pt x="6274" y="12594"/>
                  </a:cubicBezTo>
                  <a:lnTo>
                    <a:pt x="6333" y="12594"/>
                  </a:lnTo>
                  <a:cubicBezTo>
                    <a:pt x="7104" y="12594"/>
                    <a:pt x="7729" y="11972"/>
                    <a:pt x="7729" y="11204"/>
                  </a:cubicBezTo>
                  <a:lnTo>
                    <a:pt x="7729" y="11016"/>
                  </a:lnTo>
                  <a:cubicBezTo>
                    <a:pt x="8056" y="10920"/>
                    <a:pt x="8368" y="10788"/>
                    <a:pt x="8664" y="10630"/>
                  </a:cubicBezTo>
                  <a:lnTo>
                    <a:pt x="8803" y="10769"/>
                  </a:lnTo>
                  <a:cubicBezTo>
                    <a:pt x="9348" y="11312"/>
                    <a:pt x="10233" y="11312"/>
                    <a:pt x="10777" y="10769"/>
                  </a:cubicBezTo>
                  <a:lnTo>
                    <a:pt x="10819" y="10728"/>
                  </a:lnTo>
                  <a:cubicBezTo>
                    <a:pt x="11364" y="10185"/>
                    <a:pt x="11364" y="9304"/>
                    <a:pt x="10819" y="8761"/>
                  </a:cubicBezTo>
                  <a:lnTo>
                    <a:pt x="10673" y="8616"/>
                  </a:lnTo>
                  <a:cubicBezTo>
                    <a:pt x="10828" y="8324"/>
                    <a:pt x="10956" y="8017"/>
                    <a:pt x="11051" y="7694"/>
                  </a:cubicBezTo>
                  <a:lnTo>
                    <a:pt x="11211" y="7694"/>
                  </a:lnTo>
                  <a:cubicBezTo>
                    <a:pt x="11982" y="7694"/>
                    <a:pt x="12607" y="7071"/>
                    <a:pt x="12607" y="6304"/>
                  </a:cubicBezTo>
                  <a:lnTo>
                    <a:pt x="12607" y="6245"/>
                  </a:lnTo>
                  <a:cubicBezTo>
                    <a:pt x="12607" y="5477"/>
                    <a:pt x="11982" y="4855"/>
                    <a:pt x="11212" y="4855"/>
                  </a:cubicBezTo>
                  <a:close/>
                  <a:moveTo>
                    <a:pt x="6337" y="8498"/>
                  </a:moveTo>
                  <a:cubicBezTo>
                    <a:pt x="5130" y="8498"/>
                    <a:pt x="4152" y="7524"/>
                    <a:pt x="4152" y="6323"/>
                  </a:cubicBezTo>
                  <a:cubicBezTo>
                    <a:pt x="4152" y="5120"/>
                    <a:pt x="5130" y="4146"/>
                    <a:pt x="6337" y="4146"/>
                  </a:cubicBezTo>
                  <a:cubicBezTo>
                    <a:pt x="7544" y="4146"/>
                    <a:pt x="8521" y="5120"/>
                    <a:pt x="8521" y="6323"/>
                  </a:cubicBezTo>
                  <a:cubicBezTo>
                    <a:pt x="8521" y="7524"/>
                    <a:pt x="7544" y="8498"/>
                    <a:pt x="6337" y="8498"/>
                  </a:cubicBezTo>
                  <a:close/>
                  <a:moveTo>
                    <a:pt x="6337" y="8498"/>
                  </a:move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4288" y="5292462"/>
            <a:ext cx="1564287" cy="1750391"/>
          </a:xfrm>
          <a:prstGeom prst="rect">
            <a:avLst/>
          </a:prstGeom>
        </p:spPr>
      </p:pic>
      <p:pic>
        <p:nvPicPr>
          <p:cNvPr id="5" name="图片 4"/>
          <p:cNvPicPr>
            <a:picLocks noChangeAspect="1"/>
          </p:cNvPicPr>
          <p:nvPr/>
        </p:nvPicPr>
        <p:blipFill>
          <a:blip r:embed="rId2"/>
          <a:stretch>
            <a:fillRect/>
          </a:stretch>
        </p:blipFill>
        <p:spPr>
          <a:xfrm>
            <a:off x="8412480" y="-251103"/>
            <a:ext cx="4161927" cy="1611974"/>
          </a:xfrm>
          <a:prstGeom prst="rect">
            <a:avLst/>
          </a:prstGeom>
        </p:spPr>
      </p:pic>
      <p:sp>
        <p:nvSpPr>
          <p:cNvPr id="66" name="文本框 65"/>
          <p:cNvSpPr txBox="1"/>
          <p:nvPr/>
        </p:nvSpPr>
        <p:spPr>
          <a:xfrm>
            <a:off x="4324726" y="530181"/>
            <a:ext cx="3542548" cy="460375"/>
          </a:xfrm>
          <a:prstGeom prst="rect">
            <a:avLst/>
          </a:prstGeom>
          <a:noFill/>
        </p:spPr>
        <p:txBody>
          <a:bodyPr wrap="square" rtlCol="0">
            <a:spAutoFit/>
          </a:bodyPr>
          <a:lstStyle/>
          <a:p>
            <a:pPr algn="ctr"/>
            <a:r>
              <a:rPr lang="zh-CN" altLang="en-US" sz="2400" dirty="0">
                <a:solidFill>
                  <a:srgbClr val="4B708B"/>
                </a:solidFill>
                <a:latin typeface="造字工房悦黑（非商用）常规体" pitchFamily="50" charset="-122"/>
                <a:ea typeface="造字工房悦黑（非商用）常规体" pitchFamily="50" charset="-122"/>
              </a:rPr>
              <a:t>新的方案提出</a:t>
            </a:r>
            <a:endParaRPr lang="zh-CN" altLang="en-US" sz="2400" dirty="0">
              <a:solidFill>
                <a:srgbClr val="4B708B"/>
              </a:solidFill>
              <a:latin typeface="造字工房悦黑（非商用）常规体" pitchFamily="50" charset="-122"/>
              <a:ea typeface="造字工房悦黑（非商用）常规体" pitchFamily="50" charset="-122"/>
            </a:endParaRPr>
          </a:p>
        </p:txBody>
      </p:sp>
      <p:sp>
        <p:nvSpPr>
          <p:cNvPr id="2" name="文本框 1"/>
          <p:cNvSpPr txBox="1"/>
          <p:nvPr userDrawn="1"/>
        </p:nvSpPr>
        <p:spPr>
          <a:xfrm>
            <a:off x="1779984" y="1063847"/>
            <a:ext cx="8632031" cy="388715"/>
          </a:xfrm>
          <a:prstGeom prst="rect">
            <a:avLst/>
          </a:prstGeom>
        </p:spPr>
        <p:txBody>
          <a:bodyPr wrap="square" rtlCol="0">
            <a:noAutofit/>
          </a:bodyPr>
          <a:p>
            <a:pPr algn="l"/>
            <a:r>
              <a:rPr lang="zh-CN" altLang="en-US">
                <a:solidFill>
                  <a:schemeClr val="tx1"/>
                </a:solidFill>
                <a:latin typeface="汉仪全唐诗简" charset="0"/>
                <a:ea typeface="汉仪全唐诗简" charset="0"/>
                <a:cs typeface="汉仪全唐诗简" charset="0"/>
              </a:rPr>
              <a:t>新的框架提出了一个结合两种零知识证明技术的方案来高效生成简洁的零知识证明。</a:t>
            </a:r>
            <a:endParaRPr lang="zh-CN" altLang="en-US">
              <a:solidFill>
                <a:schemeClr val="tx1"/>
              </a:solidFill>
              <a:latin typeface="汉仪全唐诗简" charset="0"/>
              <a:ea typeface="汉仪全唐诗简" charset="0"/>
              <a:cs typeface="汉仪全唐诗简" charset="0"/>
            </a:endParaRPr>
          </a:p>
          <a:p>
            <a:pPr algn="l"/>
            <a:endParaRPr lang="zh-CN" altLang="en-US">
              <a:solidFill>
                <a:schemeClr val="tx1"/>
              </a:solidFill>
              <a:latin typeface="汉仪全唐诗简" charset="0"/>
              <a:ea typeface="汉仪全唐诗简" charset="0"/>
              <a:cs typeface="汉仪全唐诗简" charset="0"/>
            </a:endParaRPr>
          </a:p>
          <a:p>
            <a:pPr algn="l"/>
            <a:endParaRPr lang="zh-CN" altLang="en-US">
              <a:solidFill>
                <a:schemeClr val="tx1"/>
              </a:solidFill>
              <a:latin typeface="汉仪全唐诗简" charset="0"/>
              <a:ea typeface="汉仪全唐诗简" charset="0"/>
              <a:cs typeface="汉仪全唐诗简" charset="0"/>
            </a:endParaRPr>
          </a:p>
          <a:p>
            <a:pPr algn="l"/>
            <a:endParaRPr lang="zh-CN" altLang="en-US">
              <a:solidFill>
                <a:schemeClr val="tx1"/>
              </a:solidFill>
              <a:latin typeface="汉仪全唐诗简" charset="0"/>
              <a:ea typeface="汉仪全唐诗简" charset="0"/>
              <a:cs typeface="汉仪全唐诗简" charset="0"/>
            </a:endParaRPr>
          </a:p>
          <a:p>
            <a:pPr algn="l"/>
          </a:p>
        </p:txBody>
      </p:sp>
      <p:sp>
        <p:nvSpPr>
          <p:cNvPr id="4" name="文本框 3"/>
          <p:cNvSpPr txBox="1"/>
          <p:nvPr userDrawn="1"/>
        </p:nvSpPr>
        <p:spPr>
          <a:xfrm>
            <a:off x="1372306" y="5982899"/>
            <a:ext cx="8056880" cy="398780"/>
          </a:xfrm>
          <a:prstGeom prst="rect">
            <a:avLst/>
          </a:prstGeom>
        </p:spPr>
        <p:txBody>
          <a:bodyPr wrap="none" rtlCol="0">
            <a:spAutoFit/>
          </a:bodyPr>
          <a:p>
            <a:pPr algn="l"/>
            <a:r>
              <a:rPr lang="zh-CN" altLang="en-US" sz="2000">
                <a:solidFill>
                  <a:srgbClr val="C00000"/>
                </a:solidFill>
                <a:latin typeface="黑体" charset="0"/>
                <a:ea typeface="黑体" charset="0"/>
                <a:cs typeface="黑体" charset="0"/>
              </a:rPr>
              <a:t>解决了现有方法中内存需求高和证明大小大的问题，显著提升了性能！</a:t>
            </a:r>
            <a:endParaRPr lang="zh-CN" altLang="en-US" sz="2000">
              <a:solidFill>
                <a:srgbClr val="C00000"/>
              </a:solidFill>
              <a:latin typeface="黑体" charset="0"/>
              <a:ea typeface="黑体" charset="0"/>
              <a:cs typeface="黑体" charset="0"/>
            </a:endParaRPr>
          </a:p>
        </p:txBody>
      </p:sp>
      <p:grpSp>
        <p:nvGrpSpPr>
          <p:cNvPr id="15" name="组合 14"/>
          <p:cNvGrpSpPr/>
          <p:nvPr>
            <p:custDataLst>
              <p:tags r:id="rId3"/>
            </p:custDataLst>
          </p:nvPr>
        </p:nvGrpSpPr>
        <p:grpSpPr>
          <a:xfrm>
            <a:off x="1574800" y="1845310"/>
            <a:ext cx="3782246" cy="1763395"/>
            <a:chOff x="1393754" y="1656262"/>
            <a:chExt cx="7944554" cy="1011463"/>
          </a:xfrm>
        </p:grpSpPr>
        <p:sp>
          <p:nvSpPr>
            <p:cNvPr id="6" name="任意形状 5"/>
            <p:cNvSpPr/>
            <p:nvPr>
              <p:custDataLst>
                <p:tags r:id="rId4"/>
              </p:custDataLst>
            </p:nvPr>
          </p:nvSpPr>
          <p:spPr>
            <a:xfrm>
              <a:off x="1393754" y="1656262"/>
              <a:ext cx="374410" cy="1011441"/>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7" name="圆角矩形 6"/>
            <p:cNvSpPr/>
            <p:nvPr>
              <p:custDataLst>
                <p:tags r:id="rId5"/>
              </p:custDataLst>
            </p:nvPr>
          </p:nvSpPr>
          <p:spPr>
            <a:xfrm>
              <a:off x="1393779" y="1656262"/>
              <a:ext cx="7944528" cy="1011463"/>
            </a:xfrm>
            <a:prstGeom prst="roundRect">
              <a:avLst>
                <a:gd name="adj" fmla="val 5137"/>
              </a:avLst>
            </a:prstGeom>
            <a:noFill/>
            <a:ln w="25400" cap="flat">
              <a:solidFill>
                <a:srgbClr val="365B7E"/>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8" name="任意形状 4"/>
            <p:cNvSpPr/>
            <p:nvPr>
              <p:custDataLst>
                <p:tags r:id="rId6"/>
              </p:custDataLst>
            </p:nvPr>
          </p:nvSpPr>
          <p:spPr>
            <a:xfrm>
              <a:off x="8410064" y="1656708"/>
              <a:ext cx="928244" cy="1011017"/>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365B7E">
                <a:alpha val="100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grpSp>
      <p:sp>
        <p:nvSpPr>
          <p:cNvPr id="30" name="文本框 29"/>
          <p:cNvSpPr txBox="1"/>
          <p:nvPr>
            <p:custDataLst>
              <p:tags r:id="rId7"/>
            </p:custDataLst>
          </p:nvPr>
        </p:nvSpPr>
        <p:spPr>
          <a:xfrm>
            <a:off x="4885538" y="3121978"/>
            <a:ext cx="471481" cy="406121"/>
          </a:xfrm>
          <a:prstGeom prst="rect">
            <a:avLst/>
          </a:prstGeom>
          <a:noFill/>
        </p:spPr>
        <p:txBody>
          <a:bodyPr wrap="square" rtlCol="0">
            <a:normAutofit fontScale="80000"/>
          </a:bodyPr>
          <a:p>
            <a:pPr algn="ctr" defTabSz="457200"/>
            <a:r>
              <a:rPr kumimoji="1" lang="en-US" altLang="zh-CN" sz="2400" b="1" dirty="0">
                <a:solidFill>
                  <a:srgbClr val="FFFFFF"/>
                </a:solidFill>
                <a:latin typeface="微软雅黑" panose="020B0503020204020204" pitchFamily="34" charset="-122"/>
                <a:ea typeface="微软雅黑" panose="020B0503020204020204" pitchFamily="34" charset="-122"/>
              </a:rPr>
              <a:t>1</a:t>
            </a:r>
            <a:endParaRPr kumimoji="1" lang="zh-CN" altLang="en-US" sz="2400" b="1" dirty="0">
              <a:solidFill>
                <a:srgbClr val="FFFFFF"/>
              </a:solidFill>
              <a:latin typeface="微软雅黑" panose="020B0503020204020204" pitchFamily="34" charset="-122"/>
              <a:ea typeface="微软雅黑" panose="020B0503020204020204" pitchFamily="34" charset="-122"/>
            </a:endParaRPr>
          </a:p>
        </p:txBody>
      </p:sp>
      <p:grpSp>
        <p:nvGrpSpPr>
          <p:cNvPr id="16" name="组合 15"/>
          <p:cNvGrpSpPr/>
          <p:nvPr>
            <p:custDataLst>
              <p:tags r:id="rId8"/>
            </p:custDataLst>
          </p:nvPr>
        </p:nvGrpSpPr>
        <p:grpSpPr>
          <a:xfrm>
            <a:off x="6760805" y="1849517"/>
            <a:ext cx="3784679" cy="1755616"/>
            <a:chOff x="2822189" y="3167438"/>
            <a:chExt cx="7944529" cy="1163792"/>
          </a:xfrm>
        </p:grpSpPr>
        <p:sp>
          <p:nvSpPr>
            <p:cNvPr id="21" name="任意形状 20"/>
            <p:cNvSpPr/>
            <p:nvPr>
              <p:custDataLst>
                <p:tags r:id="rId9"/>
              </p:custDataLst>
            </p:nvPr>
          </p:nvSpPr>
          <p:spPr>
            <a:xfrm>
              <a:off x="2822190" y="3167438"/>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22" name="圆角矩形 21"/>
            <p:cNvSpPr/>
            <p:nvPr>
              <p:custDataLst>
                <p:tags r:id="rId10"/>
              </p:custDataLst>
            </p:nvPr>
          </p:nvSpPr>
          <p:spPr>
            <a:xfrm>
              <a:off x="2822189" y="3167460"/>
              <a:ext cx="7944528" cy="1161845"/>
            </a:xfrm>
            <a:prstGeom prst="roundRect">
              <a:avLst>
                <a:gd name="adj" fmla="val 5137"/>
              </a:avLst>
            </a:prstGeom>
            <a:noFill/>
            <a:ln w="25400" cap="flat">
              <a:solidFill>
                <a:srgbClr val="EE717B"/>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23" name="任意形状 22"/>
            <p:cNvSpPr/>
            <p:nvPr>
              <p:custDataLst>
                <p:tags r:id="rId11"/>
              </p:custDataLst>
            </p:nvPr>
          </p:nvSpPr>
          <p:spPr>
            <a:xfrm>
              <a:off x="9891222" y="3167884"/>
              <a:ext cx="875496"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EE717B">
                <a:alpha val="100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grpSp>
      <p:sp>
        <p:nvSpPr>
          <p:cNvPr id="31" name="文本框 30"/>
          <p:cNvSpPr txBox="1"/>
          <p:nvPr>
            <p:custDataLst>
              <p:tags r:id="rId12"/>
            </p:custDataLst>
          </p:nvPr>
        </p:nvSpPr>
        <p:spPr>
          <a:xfrm>
            <a:off x="10090468" y="3121978"/>
            <a:ext cx="471481" cy="406121"/>
          </a:xfrm>
          <a:prstGeom prst="rect">
            <a:avLst/>
          </a:prstGeom>
          <a:noFill/>
        </p:spPr>
        <p:txBody>
          <a:bodyPr wrap="square" rtlCol="0">
            <a:normAutofit fontScale="80000"/>
          </a:bodyPr>
          <a:p>
            <a:pPr algn="ctr" defTabSz="457200"/>
            <a:r>
              <a:rPr kumimoji="1" lang="en-US" altLang="zh-CN" sz="2400" b="1" dirty="0">
                <a:solidFill>
                  <a:srgbClr val="FFFFFF"/>
                </a:solidFill>
                <a:latin typeface="微软雅黑" panose="020B0503020204020204" pitchFamily="34" charset="-122"/>
                <a:ea typeface="微软雅黑" panose="020B0503020204020204" pitchFamily="34" charset="-122"/>
              </a:rPr>
              <a:t>2</a:t>
            </a:r>
            <a:endParaRPr kumimoji="1" lang="zh-CN" altLang="en-US" sz="2400" b="1" dirty="0">
              <a:solidFill>
                <a:srgbClr val="FFFFFF"/>
              </a:solidFill>
              <a:latin typeface="微软雅黑" panose="020B0503020204020204" pitchFamily="34" charset="-122"/>
              <a:ea typeface="微软雅黑" panose="020B0503020204020204" pitchFamily="34" charset="-122"/>
            </a:endParaRPr>
          </a:p>
        </p:txBody>
      </p:sp>
      <p:grpSp>
        <p:nvGrpSpPr>
          <p:cNvPr id="17" name="组合 16"/>
          <p:cNvGrpSpPr/>
          <p:nvPr>
            <p:custDataLst>
              <p:tags r:id="rId13"/>
            </p:custDataLst>
          </p:nvPr>
        </p:nvGrpSpPr>
        <p:grpSpPr>
          <a:xfrm>
            <a:off x="2106216" y="3799880"/>
            <a:ext cx="7984331" cy="1624965"/>
            <a:chOff x="1940715" y="4678614"/>
            <a:chExt cx="7967846" cy="1163792"/>
          </a:xfrm>
        </p:grpSpPr>
        <p:sp>
          <p:nvSpPr>
            <p:cNvPr id="25" name="任意形状 24"/>
            <p:cNvSpPr/>
            <p:nvPr>
              <p:custDataLst>
                <p:tags r:id="rId14"/>
              </p:custDataLst>
            </p:nvPr>
          </p:nvSpPr>
          <p:spPr>
            <a:xfrm>
              <a:off x="1940716" y="4678614"/>
              <a:ext cx="374410" cy="1163346"/>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26" name="圆角矩形 25"/>
            <p:cNvSpPr/>
            <p:nvPr>
              <p:custDataLst>
                <p:tags r:id="rId15"/>
              </p:custDataLst>
            </p:nvPr>
          </p:nvSpPr>
          <p:spPr>
            <a:xfrm>
              <a:off x="1940715" y="4678614"/>
              <a:ext cx="7944528" cy="1161867"/>
            </a:xfrm>
            <a:prstGeom prst="roundRect">
              <a:avLst>
                <a:gd name="adj" fmla="val 5137"/>
              </a:avLst>
            </a:prstGeom>
            <a:noFill/>
            <a:ln w="25400" cap="flat">
              <a:solidFill>
                <a:srgbClr val="8FAADC"/>
              </a:soli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sp>
          <p:nvSpPr>
            <p:cNvPr id="27" name="任意形状 26"/>
            <p:cNvSpPr/>
            <p:nvPr>
              <p:custDataLst>
                <p:tags r:id="rId16"/>
              </p:custDataLst>
            </p:nvPr>
          </p:nvSpPr>
          <p:spPr>
            <a:xfrm>
              <a:off x="9416429" y="4679060"/>
              <a:ext cx="492132" cy="1163346"/>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8FAADC"/>
            </a:solidFill>
            <a:ln w="25400"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p>
              <a:pPr defTabSz="457200"/>
              <a:endParaRPr lang="zh-CN" altLang="en-US">
                <a:solidFill>
                  <a:srgbClr val="222222"/>
                </a:solidFill>
                <a:latin typeface="微软雅黑" panose="020B0503020204020204" pitchFamily="34" charset="-122"/>
                <a:ea typeface="微软雅黑" panose="020B0503020204020204" pitchFamily="34" charset="-122"/>
              </a:endParaRPr>
            </a:p>
          </p:txBody>
        </p:sp>
      </p:grpSp>
      <p:sp>
        <p:nvSpPr>
          <p:cNvPr id="32" name="文本框 31"/>
          <p:cNvSpPr txBox="1"/>
          <p:nvPr>
            <p:custDataLst>
              <p:tags r:id="rId17"/>
            </p:custDataLst>
          </p:nvPr>
        </p:nvSpPr>
        <p:spPr>
          <a:xfrm>
            <a:off x="9595492" y="4946691"/>
            <a:ext cx="471481" cy="406121"/>
          </a:xfrm>
          <a:prstGeom prst="rect">
            <a:avLst/>
          </a:prstGeom>
          <a:noFill/>
        </p:spPr>
        <p:txBody>
          <a:bodyPr wrap="square" rtlCol="0">
            <a:normAutofit fontScale="80000"/>
          </a:bodyPr>
          <a:p>
            <a:pPr algn="ctr" defTabSz="457200"/>
            <a:r>
              <a:rPr kumimoji="1" lang="en-US" altLang="zh-CN" sz="2400" b="1" dirty="0">
                <a:solidFill>
                  <a:srgbClr val="FFFFFF"/>
                </a:solidFill>
                <a:latin typeface="微软雅黑" panose="020B0503020204020204" pitchFamily="34" charset="-122"/>
                <a:ea typeface="微软雅黑" panose="020B0503020204020204" pitchFamily="34" charset="-122"/>
              </a:rPr>
              <a:t>3</a:t>
            </a:r>
            <a:endParaRPr kumimoji="1"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18"/>
            </p:custDataLst>
          </p:nvPr>
        </p:nvSpPr>
        <p:spPr>
          <a:xfrm>
            <a:off x="1780064" y="2217103"/>
            <a:ext cx="3341370" cy="1582737"/>
          </a:xfrm>
          <a:prstGeom prst="rect">
            <a:avLst/>
          </a:prstGeom>
          <a:noFill/>
        </p:spPr>
        <p:txBody>
          <a:bodyPr wrap="square" lIns="90000" tIns="0" rtlCol="0">
            <a:normAutofit/>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1600" spc="150" dirty="0">
                <a:solidFill>
                  <a:srgbClr val="000000"/>
                </a:solidFill>
                <a:latin typeface="汉仪全唐诗简" charset="0"/>
                <a:ea typeface="汉仪全唐诗简" charset="0"/>
                <a:cs typeface="汉仪全唐诗简" charset="0"/>
              </a:rPr>
              <a:t>- </a:t>
            </a:r>
            <a:r>
              <a:rPr lang="zh-CN" altLang="en-US" sz="1600" b="1" spc="150" dirty="0">
                <a:solidFill>
                  <a:srgbClr val="000000"/>
                </a:solidFill>
                <a:latin typeface="汉仪全唐诗简" charset="0"/>
                <a:ea typeface="汉仪全唐诗简" charset="0"/>
                <a:cs typeface="汉仪全唐诗简" charset="0"/>
              </a:rPr>
              <a:t>对于算术操作</a:t>
            </a:r>
            <a:r>
              <a:rPr lang="zh-CN" altLang="en-US" sz="1600" spc="150" dirty="0">
                <a:solidFill>
                  <a:srgbClr val="000000"/>
                </a:solidFill>
                <a:latin typeface="汉仪全唐诗简" charset="0"/>
                <a:ea typeface="汉仪全唐诗简" charset="0"/>
                <a:cs typeface="汉仪全唐诗简" charset="0"/>
              </a:rPr>
              <a:t>，使用</a:t>
            </a:r>
            <a:r>
              <a:rPr lang="en-US" altLang="zh-CN" sz="1600" spc="150" dirty="0">
                <a:solidFill>
                  <a:srgbClr val="000000"/>
                </a:solidFill>
                <a:latin typeface="汉仪全唐诗简" charset="0"/>
                <a:ea typeface="汉仪全唐诗简" charset="0"/>
                <a:cs typeface="汉仪全唐诗简" charset="0"/>
              </a:rPr>
              <a:t>zkSNARKs</a:t>
            </a:r>
            <a:r>
              <a:rPr lang="zh-CN" altLang="en-US" sz="1600" spc="150" dirty="0">
                <a:solidFill>
                  <a:srgbClr val="000000"/>
                </a:solidFill>
                <a:latin typeface="汉仪全唐诗简" charset="0"/>
                <a:ea typeface="汉仪全唐诗简" charset="0"/>
                <a:cs typeface="汉仪全唐诗简" charset="0"/>
              </a:rPr>
              <a:t>技术。</a:t>
            </a:r>
            <a:endParaRPr lang="zh-CN" altLang="en-US" sz="1600" spc="150" dirty="0">
              <a:solidFill>
                <a:srgbClr val="000000"/>
              </a:solidFill>
              <a:latin typeface="汉仪全唐诗简" charset="0"/>
              <a:ea typeface="汉仪全唐诗简" charset="0"/>
              <a:cs typeface="汉仪全唐诗简" charset="0"/>
            </a:endParaRPr>
          </a:p>
          <a:p>
            <a:pPr algn="l"/>
            <a:r>
              <a:rPr lang="zh-CN" altLang="en-US" sz="1600" spc="150" dirty="0">
                <a:solidFill>
                  <a:srgbClr val="000000"/>
                </a:solidFill>
                <a:latin typeface="汉仪全唐诗简" charset="0"/>
                <a:ea typeface="汉仪全唐诗简" charset="0"/>
                <a:cs typeface="汉仪全唐诗简" charset="0"/>
              </a:rPr>
              <a:t>- </a:t>
            </a:r>
            <a:r>
              <a:rPr lang="zh-CN" altLang="en-US" sz="1600" b="1" spc="150" dirty="0">
                <a:solidFill>
                  <a:srgbClr val="000000"/>
                </a:solidFill>
                <a:latin typeface="汉仪全唐诗简" charset="0"/>
                <a:ea typeface="汉仪全唐诗简" charset="0"/>
                <a:cs typeface="汉仪全唐诗简" charset="0"/>
              </a:rPr>
              <a:t>对于非算术操作</a:t>
            </a:r>
            <a:r>
              <a:rPr lang="zh-CN" altLang="en-US" sz="1600" spc="150" dirty="0">
                <a:solidFill>
                  <a:srgbClr val="000000"/>
                </a:solidFill>
                <a:latin typeface="汉仪全唐诗简" charset="0"/>
                <a:ea typeface="汉仪全唐诗简" charset="0"/>
                <a:cs typeface="汉仪全唐诗简" charset="0"/>
              </a:rPr>
              <a:t>，使用</a:t>
            </a:r>
            <a:r>
              <a:rPr lang="en-US" altLang="zh-CN" sz="1600" spc="150" dirty="0">
                <a:solidFill>
                  <a:srgbClr val="000000"/>
                </a:solidFill>
                <a:latin typeface="汉仪全唐诗简" charset="0"/>
                <a:ea typeface="汉仪全唐诗简" charset="0"/>
                <a:cs typeface="汉仪全唐诗简" charset="0"/>
              </a:rPr>
              <a:t>MPC</a:t>
            </a:r>
            <a:r>
              <a:rPr lang="zh-CN" altLang="en-US" sz="1600" spc="150" dirty="0">
                <a:solidFill>
                  <a:srgbClr val="000000"/>
                </a:solidFill>
                <a:latin typeface="汉仪全唐诗简" charset="0"/>
                <a:ea typeface="汉仪全唐诗简" charset="0"/>
                <a:cs typeface="汉仪全唐诗简" charset="0"/>
              </a:rPr>
              <a:t>-</a:t>
            </a:r>
            <a:r>
              <a:rPr lang="en-US" altLang="zh-CN" sz="1600" spc="150" dirty="0">
                <a:solidFill>
                  <a:srgbClr val="000000"/>
                </a:solidFill>
                <a:latin typeface="汉仪全唐诗简" charset="0"/>
                <a:ea typeface="汉仪全唐诗简" charset="0"/>
                <a:cs typeface="汉仪全唐诗简" charset="0"/>
              </a:rPr>
              <a:t>in</a:t>
            </a:r>
            <a:r>
              <a:rPr lang="zh-CN" altLang="en-US" sz="1600" spc="150" dirty="0">
                <a:solidFill>
                  <a:srgbClr val="000000"/>
                </a:solidFill>
                <a:latin typeface="汉仪全唐诗简" charset="0"/>
                <a:ea typeface="汉仪全唐诗简" charset="0"/>
                <a:cs typeface="汉仪全唐诗简" charset="0"/>
              </a:rPr>
              <a:t>-</a:t>
            </a:r>
            <a:r>
              <a:rPr lang="en-US" altLang="zh-CN" sz="1600" spc="150" dirty="0">
                <a:solidFill>
                  <a:srgbClr val="000000"/>
                </a:solidFill>
                <a:latin typeface="汉仪全唐诗简" charset="0"/>
                <a:ea typeface="汉仪全唐诗简" charset="0"/>
                <a:cs typeface="汉仪全唐诗简" charset="0"/>
              </a:rPr>
              <a:t>the</a:t>
            </a:r>
            <a:r>
              <a:rPr lang="zh-CN" altLang="en-US" sz="1600" spc="150" dirty="0">
                <a:solidFill>
                  <a:srgbClr val="000000"/>
                </a:solidFill>
                <a:latin typeface="汉仪全唐诗简" charset="0"/>
                <a:ea typeface="汉仪全唐诗简" charset="0"/>
                <a:cs typeface="汉仪全唐诗简" charset="0"/>
              </a:rPr>
              <a:t>-</a:t>
            </a:r>
            <a:r>
              <a:rPr lang="en-US" altLang="zh-CN" sz="1600" spc="150" dirty="0">
                <a:solidFill>
                  <a:srgbClr val="000000"/>
                </a:solidFill>
                <a:latin typeface="汉仪全唐诗简" charset="0"/>
                <a:ea typeface="汉仪全唐诗简" charset="0"/>
                <a:cs typeface="汉仪全唐诗简" charset="0"/>
              </a:rPr>
              <a:t>head</a:t>
            </a:r>
            <a:r>
              <a:rPr lang="zh-CN" altLang="en-US" sz="1600" spc="150" dirty="0">
                <a:solidFill>
                  <a:srgbClr val="000000"/>
                </a:solidFill>
                <a:latin typeface="汉仪全唐诗简" charset="0"/>
                <a:ea typeface="汉仪全唐诗简" charset="0"/>
                <a:cs typeface="汉仪全唐诗简" charset="0"/>
              </a:rPr>
              <a:t>技术。</a:t>
            </a:r>
            <a:endParaRPr sz="1600">
              <a:solidFill>
                <a:srgbClr val="000000"/>
              </a:solidFill>
              <a:latin typeface="汉仪全唐诗简" charset="0"/>
              <a:ea typeface="汉仪全唐诗简" charset="0"/>
              <a:cs typeface="汉仪全唐诗简" charset="0"/>
            </a:endParaRPr>
          </a:p>
        </p:txBody>
      </p:sp>
      <p:sp>
        <p:nvSpPr>
          <p:cNvPr id="37" name="文本框 36"/>
          <p:cNvSpPr txBox="1"/>
          <p:nvPr>
            <p:custDataLst>
              <p:tags r:id="rId19"/>
            </p:custDataLst>
          </p:nvPr>
        </p:nvSpPr>
        <p:spPr>
          <a:xfrm flipH="1">
            <a:off x="1780064" y="1891983"/>
            <a:ext cx="6373927" cy="325121"/>
          </a:xfrm>
          <a:prstGeom prst="rect">
            <a:avLst/>
          </a:prstGeom>
          <a:noFill/>
        </p:spPr>
        <p:txBody>
          <a:bodyPr wrap="square" bIns="0" rtlCol="0" anchor="b" anchorCtr="0">
            <a:normAutofit fontScale="90000"/>
          </a:bodyPr>
          <a:lstStyle>
            <a:defPPr>
              <a:defRPr lang="en-US"/>
            </a:defPPr>
            <a:lvl1pPr algn="r">
              <a:defRPr kumimoji="1" b="1">
                <a:solidFill>
                  <a:srgbClr val="2196F3"/>
                </a:solidFill>
                <a:latin typeface="微软雅黑" charset="0"/>
              </a:defRPr>
            </a:lvl1pPr>
          </a:lstStyle>
          <a:p>
            <a:pPr algn="l" defTabSz="457200"/>
            <a:r>
              <a:rPr lang="zh-CN" altLang="en-US" spc="300" dirty="0">
                <a:solidFill>
                  <a:srgbClr val="2196F3"/>
                </a:solidFill>
                <a:latin typeface="微软雅黑" panose="020B0503020204020204" pitchFamily="34" charset="-122"/>
                <a:ea typeface="微软雅黑" panose="020B0503020204020204" pitchFamily="34" charset="-122"/>
              </a:rPr>
              <a:t>技术组合</a:t>
            </a:r>
            <a:endParaRPr lang="zh-CN" altLang="en-US" spc="300" dirty="0">
              <a:solidFill>
                <a:srgbClr val="2196F3"/>
              </a:solidFill>
              <a:latin typeface="微软雅黑" panose="020B0503020204020204" pitchFamily="34" charset="-122"/>
              <a:ea typeface="微软雅黑" panose="020B0503020204020204" pitchFamily="34" charset="-122"/>
            </a:endParaRPr>
          </a:p>
        </p:txBody>
      </p:sp>
      <p:sp>
        <p:nvSpPr>
          <p:cNvPr id="42" name="文本框 41"/>
          <p:cNvSpPr txBox="1"/>
          <p:nvPr>
            <p:custDataLst>
              <p:tags r:id="rId20"/>
            </p:custDataLst>
          </p:nvPr>
        </p:nvSpPr>
        <p:spPr>
          <a:xfrm>
            <a:off x="6853873" y="2217103"/>
            <a:ext cx="3431064" cy="1584167"/>
          </a:xfrm>
          <a:prstGeom prst="rect">
            <a:avLst/>
          </a:prstGeom>
          <a:noFill/>
        </p:spPr>
        <p:txBody>
          <a:bodyPr wrap="square" lIns="90000" tIns="0" rtlCol="0">
            <a:normAutofit fontScale="60000"/>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2700" spc="150" dirty="0">
                <a:solidFill>
                  <a:srgbClr val="000000"/>
                </a:solidFill>
                <a:latin typeface="汉仪全唐诗简" charset="0"/>
                <a:ea typeface="汉仪全唐诗简" charset="0"/>
                <a:cs typeface="汉仪全唐诗简" charset="0"/>
              </a:rPr>
              <a:t>- </a:t>
            </a:r>
            <a:r>
              <a:rPr lang="zh-CN" altLang="en-US" sz="2700" b="1" spc="150" dirty="0">
                <a:solidFill>
                  <a:srgbClr val="000000"/>
                </a:solidFill>
                <a:latin typeface="汉仪全唐诗简" charset="0"/>
                <a:ea typeface="汉仪全唐诗简" charset="0"/>
                <a:cs typeface="汉仪全唐诗简" charset="0"/>
              </a:rPr>
              <a:t>内存友好</a:t>
            </a:r>
            <a:r>
              <a:rPr lang="zh-CN" altLang="en-US" sz="2700" spc="150" dirty="0">
                <a:solidFill>
                  <a:srgbClr val="000000"/>
                </a:solidFill>
                <a:latin typeface="汉仪全唐诗简" charset="0"/>
                <a:ea typeface="汉仪全唐诗简" charset="0"/>
                <a:cs typeface="汉仪全唐诗简" charset="0"/>
              </a:rPr>
              <a:t>：结合两种技术，框架保持了流处理的友好性。 </a:t>
            </a:r>
            <a:endParaRPr lang="zh-CN" altLang="en-US" sz="2700" spc="150" dirty="0">
              <a:solidFill>
                <a:srgbClr val="000000"/>
              </a:solidFill>
              <a:latin typeface="汉仪全唐诗简" charset="0"/>
              <a:ea typeface="汉仪全唐诗简" charset="0"/>
              <a:cs typeface="汉仪全唐诗简" charset="0"/>
            </a:endParaRPr>
          </a:p>
          <a:p>
            <a:pPr algn="l"/>
            <a:r>
              <a:rPr lang="zh-CN" altLang="en-US" sz="2700" spc="150" dirty="0">
                <a:solidFill>
                  <a:srgbClr val="000000"/>
                </a:solidFill>
                <a:latin typeface="汉仪全唐诗简" charset="0"/>
                <a:ea typeface="汉仪全唐诗简" charset="0"/>
                <a:cs typeface="汉仪全唐诗简" charset="0"/>
              </a:rPr>
              <a:t>- </a:t>
            </a:r>
            <a:r>
              <a:rPr lang="zh-CN" altLang="en-US" sz="2700" b="1" spc="150" dirty="0">
                <a:solidFill>
                  <a:srgbClr val="000000"/>
                </a:solidFill>
                <a:latin typeface="汉仪全唐诗简" charset="0"/>
                <a:ea typeface="汉仪全唐诗简" charset="0"/>
                <a:cs typeface="汉仪全唐诗简" charset="0"/>
              </a:rPr>
              <a:t>减少证明大小：</a:t>
            </a:r>
            <a:r>
              <a:rPr lang="zh-CN" altLang="en-US" sz="2700" spc="150" dirty="0">
                <a:solidFill>
                  <a:srgbClr val="000000"/>
                </a:solidFill>
                <a:latin typeface="汉仪全唐诗简" charset="0"/>
                <a:ea typeface="汉仪全唐诗简" charset="0"/>
                <a:cs typeface="汉仪全唐诗简" charset="0"/>
              </a:rPr>
              <a:t>通过技术组合减小了整体证明的大小</a:t>
            </a:r>
            <a:r>
              <a:rPr lang="zh-CN" altLang="en-US" sz="2700" spc="150" dirty="0">
                <a:solidFill>
                  <a:srgbClr val="222222">
                    <a:lumMod val="75000"/>
                    <a:lumOff val="25000"/>
                  </a:srgbClr>
                </a:solidFill>
                <a:latin typeface="汉仪全唐诗简" charset="0"/>
                <a:ea typeface="汉仪全唐诗简" charset="0"/>
                <a:cs typeface="汉仪全唐诗简" charset="0"/>
              </a:rPr>
              <a:t>。</a:t>
            </a:r>
            <a:endParaRPr sz="2700">
              <a:latin typeface="汉仪全唐诗简" charset="0"/>
              <a:ea typeface="汉仪全唐诗简" charset="0"/>
              <a:cs typeface="汉仪全唐诗简" charset="0"/>
            </a:endParaRPr>
          </a:p>
        </p:txBody>
      </p:sp>
      <p:sp>
        <p:nvSpPr>
          <p:cNvPr id="43" name="文本框 42"/>
          <p:cNvSpPr txBox="1"/>
          <p:nvPr>
            <p:custDataLst>
              <p:tags r:id="rId21"/>
            </p:custDataLst>
          </p:nvPr>
        </p:nvSpPr>
        <p:spPr>
          <a:xfrm flipH="1">
            <a:off x="6939121" y="1891983"/>
            <a:ext cx="5285430" cy="325121"/>
          </a:xfrm>
          <a:prstGeom prst="rect">
            <a:avLst/>
          </a:prstGeom>
          <a:noFill/>
        </p:spPr>
        <p:txBody>
          <a:bodyPr wrap="square" bIns="0" rtlCol="0" anchor="b" anchorCtr="0">
            <a:normAutofit fontScale="90000"/>
          </a:bodyPr>
          <a:lstStyle>
            <a:defPPr>
              <a:defRPr lang="en-US"/>
            </a:defPPr>
            <a:lvl1pPr algn="r">
              <a:defRPr kumimoji="1" b="1">
                <a:solidFill>
                  <a:srgbClr val="2196F3"/>
                </a:solidFill>
                <a:latin typeface="微软雅黑" charset="0"/>
              </a:defRPr>
            </a:lvl1pPr>
          </a:lstStyle>
          <a:p>
            <a:pPr algn="l" defTabSz="457200"/>
            <a:r>
              <a:rPr lang="zh-CN" altLang="en-US" spc="300" dirty="0">
                <a:solidFill>
                  <a:srgbClr val="2196F3"/>
                </a:solidFill>
                <a:ea typeface="微软雅黑" charset="0"/>
              </a:rPr>
              <a:t>性能提升</a:t>
            </a:r>
            <a:endParaRPr lang="zh-CN" altLang="en-US" spc="300" dirty="0">
              <a:solidFill>
                <a:srgbClr val="2196F3"/>
              </a:solidFill>
              <a:ea typeface="微软雅黑" charset="0"/>
            </a:endParaRPr>
          </a:p>
        </p:txBody>
      </p:sp>
      <p:sp>
        <p:nvSpPr>
          <p:cNvPr id="9" name="文本框 8"/>
          <p:cNvSpPr txBox="1"/>
          <p:nvPr>
            <p:custDataLst>
              <p:tags r:id="rId22"/>
            </p:custDataLst>
          </p:nvPr>
        </p:nvSpPr>
        <p:spPr>
          <a:xfrm>
            <a:off x="2284809" y="4163258"/>
            <a:ext cx="7508081" cy="1308497"/>
          </a:xfrm>
          <a:prstGeom prst="rect">
            <a:avLst/>
          </a:prstGeom>
          <a:noFill/>
        </p:spPr>
        <p:txBody>
          <a:bodyPr wrap="square" lIns="90000" tIns="0" rtlCol="0">
            <a:normAutofit fontScale="40000"/>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3500" spc="150" dirty="0">
                <a:solidFill>
                  <a:srgbClr val="000000"/>
                </a:solidFill>
                <a:latin typeface="汉仪全唐诗简" charset="0"/>
                <a:ea typeface="汉仪全唐诗简" charset="0"/>
                <a:cs typeface="汉仪全唐诗简" charset="0"/>
              </a:rPr>
              <a:t>- </a:t>
            </a:r>
            <a:r>
              <a:rPr lang="zh-CN" altLang="en-US" sz="3500" b="1" spc="150" dirty="0">
                <a:solidFill>
                  <a:srgbClr val="000000"/>
                </a:solidFill>
                <a:latin typeface="汉仪全唐诗简" charset="0"/>
                <a:ea typeface="汉仪全唐诗简" charset="0"/>
                <a:cs typeface="汉仪全唐诗简" charset="0"/>
              </a:rPr>
              <a:t>技术融合</a:t>
            </a:r>
            <a:r>
              <a:rPr lang="zh-CN" altLang="en-US" sz="3500" spc="150" dirty="0">
                <a:solidFill>
                  <a:srgbClr val="000000"/>
                </a:solidFill>
                <a:latin typeface="汉仪全唐诗简" charset="0"/>
                <a:ea typeface="汉仪全唐诗简" charset="0"/>
                <a:cs typeface="汉仪全唐诗简" charset="0"/>
              </a:rPr>
              <a:t>：将</a:t>
            </a:r>
            <a:r>
              <a:rPr lang="en-US" altLang="zh-CN" sz="3500" spc="150" dirty="0">
                <a:solidFill>
                  <a:srgbClr val="000000"/>
                </a:solidFill>
                <a:latin typeface="汉仪全唐诗简" charset="0"/>
                <a:ea typeface="汉仪全唐诗简" charset="0"/>
                <a:cs typeface="汉仪全唐诗简" charset="0"/>
              </a:rPr>
              <a:t>MPC</a:t>
            </a:r>
            <a:r>
              <a:rPr lang="zh-CN" altLang="en-US" sz="3500" spc="150" dirty="0">
                <a:solidFill>
                  <a:srgbClr val="000000"/>
                </a:solidFill>
                <a:latin typeface="汉仪全唐诗简" charset="0"/>
                <a:ea typeface="汉仪全唐诗简" charset="0"/>
                <a:cs typeface="汉仪全唐诗简" charset="0"/>
              </a:rPr>
              <a:t>-</a:t>
            </a:r>
            <a:r>
              <a:rPr lang="en-US" altLang="zh-CN" sz="3500" spc="150" dirty="0">
                <a:solidFill>
                  <a:srgbClr val="000000"/>
                </a:solidFill>
                <a:latin typeface="汉仪全唐诗简" charset="0"/>
                <a:ea typeface="汉仪全唐诗简" charset="0"/>
                <a:cs typeface="汉仪全唐诗简" charset="0"/>
              </a:rPr>
              <a:t>in</a:t>
            </a:r>
            <a:r>
              <a:rPr lang="zh-CN" altLang="en-US" sz="3500" spc="150" dirty="0">
                <a:solidFill>
                  <a:srgbClr val="000000"/>
                </a:solidFill>
                <a:latin typeface="汉仪全唐诗简" charset="0"/>
                <a:ea typeface="汉仪全唐诗简" charset="0"/>
                <a:cs typeface="汉仪全唐诗简" charset="0"/>
              </a:rPr>
              <a:t>-</a:t>
            </a:r>
            <a:r>
              <a:rPr lang="en-US" altLang="zh-CN" sz="3500" spc="150" dirty="0">
                <a:solidFill>
                  <a:srgbClr val="000000"/>
                </a:solidFill>
                <a:latin typeface="汉仪全唐诗简" charset="0"/>
                <a:ea typeface="汉仪全唐诗简" charset="0"/>
                <a:cs typeface="汉仪全唐诗简" charset="0"/>
              </a:rPr>
              <a:t>the</a:t>
            </a:r>
            <a:r>
              <a:rPr lang="zh-CN" altLang="en-US" sz="3500" spc="150" dirty="0">
                <a:solidFill>
                  <a:srgbClr val="000000"/>
                </a:solidFill>
                <a:latin typeface="汉仪全唐诗简" charset="0"/>
                <a:ea typeface="汉仪全唐诗简" charset="0"/>
                <a:cs typeface="汉仪全唐诗简" charset="0"/>
              </a:rPr>
              <a:t>-</a:t>
            </a:r>
            <a:r>
              <a:rPr lang="en-US" altLang="zh-CN" sz="3500" spc="150" dirty="0">
                <a:solidFill>
                  <a:srgbClr val="000000"/>
                </a:solidFill>
                <a:latin typeface="汉仪全唐诗简" charset="0"/>
                <a:ea typeface="汉仪全唐诗简" charset="0"/>
                <a:cs typeface="汉仪全唐诗简" charset="0"/>
              </a:rPr>
              <a:t>head</a:t>
            </a:r>
            <a:r>
              <a:rPr lang="zh-CN" altLang="en-US" sz="3500" spc="150" dirty="0">
                <a:solidFill>
                  <a:srgbClr val="000000"/>
                </a:solidFill>
                <a:latin typeface="汉仪全唐诗简" charset="0"/>
                <a:ea typeface="汉仪全唐诗简" charset="0"/>
                <a:cs typeface="汉仪全唐诗简" charset="0"/>
              </a:rPr>
              <a:t>的流处理优势与</a:t>
            </a:r>
            <a:r>
              <a:rPr lang="en-US" altLang="zh-CN" sz="3500" spc="150" dirty="0">
                <a:solidFill>
                  <a:srgbClr val="000000"/>
                </a:solidFill>
                <a:latin typeface="汉仪全唐诗简" charset="0"/>
                <a:ea typeface="汉仪全唐诗简" charset="0"/>
                <a:cs typeface="汉仪全唐诗简" charset="0"/>
              </a:rPr>
              <a:t>zkSNARKs</a:t>
            </a:r>
            <a:r>
              <a:rPr lang="zh-CN" altLang="en-US" sz="3500" spc="150" dirty="0">
                <a:solidFill>
                  <a:srgbClr val="000000"/>
                </a:solidFill>
                <a:latin typeface="汉仪全唐诗简" charset="0"/>
                <a:ea typeface="汉仪全唐诗简" charset="0"/>
                <a:cs typeface="汉仪全唐诗简" charset="0"/>
              </a:rPr>
              <a:t>的简洁证明相结合。</a:t>
            </a:r>
            <a:endParaRPr lang="zh-CN" altLang="en-US" sz="3500" spc="150" dirty="0">
              <a:solidFill>
                <a:srgbClr val="000000"/>
              </a:solidFill>
              <a:latin typeface="汉仪全唐诗简" charset="0"/>
              <a:ea typeface="汉仪全唐诗简" charset="0"/>
              <a:cs typeface="汉仪全唐诗简" charset="0"/>
            </a:endParaRPr>
          </a:p>
          <a:p>
            <a:pPr algn="l"/>
            <a:r>
              <a:rPr lang="zh-CN" altLang="en-US" sz="3500" spc="150" dirty="0">
                <a:solidFill>
                  <a:srgbClr val="000000"/>
                </a:solidFill>
                <a:latin typeface="汉仪全唐诗简" charset="0"/>
                <a:ea typeface="汉仪全唐诗简" charset="0"/>
                <a:cs typeface="汉仪全唐诗简" charset="0"/>
              </a:rPr>
              <a:t>- </a:t>
            </a:r>
            <a:r>
              <a:rPr lang="zh-CN" altLang="en-US" sz="3500" b="1" spc="150" dirty="0">
                <a:solidFill>
                  <a:srgbClr val="000000"/>
                </a:solidFill>
                <a:latin typeface="汉仪全唐诗简" charset="0"/>
                <a:ea typeface="汉仪全唐诗简" charset="0"/>
                <a:cs typeface="汉仪全唐诗简" charset="0"/>
              </a:rPr>
              <a:t>定制</a:t>
            </a:r>
            <a:r>
              <a:rPr lang="en-US" altLang="zh-CN" sz="3500" b="1" spc="150" dirty="0">
                <a:solidFill>
                  <a:srgbClr val="000000"/>
                </a:solidFill>
                <a:latin typeface="汉仪全唐诗简" charset="0"/>
                <a:ea typeface="汉仪全唐诗简" charset="0"/>
                <a:cs typeface="汉仪全唐诗简" charset="0"/>
              </a:rPr>
              <a:t>MPC</a:t>
            </a:r>
            <a:r>
              <a:rPr lang="zh-CN" altLang="en-US" sz="3500" b="1" spc="150" dirty="0">
                <a:solidFill>
                  <a:srgbClr val="000000"/>
                </a:solidFill>
                <a:latin typeface="汉仪全唐诗简" charset="0"/>
                <a:ea typeface="汉仪全唐诗简" charset="0"/>
                <a:cs typeface="汉仪全唐诗简" charset="0"/>
              </a:rPr>
              <a:t>协议</a:t>
            </a:r>
            <a:r>
              <a:rPr lang="zh-CN" altLang="en-US" sz="3500" spc="150" dirty="0">
                <a:solidFill>
                  <a:srgbClr val="000000"/>
                </a:solidFill>
                <a:latin typeface="汉仪全唐诗简" charset="0"/>
                <a:ea typeface="汉仪全唐诗简" charset="0"/>
                <a:cs typeface="汉仪全唐诗简" charset="0"/>
              </a:rPr>
              <a:t>：为特定任务设计了基于打包秘密共享的定制</a:t>
            </a:r>
            <a:r>
              <a:rPr lang="en-US" altLang="zh-CN" sz="3500" spc="150" dirty="0">
                <a:solidFill>
                  <a:srgbClr val="000000"/>
                </a:solidFill>
                <a:latin typeface="汉仪全唐诗简" charset="0"/>
                <a:ea typeface="汉仪全唐诗简" charset="0"/>
                <a:cs typeface="汉仪全唐诗简" charset="0"/>
              </a:rPr>
              <a:t>MPC</a:t>
            </a:r>
            <a:r>
              <a:rPr lang="zh-CN" altLang="en-US" sz="3500" spc="150" dirty="0">
                <a:solidFill>
                  <a:srgbClr val="000000"/>
                </a:solidFill>
                <a:latin typeface="汉仪全唐诗简" charset="0"/>
                <a:ea typeface="汉仪全唐诗简" charset="0"/>
                <a:cs typeface="汉仪全唐诗简" charset="0"/>
              </a:rPr>
              <a:t>协议，减少通信复杂性。</a:t>
            </a:r>
            <a:endParaRPr lang="zh-CN" altLang="en-US" sz="3500" spc="150" dirty="0">
              <a:solidFill>
                <a:srgbClr val="000000"/>
              </a:solidFill>
              <a:latin typeface="汉仪全唐诗简" charset="0"/>
              <a:ea typeface="汉仪全唐诗简" charset="0"/>
              <a:cs typeface="汉仪全唐诗简" charset="0"/>
            </a:endParaRPr>
          </a:p>
          <a:p>
            <a:pPr algn="l"/>
            <a:r>
              <a:rPr lang="zh-CN" altLang="en-US" sz="3500" spc="150" dirty="0">
                <a:solidFill>
                  <a:srgbClr val="000000"/>
                </a:solidFill>
                <a:latin typeface="汉仪全唐诗简" charset="0"/>
                <a:ea typeface="汉仪全唐诗简" charset="0"/>
                <a:cs typeface="汉仪全唐诗简" charset="0"/>
              </a:rPr>
              <a:t>-</a:t>
            </a:r>
            <a:r>
              <a:rPr lang="zh-CN" altLang="en-US" sz="3500" b="1" spc="150" dirty="0">
                <a:solidFill>
                  <a:srgbClr val="000000"/>
                </a:solidFill>
                <a:latin typeface="汉仪全唐诗简" charset="0"/>
                <a:ea typeface="汉仪全唐诗简" charset="0"/>
                <a:cs typeface="汉仪全唐诗简" charset="0"/>
              </a:rPr>
              <a:t> 预处理模型</a:t>
            </a:r>
            <a:r>
              <a:rPr lang="zh-CN" altLang="en-US" sz="3500" spc="150" dirty="0">
                <a:solidFill>
                  <a:srgbClr val="000000"/>
                </a:solidFill>
                <a:latin typeface="汉仪全唐诗简" charset="0"/>
                <a:ea typeface="汉仪全唐诗简" charset="0"/>
                <a:cs typeface="汉仪全唐诗简" charset="0"/>
              </a:rPr>
              <a:t>：在预处理阶段生成随机份额，避免了分布式采样的开销。</a:t>
            </a:r>
            <a:endParaRPr sz="3500">
              <a:solidFill>
                <a:srgbClr val="000000"/>
              </a:solidFill>
              <a:latin typeface="汉仪全唐诗简" charset="0"/>
              <a:ea typeface="汉仪全唐诗简" charset="0"/>
              <a:cs typeface="汉仪全唐诗简" charset="0"/>
            </a:endParaRPr>
          </a:p>
        </p:txBody>
      </p:sp>
      <p:sp>
        <p:nvSpPr>
          <p:cNvPr id="52" name="文本框 51"/>
          <p:cNvSpPr txBox="1"/>
          <p:nvPr>
            <p:custDataLst>
              <p:tags r:id="rId23"/>
            </p:custDataLst>
          </p:nvPr>
        </p:nvSpPr>
        <p:spPr>
          <a:xfrm flipH="1">
            <a:off x="2578417" y="3838138"/>
            <a:ext cx="4109713" cy="325121"/>
          </a:xfrm>
          <a:prstGeom prst="rect">
            <a:avLst/>
          </a:prstGeom>
          <a:noFill/>
        </p:spPr>
        <p:txBody>
          <a:bodyPr wrap="square" bIns="0" rtlCol="0" anchor="b" anchorCtr="0">
            <a:normAutofit fontScale="90000"/>
          </a:bodyPr>
          <a:lstStyle>
            <a:defPPr>
              <a:defRPr lang="en-US"/>
            </a:defPPr>
            <a:lvl1pPr algn="r">
              <a:defRPr kumimoji="1" b="1">
                <a:solidFill>
                  <a:srgbClr val="2196F3"/>
                </a:solidFill>
                <a:latin typeface="微软雅黑" charset="0"/>
              </a:defRPr>
            </a:lvl1pPr>
          </a:lstStyle>
          <a:p>
            <a:pPr algn="l" defTabSz="457200"/>
            <a:r>
              <a:rPr lang="zh-CN" altLang="en-US" spc="300" dirty="0">
                <a:solidFill>
                  <a:srgbClr val="2196F3"/>
                </a:solidFill>
                <a:latin typeface="微软雅黑" panose="020B0503020204020204" pitchFamily="34" charset="-122"/>
                <a:ea typeface="微软雅黑" panose="020B0503020204020204" pitchFamily="34" charset="-122"/>
              </a:rPr>
              <a:t>创新点</a:t>
            </a:r>
            <a:endParaRPr lang="zh-CN" altLang="en-US" spc="300" dirty="0">
              <a:solidFill>
                <a:srgbClr val="2196F3"/>
              </a:solidFill>
              <a:latin typeface="微软雅黑" panose="020B0503020204020204" pitchFamily="34" charset="-122"/>
              <a:ea typeface="微软雅黑" panose="020B0503020204020204" pitchFamily="34" charset="-122"/>
            </a:endParaRPr>
          </a:p>
        </p:txBody>
      </p:sp>
      <p:sp>
        <p:nvSpPr>
          <p:cNvPr id="10" name="右箭头 9"/>
          <p:cNvSpPr/>
          <p:nvPr userDrawn="1"/>
        </p:nvSpPr>
        <p:spPr>
          <a:xfrm>
            <a:off x="5690421" y="2612310"/>
            <a:ext cx="737010" cy="412750"/>
          </a:xfrm>
          <a:prstGeom prst="rightArrow">
            <a:avLst/>
          </a:prstGeom>
          <a:solidFill>
            <a:srgbClr val="8FAADC">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11" name="椭圆 10"/>
          <p:cNvSpPr/>
          <p:nvPr/>
        </p:nvSpPr>
        <p:spPr>
          <a:xfrm>
            <a:off x="11609347" y="60514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lt1"/>
                </a:solidFill>
                <a:hlinkClick r:id="" action="ppaction://hlinkshowjump?jump=firstslide"/>
              </a:rPr>
              <a:t>*</a:t>
            </a:r>
            <a:endParaRPr lang="en-US" altLang="zh-CN">
              <a:solidFill>
                <a:schemeClr val="lt1"/>
              </a:solidFill>
              <a:hlinkClick r:id="" action="ppaction://hlinkshowjump?jump=firstslid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rot="18010397">
            <a:off x="11262189" y="352873"/>
            <a:ext cx="1859624" cy="2654365"/>
          </a:xfrm>
          <a:custGeom>
            <a:avLst/>
            <a:gdLst>
              <a:gd name="connsiteX0" fmla="*/ 1769674 w 1859624"/>
              <a:gd name="connsiteY0" fmla="*/ 175991 h 2654365"/>
              <a:gd name="connsiteX1" fmla="*/ 448874 w 1859624"/>
              <a:gd name="connsiteY1" fmla="*/ 236951 h 2654365"/>
              <a:gd name="connsiteX2" fmla="*/ 296474 w 1859624"/>
              <a:gd name="connsiteY2" fmla="*/ 1232631 h 2654365"/>
              <a:gd name="connsiteX3" fmla="*/ 1834 w 1859624"/>
              <a:gd name="connsiteY3" fmla="*/ 1862551 h 2654365"/>
              <a:gd name="connsiteX4" fmla="*/ 448874 w 1859624"/>
              <a:gd name="connsiteY4" fmla="*/ 2624551 h 2654365"/>
              <a:gd name="connsiteX5" fmla="*/ 1596954 w 1859624"/>
              <a:gd name="connsiteY5" fmla="*/ 2268951 h 2654365"/>
              <a:gd name="connsiteX6" fmla="*/ 1769674 w 1859624"/>
              <a:gd name="connsiteY6" fmla="*/ 175991 h 265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9624" h="2654365">
                <a:moveTo>
                  <a:pt x="1769674" y="175991"/>
                </a:moveTo>
                <a:cubicBezTo>
                  <a:pt x="1578327" y="-162676"/>
                  <a:pt x="694407" y="60844"/>
                  <a:pt x="448874" y="236951"/>
                </a:cubicBezTo>
                <a:cubicBezTo>
                  <a:pt x="203341" y="413058"/>
                  <a:pt x="370981" y="961698"/>
                  <a:pt x="296474" y="1232631"/>
                </a:cubicBezTo>
                <a:cubicBezTo>
                  <a:pt x="221967" y="1503564"/>
                  <a:pt x="-23566" y="1630564"/>
                  <a:pt x="1834" y="1862551"/>
                </a:cubicBezTo>
                <a:cubicBezTo>
                  <a:pt x="27234" y="2094538"/>
                  <a:pt x="183021" y="2556818"/>
                  <a:pt x="448874" y="2624551"/>
                </a:cubicBezTo>
                <a:cubicBezTo>
                  <a:pt x="714727" y="2692284"/>
                  <a:pt x="1373434" y="2671964"/>
                  <a:pt x="1596954" y="2268951"/>
                </a:cubicBezTo>
                <a:cubicBezTo>
                  <a:pt x="1820474" y="1865938"/>
                  <a:pt x="1961021" y="514658"/>
                  <a:pt x="1769674" y="175991"/>
                </a:cubicBezTo>
                <a:close/>
              </a:path>
            </a:pathLst>
          </a:cu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792194" y="4331255"/>
            <a:ext cx="3781623" cy="2987289"/>
          </a:xfrm>
          <a:custGeom>
            <a:avLst/>
            <a:gdLst>
              <a:gd name="connsiteX0" fmla="*/ 162587 w 3781623"/>
              <a:gd name="connsiteY0" fmla="*/ 293351 h 2987289"/>
              <a:gd name="connsiteX1" fmla="*/ 778960 w 3781623"/>
              <a:gd name="connsiteY1" fmla="*/ 8871 h 2987289"/>
              <a:gd name="connsiteX2" fmla="*/ 1137947 w 3781623"/>
              <a:gd name="connsiteY2" fmla="*/ 672658 h 2987289"/>
              <a:gd name="connsiteX3" fmla="*/ 2323280 w 3781623"/>
              <a:gd name="connsiteY3" fmla="*/ 963911 h 2987289"/>
              <a:gd name="connsiteX4" fmla="*/ 2553573 w 3781623"/>
              <a:gd name="connsiteY4" fmla="*/ 1885085 h 2987289"/>
              <a:gd name="connsiteX5" fmla="*/ 3251227 w 3781623"/>
              <a:gd name="connsiteY5" fmla="*/ 2521778 h 2987289"/>
              <a:gd name="connsiteX6" fmla="*/ 3705040 w 3781623"/>
              <a:gd name="connsiteY6" fmla="*/ 2833351 h 2987289"/>
              <a:gd name="connsiteX7" fmla="*/ 1605307 w 3781623"/>
              <a:gd name="connsiteY7" fmla="*/ 2846898 h 2987289"/>
              <a:gd name="connsiteX8" fmla="*/ 108400 w 3781623"/>
              <a:gd name="connsiteY8" fmla="*/ 2785938 h 2987289"/>
              <a:gd name="connsiteX9" fmla="*/ 121947 w 3781623"/>
              <a:gd name="connsiteY9" fmla="*/ 333991 h 2987289"/>
              <a:gd name="connsiteX10" fmla="*/ 162587 w 3781623"/>
              <a:gd name="connsiteY10" fmla="*/ 293351 h 298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1623" h="2987289">
                <a:moveTo>
                  <a:pt x="162587" y="293351"/>
                </a:moveTo>
                <a:cubicBezTo>
                  <a:pt x="272089" y="239164"/>
                  <a:pt x="616400" y="-54347"/>
                  <a:pt x="778960" y="8871"/>
                </a:cubicBezTo>
                <a:cubicBezTo>
                  <a:pt x="941520" y="72089"/>
                  <a:pt x="880560" y="513485"/>
                  <a:pt x="1137947" y="672658"/>
                </a:cubicBezTo>
                <a:cubicBezTo>
                  <a:pt x="1395334" y="831831"/>
                  <a:pt x="2087342" y="761840"/>
                  <a:pt x="2323280" y="963911"/>
                </a:cubicBezTo>
                <a:cubicBezTo>
                  <a:pt x="2559218" y="1165982"/>
                  <a:pt x="2398915" y="1625441"/>
                  <a:pt x="2553573" y="1885085"/>
                </a:cubicBezTo>
                <a:cubicBezTo>
                  <a:pt x="2708231" y="2144729"/>
                  <a:pt x="3059316" y="2363734"/>
                  <a:pt x="3251227" y="2521778"/>
                </a:cubicBezTo>
                <a:cubicBezTo>
                  <a:pt x="3443138" y="2679822"/>
                  <a:pt x="3979360" y="2779164"/>
                  <a:pt x="3705040" y="2833351"/>
                </a:cubicBezTo>
                <a:cubicBezTo>
                  <a:pt x="3430720" y="2887538"/>
                  <a:pt x="2204747" y="2854800"/>
                  <a:pt x="1605307" y="2846898"/>
                </a:cubicBezTo>
                <a:cubicBezTo>
                  <a:pt x="1005867" y="2838996"/>
                  <a:pt x="355627" y="3204756"/>
                  <a:pt x="108400" y="2785938"/>
                </a:cubicBezTo>
                <a:cubicBezTo>
                  <a:pt x="-138827" y="2367120"/>
                  <a:pt x="112916" y="748293"/>
                  <a:pt x="121947" y="333991"/>
                </a:cubicBezTo>
                <a:cubicBezTo>
                  <a:pt x="130978" y="-80311"/>
                  <a:pt x="53085" y="347538"/>
                  <a:pt x="162587" y="293351"/>
                </a:cubicBezTo>
                <a:close/>
              </a:path>
            </a:pathLst>
          </a:custGeom>
          <a:solidFill>
            <a:srgbClr val="365B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36381" y="625856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21114643">
            <a:off x="-264160" y="2956560"/>
            <a:ext cx="1780897" cy="3078480"/>
          </a:xfrm>
          <a:custGeom>
            <a:avLst/>
            <a:gdLst>
              <a:gd name="connsiteX0" fmla="*/ 0 w 1780897"/>
              <a:gd name="connsiteY0" fmla="*/ 0 h 2753360"/>
              <a:gd name="connsiteX1" fmla="*/ 833120 w 1780897"/>
              <a:gd name="connsiteY1" fmla="*/ 812800 h 2753360"/>
              <a:gd name="connsiteX2" fmla="*/ 894080 w 1780897"/>
              <a:gd name="connsiteY2" fmla="*/ 1605280 h 2753360"/>
              <a:gd name="connsiteX3" fmla="*/ 1696720 w 1780897"/>
              <a:gd name="connsiteY3" fmla="*/ 1767840 h 2753360"/>
              <a:gd name="connsiteX4" fmla="*/ 1717040 w 1780897"/>
              <a:gd name="connsiteY4" fmla="*/ 2753360 h 275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897" h="2753360">
                <a:moveTo>
                  <a:pt x="0" y="0"/>
                </a:moveTo>
                <a:cubicBezTo>
                  <a:pt x="342053" y="272626"/>
                  <a:pt x="684107" y="545253"/>
                  <a:pt x="833120" y="812800"/>
                </a:cubicBezTo>
                <a:cubicBezTo>
                  <a:pt x="982133" y="1080347"/>
                  <a:pt x="750147" y="1446107"/>
                  <a:pt x="894080" y="1605280"/>
                </a:cubicBezTo>
                <a:cubicBezTo>
                  <a:pt x="1038013" y="1764453"/>
                  <a:pt x="1559560" y="1576493"/>
                  <a:pt x="1696720" y="1767840"/>
                </a:cubicBezTo>
                <a:cubicBezTo>
                  <a:pt x="1833880" y="1959187"/>
                  <a:pt x="1775460" y="2356273"/>
                  <a:pt x="1717040" y="275336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6979917" y="-631092"/>
            <a:ext cx="6096007" cy="2270440"/>
          </a:xfrm>
          <a:custGeom>
            <a:avLst/>
            <a:gdLst>
              <a:gd name="connsiteX0" fmla="*/ 3 w 6096007"/>
              <a:gd name="connsiteY0" fmla="*/ 417732 h 2270440"/>
              <a:gd name="connsiteX1" fmla="*/ 1148083 w 6096007"/>
              <a:gd name="connsiteY1" fmla="*/ 1372772 h 2270440"/>
              <a:gd name="connsiteX2" fmla="*/ 2621283 w 6096007"/>
              <a:gd name="connsiteY2" fmla="*/ 1464212 h 2270440"/>
              <a:gd name="connsiteX3" fmla="*/ 3606803 w 6096007"/>
              <a:gd name="connsiteY3" fmla="*/ 2266852 h 2270440"/>
              <a:gd name="connsiteX4" fmla="*/ 4724403 w 6096007"/>
              <a:gd name="connsiteY4" fmla="*/ 1769012 h 2270440"/>
              <a:gd name="connsiteX5" fmla="*/ 5598163 w 6096007"/>
              <a:gd name="connsiteY5" fmla="*/ 2002692 h 2270440"/>
              <a:gd name="connsiteX6" fmla="*/ 6075683 w 6096007"/>
              <a:gd name="connsiteY6" fmla="*/ 803812 h 2270440"/>
              <a:gd name="connsiteX7" fmla="*/ 4937763 w 6096007"/>
              <a:gd name="connsiteY7" fmla="*/ 31652 h 2270440"/>
              <a:gd name="connsiteX8" fmla="*/ 1158243 w 6096007"/>
              <a:gd name="connsiteY8" fmla="*/ 173892 h 2270440"/>
              <a:gd name="connsiteX9" fmla="*/ 3 w 6096007"/>
              <a:gd name="connsiteY9" fmla="*/ 417732 h 227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7" h="2270440">
                <a:moveTo>
                  <a:pt x="3" y="417732"/>
                </a:moveTo>
                <a:cubicBezTo>
                  <a:pt x="-1690" y="617545"/>
                  <a:pt x="711203" y="1198359"/>
                  <a:pt x="1148083" y="1372772"/>
                </a:cubicBezTo>
                <a:cubicBezTo>
                  <a:pt x="1584963" y="1547185"/>
                  <a:pt x="2211496" y="1315199"/>
                  <a:pt x="2621283" y="1464212"/>
                </a:cubicBezTo>
                <a:cubicBezTo>
                  <a:pt x="3031070" y="1613225"/>
                  <a:pt x="3256283" y="2216052"/>
                  <a:pt x="3606803" y="2266852"/>
                </a:cubicBezTo>
                <a:cubicBezTo>
                  <a:pt x="3957323" y="2317652"/>
                  <a:pt x="4392510" y="1813039"/>
                  <a:pt x="4724403" y="1769012"/>
                </a:cubicBezTo>
                <a:cubicBezTo>
                  <a:pt x="5056296" y="1724985"/>
                  <a:pt x="5372950" y="2163559"/>
                  <a:pt x="5598163" y="2002692"/>
                </a:cubicBezTo>
                <a:cubicBezTo>
                  <a:pt x="5823376" y="1841825"/>
                  <a:pt x="6185750" y="1132319"/>
                  <a:pt x="6075683" y="803812"/>
                </a:cubicBezTo>
                <a:cubicBezTo>
                  <a:pt x="5965616" y="475305"/>
                  <a:pt x="5757336" y="136639"/>
                  <a:pt x="4937763" y="31652"/>
                </a:cubicBezTo>
                <a:cubicBezTo>
                  <a:pt x="4118190" y="-73335"/>
                  <a:pt x="1981203" y="111239"/>
                  <a:pt x="1158243" y="173892"/>
                </a:cubicBezTo>
                <a:cubicBezTo>
                  <a:pt x="335283" y="236545"/>
                  <a:pt x="1696" y="217919"/>
                  <a:pt x="3" y="417732"/>
                </a:cubicBezTo>
                <a:close/>
              </a:path>
            </a:pathLst>
          </a:custGeom>
          <a:solidFill>
            <a:srgbClr val="365B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607261" y="406400"/>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4399280" y="-172720"/>
            <a:ext cx="3078480" cy="924647"/>
          </a:xfrm>
          <a:custGeom>
            <a:avLst/>
            <a:gdLst>
              <a:gd name="connsiteX0" fmla="*/ 0 w 3078480"/>
              <a:gd name="connsiteY0" fmla="*/ 0 h 924647"/>
              <a:gd name="connsiteX1" fmla="*/ 741680 w 3078480"/>
              <a:gd name="connsiteY1" fmla="*/ 894080 h 924647"/>
              <a:gd name="connsiteX2" fmla="*/ 1493520 w 3078480"/>
              <a:gd name="connsiteY2" fmla="*/ 538480 h 924647"/>
              <a:gd name="connsiteX3" fmla="*/ 2164080 w 3078480"/>
              <a:gd name="connsiteY3" fmla="*/ 924560 h 924647"/>
              <a:gd name="connsiteX4" fmla="*/ 2672080 w 3078480"/>
              <a:gd name="connsiteY4" fmla="*/ 497840 h 924647"/>
              <a:gd name="connsiteX5" fmla="*/ 3078480 w 3078480"/>
              <a:gd name="connsiteY5" fmla="*/ 701040 h 92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8480" h="924647">
                <a:moveTo>
                  <a:pt x="0" y="0"/>
                </a:moveTo>
                <a:cubicBezTo>
                  <a:pt x="246380" y="402166"/>
                  <a:pt x="492760" y="804333"/>
                  <a:pt x="741680" y="894080"/>
                </a:cubicBezTo>
                <a:cubicBezTo>
                  <a:pt x="990600" y="983827"/>
                  <a:pt x="1256453" y="533400"/>
                  <a:pt x="1493520" y="538480"/>
                </a:cubicBezTo>
                <a:cubicBezTo>
                  <a:pt x="1730587" y="543560"/>
                  <a:pt x="1967653" y="931333"/>
                  <a:pt x="2164080" y="924560"/>
                </a:cubicBezTo>
                <a:cubicBezTo>
                  <a:pt x="2360507" y="917787"/>
                  <a:pt x="2519680" y="535093"/>
                  <a:pt x="2672080" y="497840"/>
                </a:cubicBezTo>
                <a:cubicBezTo>
                  <a:pt x="2824480" y="460587"/>
                  <a:pt x="2951480" y="580813"/>
                  <a:pt x="3078480" y="701040"/>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3205467" y="2033357"/>
            <a:ext cx="5466106" cy="1920539"/>
            <a:chOff x="1918478" y="1941917"/>
            <a:chExt cx="5466106" cy="1920539"/>
          </a:xfrm>
        </p:grpSpPr>
        <p:sp>
          <p:nvSpPr>
            <p:cNvPr id="53" name="文本框 52"/>
            <p:cNvSpPr txBox="1"/>
            <p:nvPr/>
          </p:nvSpPr>
          <p:spPr>
            <a:xfrm>
              <a:off x="3972486" y="1941917"/>
              <a:ext cx="1358180" cy="1117649"/>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ctr"/>
              <a:r>
                <a:rPr lang="en-US" altLang="zh-CN" dirty="0">
                  <a:solidFill>
                    <a:srgbClr val="EE717B"/>
                  </a:solidFill>
                  <a:latin typeface="Segoe UI Black" panose="020B0A02040204020203" charset="0"/>
                  <a:ea typeface="Segoe UI Black" panose="020B0A02040204020203" charset="0"/>
                  <a:cs typeface="Segoe UI Black" panose="020B0A02040204020203" charset="0"/>
                </a:rPr>
                <a:t>2</a:t>
              </a:r>
              <a:endParaRPr lang="zh-CN" altLang="en-US" dirty="0">
                <a:solidFill>
                  <a:srgbClr val="EE717B"/>
                </a:solidFill>
                <a:latin typeface="Segoe UI Black" panose="020B0A02040204020203" charset="0"/>
                <a:ea typeface="Segoe UI Black" panose="020B0A02040204020203" charset="0"/>
                <a:cs typeface="Segoe UI Black" panose="020B0A02040204020203" charset="0"/>
              </a:endParaRPr>
            </a:p>
          </p:txBody>
        </p:sp>
        <p:sp>
          <p:nvSpPr>
            <p:cNvPr id="54" name="文本框 53"/>
            <p:cNvSpPr txBox="1"/>
            <p:nvPr/>
          </p:nvSpPr>
          <p:spPr>
            <a:xfrm>
              <a:off x="1918478" y="2854748"/>
              <a:ext cx="5466106" cy="706755"/>
            </a:xfrm>
            <a:prstGeom prst="rect">
              <a:avLst/>
            </a:prstGeom>
            <a:noFill/>
          </p:spPr>
          <p:txBody>
            <a:bodyPr wrap="square" rtlCol="0">
              <a:noAutofit/>
            </a:bodyPr>
            <a:lstStyle>
              <a:defPPr>
                <a:defRPr lang="zh-CN"/>
              </a:defPPr>
              <a:lvl1pPr algn="dist">
                <a:defRPr sz="6000">
                  <a:solidFill>
                    <a:srgbClr val="015C92"/>
                  </a:solidFill>
                  <a:latin typeface="汉仪全唐诗简" panose="00020600040101010101" pitchFamily="18" charset="-122"/>
                  <a:ea typeface="汉仪全唐诗简" panose="00020600040101010101" pitchFamily="18" charset="-122"/>
                </a:defRPr>
              </a:lvl1pPr>
            </a:lstStyle>
            <a:p>
              <a:pPr algn="dist"/>
              <a:r>
                <a:rPr lang="en-US" altLang="zh-CN" sz="4800" dirty="0">
                  <a:solidFill>
                    <a:srgbClr val="015C92"/>
                  </a:solidFill>
                  <a:latin typeface="Segoe UI Black" panose="020B0A02040204020203" charset="0"/>
                  <a:ea typeface="Segoe UI Black" panose="020B0A02040204020203" charset="0"/>
                  <a:cs typeface="Segoe UI Black" panose="020B0A02040204020203" charset="0"/>
                </a:rPr>
                <a:t>zkPoT</a:t>
              </a:r>
              <a:r>
                <a:rPr lang="zh-CN" altLang="en-US" sz="4800" dirty="0">
                  <a:solidFill>
                    <a:srgbClr val="015C92"/>
                  </a:solidFill>
                  <a:latin typeface="Segoe UI Black" panose="020B0A02040204020203" charset="0"/>
                  <a:ea typeface="Segoe UI Black" panose="020B0A02040204020203" charset="0"/>
                  <a:cs typeface="Segoe UI Black" panose="020B0A02040204020203" charset="0"/>
                </a:rPr>
                <a:t>新框架概述</a:t>
              </a:r>
              <a:endParaRPr sz="4800">
                <a:latin typeface="Segoe UI Black" panose="020B0A02040204020203" charset="0"/>
                <a:ea typeface="Segoe UI Black" panose="020B0A02040204020203" charset="0"/>
                <a:cs typeface="Segoe UI Black" panose="020B0A02040204020203" charset="0"/>
              </a:endParaRPr>
            </a:p>
          </p:txBody>
        </p:sp>
        <p:sp>
          <p:nvSpPr>
            <p:cNvPr id="55" name="文本框 54"/>
            <p:cNvSpPr txBox="1"/>
            <p:nvPr/>
          </p:nvSpPr>
          <p:spPr>
            <a:xfrm>
              <a:off x="2502800" y="3561466"/>
              <a:ext cx="4612422" cy="300990"/>
            </a:xfrm>
            <a:prstGeom prst="rect">
              <a:avLst/>
            </a:prstGeom>
            <a:noFill/>
          </p:spPr>
          <p:txBody>
            <a:bodyPr wrap="square" rtlCol="0">
              <a:spAutoFit/>
            </a:bodyPr>
            <a:lstStyle>
              <a:defPPr>
                <a:defRPr lang="zh-CN"/>
              </a:defPPr>
              <a:lvl1pPr algn="dist">
                <a:defRPr sz="2400">
                  <a:latin typeface="汉仪全唐诗简" panose="00020600040101010101" pitchFamily="18" charset="-122"/>
                  <a:ea typeface="汉仪全唐诗简" panose="00020600040101010101" pitchFamily="18" charset="-122"/>
                </a:defRPr>
              </a:lvl1pPr>
            </a:lstStyle>
            <a:p>
              <a:pPr algn="ctr">
                <a:lnSpc>
                  <a:spcPct val="130000"/>
                </a:lnSpc>
              </a:pPr>
              <a:endParaRPr lang="zh-CN" altLang="en-US" sz="1050" dirty="0">
                <a:solidFill>
                  <a:srgbClr val="5E6061"/>
                </a:solidFill>
                <a:latin typeface="Segoe UI Black" panose="020B0A02040204020203" charset="0"/>
                <a:ea typeface="Segoe UI Black" panose="020B0A02040204020203" charset="0"/>
                <a:cs typeface="Segoe UI Black" panose="020B0A02040204020203" charset="0"/>
              </a:endParaRPr>
            </a:p>
          </p:txBody>
        </p:sp>
      </p:grpSp>
      <p:sp>
        <p:nvSpPr>
          <p:cNvPr id="2" name="椭圆 1"/>
          <p:cNvSpPr/>
          <p:nvPr/>
        </p:nvSpPr>
        <p:spPr>
          <a:xfrm>
            <a:off x="1836403" y="6258574"/>
            <a:ext cx="386080" cy="386080"/>
          </a:xfrm>
          <a:prstGeom prst="ellipse">
            <a:avLst/>
          </a:prstGeom>
          <a:solidFill>
            <a:srgbClr val="EE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341_1*l_h_i*1_1_2"/>
  <p:tag name="KSO_WM_TEMPLATE_CATEGORY" val="diagram"/>
  <p:tag name="KSO_WM_TEMPLATE_INDEX" val="341"/>
  <p:tag name="KSO_WM_UNIT_LAYERLEVEL" val="1_1_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5"/>
  <p:tag name="KSO_WM_UNIT_ID" val="diagram20201454_2*m_h_i*1_1_5"/>
  <p:tag name="KSO_WM_TEMPLATE_CATEGORY" val="diagram"/>
  <p:tag name="KSO_WM_TEMPLATE_INDEX" val="20201454"/>
  <p:tag name="KSO_WM_UNIT_LAYERLEVEL" val="1_1_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1454_2*m_h_i*1_2_1"/>
  <p:tag name="KSO_WM_TEMPLATE_CATEGORY" val="diagram"/>
  <p:tag name="KSO_WM_TEMPLATE_INDEX" val="20201454"/>
  <p:tag name="KSO_WM_UNIT_LAYERLEVEL" val="1_1_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1454_2*m_h_i*1_2_2"/>
  <p:tag name="KSO_WM_TEMPLATE_CATEGORY" val="diagram"/>
  <p:tag name="KSO_WM_TEMPLATE_INDEX" val="20201454"/>
  <p:tag name="KSO_WM_UNIT_LAYERLEVEL" val="1_1_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1454_2*m_h_i*1_2_3"/>
  <p:tag name="KSO_WM_TEMPLATE_CATEGORY" val="diagram"/>
  <p:tag name="KSO_WM_TEMPLATE_INDEX" val="20201454"/>
  <p:tag name="KSO_WM_UNIT_LAYERLEVEL" val="1_1_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1454_2*m_h_i*1_2_4"/>
  <p:tag name="KSO_WM_TEMPLATE_CATEGORY" val="diagram"/>
  <p:tag name="KSO_WM_TEMPLATE_INDEX" val="20201454"/>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5"/>
  <p:tag name="KSO_WM_UNIT_ID" val="diagram20201454_2*m_h_i*1_2_5"/>
  <p:tag name="KSO_WM_TEMPLATE_CATEGORY" val="diagram"/>
  <p:tag name="KSO_WM_TEMPLATE_INDEX" val="20201454"/>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1454_2*m_h_i*1_3_1"/>
  <p:tag name="KSO_WM_TEMPLATE_CATEGORY" val="diagram"/>
  <p:tag name="KSO_WM_TEMPLATE_INDEX" val="20201454"/>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1454_2*m_h_i*1_3_2"/>
  <p:tag name="KSO_WM_TEMPLATE_CATEGORY" val="diagram"/>
  <p:tag name="KSO_WM_TEMPLATE_INDEX" val="20201454"/>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1454_2*m_h_i*1_3_3"/>
  <p:tag name="KSO_WM_TEMPLATE_CATEGORY" val="diagram"/>
  <p:tag name="KSO_WM_TEMPLATE_INDEX" val="20201454"/>
  <p:tag name="KSO_WM_UNIT_LAYERLEVEL" val="1_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1454_2*m_h_i*1_3_4"/>
  <p:tag name="KSO_WM_TEMPLATE_CATEGORY" val="diagram"/>
  <p:tag name="KSO_WM_TEMPLATE_INDEX" val="20201454"/>
  <p:tag name="KSO_WM_UNIT_LAYERLEVEL" val="1_1_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341_1*l_h_i*1_2_1"/>
  <p:tag name="KSO_WM_TEMPLATE_CATEGORY" val="diagram"/>
  <p:tag name="KSO_WM_TEMPLATE_INDEX" val="341"/>
  <p:tag name="KSO_WM_UNIT_LAYERLEVEL" val="1_1_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5"/>
  <p:tag name="KSO_WM_UNIT_ID" val="diagram20201454_2*m_h_i*1_3_5"/>
  <p:tag name="KSO_WM_TEMPLATE_CATEGORY" val="diagram"/>
  <p:tag name="KSO_WM_TEMPLATE_INDEX" val="20201454"/>
  <p:tag name="KSO_WM_UNIT_LAYERLEVEL" val="1_1_1"/>
  <p:tag name="KSO_WM_TAG_VERSION" val="1.0"/>
  <p:tag name="KSO_WM_BEAUTIFY_FLAG" val="#wm#"/>
</p:tagLst>
</file>

<file path=ppt/tags/tag21.xml><?xml version="1.0" encoding="utf-8"?>
<p:tagLst xmlns:p="http://schemas.openxmlformats.org/presentationml/2006/main">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454_2*m_h_f*1_1_1"/>
  <p:tag name="KSO_WM_TEMPLATE_CATEGORY" val="diagram"/>
  <p:tag name="KSO_WM_TEMPLATE_INDEX" val="20201454"/>
  <p:tag name="KSO_WM_UNIT_LAYERLEVEL" val="1_1_1"/>
  <p:tag name="KSO_WM_TAG_VERSION" val="1.0"/>
  <p:tag name="KSO_WM_BEAUTIFY_FLAG" val="#wm#"/>
</p:tagLst>
</file>

<file path=ppt/tags/tag2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54_2*m_h_a*1_1_1"/>
  <p:tag name="KSO_WM_TEMPLATE_CATEGORY" val="diagram"/>
  <p:tag name="KSO_WM_TEMPLATE_INDEX" val="20201454"/>
  <p:tag name="KSO_WM_UNIT_LAYERLEVEL" val="1_1_1"/>
  <p:tag name="KSO_WM_TAG_VERSION" val="1.0"/>
  <p:tag name="KSO_WM_BEAUTIFY_FLAG" val="#wm#"/>
</p:tagLst>
</file>

<file path=ppt/tags/tag23.xml><?xml version="1.0" encoding="utf-8"?>
<p:tagLst xmlns:p="http://schemas.openxmlformats.org/presentationml/2006/main">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1454_2*m_h_f*1_2_1"/>
  <p:tag name="KSO_WM_TEMPLATE_CATEGORY" val="diagram"/>
  <p:tag name="KSO_WM_TEMPLATE_INDEX" val="20201454"/>
  <p:tag name="KSO_WM_UNIT_LAYERLEVEL" val="1_1_1"/>
  <p:tag name="KSO_WM_TAG_VERSION" val="1.0"/>
  <p:tag name="KSO_WM_BEAUTIFY_FLAG" val="#wm#"/>
</p:tagLst>
</file>

<file path=ppt/tags/tag2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54_2*m_h_a*1_2_1"/>
  <p:tag name="KSO_WM_TEMPLATE_CATEGORY" val="diagram"/>
  <p:tag name="KSO_WM_TEMPLATE_INDEX" val="20201454"/>
  <p:tag name="KSO_WM_UNIT_LAYERLEVEL" val="1_1_1"/>
  <p:tag name="KSO_WM_TAG_VERSION" val="1.0"/>
  <p:tag name="KSO_WM_BEAUTIFY_FLAG" val="#wm#"/>
</p:tagLst>
</file>

<file path=ppt/tags/tag25.xml><?xml version="1.0" encoding="utf-8"?>
<p:tagLst xmlns:p="http://schemas.openxmlformats.org/presentationml/2006/main">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7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1454_2*m_h_f*1_3_1"/>
  <p:tag name="KSO_WM_TEMPLATE_CATEGORY" val="diagram"/>
  <p:tag name="KSO_WM_TEMPLATE_INDEX" val="20201454"/>
  <p:tag name="KSO_WM_UNIT_LAYERLEVEL" val="1_1_1"/>
  <p:tag name="KSO_WM_TAG_VERSION" val="1.0"/>
  <p:tag name="KSO_WM_BEAUTIFY_FLAG" val="#wm#"/>
</p:tagLst>
</file>

<file path=ppt/tags/tag2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31"/>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54_2*m_h_a*1_3_1"/>
  <p:tag name="KSO_WM_TEMPLATE_CATEGORY" val="diagram"/>
  <p:tag name="KSO_WM_TEMPLATE_INDEX" val="20201454"/>
  <p:tag name="KSO_WM_UNIT_LAYERLEVEL" val="1_1_1"/>
  <p:tag name="KSO_WM_TAG_VERSION" val="1.0"/>
  <p:tag name="KSO_WM_BEAUTIFY_FLAG" val="#wm#"/>
</p:tagLst>
</file>

<file path=ppt/tags/tag27.xml><?xml version="1.0" encoding="utf-8"?>
<p:tagLst xmlns:p="http://schemas.openxmlformats.org/presentationml/2006/main">
  <p:tag name="KSO_WPP_MARK_KEY" val="8c8b4533-c527-4a2c-b88c-3c11ccf151c6"/>
</p:tagLst>
</file>

<file path=ppt/tags/tag3.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341_1*l_h_f*1_2_1"/>
  <p:tag name="KSO_WM_TEMPLATE_CATEGORY" val="diagram"/>
  <p:tag name="KSO_WM_TEMPLATE_INDEX" val="341"/>
  <p:tag name="KSO_WM_UNIT_LAYERLEVEL" val="1_1_1"/>
  <p:tag name="KSO_WM_TAG_VERSION" val="1.0"/>
  <p:tag name="KSO_WM_BEAUTIFY_FLAG" val="#wm#"/>
  <p:tag name="KSO_WM_UNIT_PRESET_TEXT" val="单击此处添加文本具体内容"/>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341_1*l_h_i*1_1_1"/>
  <p:tag name="KSO_WM_TEMPLATE_CATEGORY" val="diagram"/>
  <p:tag name="KSO_WM_TEMPLATE_INDEX" val="341"/>
  <p:tag name="KSO_WM_UNIT_LAYERLEVEL" val="1_1_1"/>
  <p:tag name="KSO_WM_TAG_VERSION" val="1.0"/>
  <p:tag name="KSO_WM_BEAUTIFY_FLAG" val="#wm#"/>
</p:tagLst>
</file>

<file path=ppt/tags/tag5.xml><?xml version="1.0" encoding="utf-8"?>
<p:tagLst xmlns:p="http://schemas.openxmlformats.org/presentationml/2006/main">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341_1*l_h_f*1_1_1"/>
  <p:tag name="KSO_WM_TEMPLATE_CATEGORY" val="diagram"/>
  <p:tag name="KSO_WM_TEMPLATE_INDEX" val="341"/>
  <p:tag name="KSO_WM_UNIT_LAYERLEVEL" val="1_1_1"/>
  <p:tag name="KSO_WM_TAG_VERSION" val="1.0"/>
  <p:tag name="KSO_WM_BEAUTIFY_FLAG" val="#wm#"/>
  <p:tag name="KSO_WM_UNIT_PRESET_TEXT" val="单击此处添加文本具体内容"/>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54_2*m_h_i*1_1_1"/>
  <p:tag name="KSO_WM_TEMPLATE_CATEGORY" val="diagram"/>
  <p:tag name="KSO_WM_TEMPLATE_INDEX" val="20201454"/>
  <p:tag name="KSO_WM_UNIT_LAYERLEVEL" val="1_1_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454_2*m_h_i*1_1_2"/>
  <p:tag name="KSO_WM_TEMPLATE_CATEGORY" val="diagram"/>
  <p:tag name="KSO_WM_TEMPLATE_INDEX" val="20201454"/>
  <p:tag name="KSO_WM_UNIT_LAYERLEVEL" val="1_1_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1454_2*m_h_i*1_1_3"/>
  <p:tag name="KSO_WM_TEMPLATE_CATEGORY" val="diagram"/>
  <p:tag name="KSO_WM_TEMPLATE_INDEX" val="20201454"/>
  <p:tag name="KSO_WM_UNIT_LAYERLEVEL" val="1_1_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1454_2*m_h_i*1_1_4"/>
  <p:tag name="KSO_WM_TEMPLATE_CATEGORY" val="diagram"/>
  <p:tag name="KSO_WM_TEMPLATE_INDEX" val="20201454"/>
  <p:tag name="KSO_WM_UNIT_LAYERLEVEL" val="1_1_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9137</Words>
  <Application>WPS Office WWO_wpscloud_20240620175157-2f259bf60d</Application>
  <PresentationFormat>宽屏</PresentationFormat>
  <Paragraphs>524</Paragraphs>
  <Slides>36</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36</vt:i4>
      </vt:variant>
    </vt:vector>
  </HeadingPairs>
  <TitlesOfParts>
    <vt:vector size="65" baseType="lpstr">
      <vt:lpstr>Arial</vt:lpstr>
      <vt:lpstr>宋体</vt:lpstr>
      <vt:lpstr>Wingdings</vt:lpstr>
      <vt:lpstr>造字工房悦黑（非商用）常规体</vt:lpstr>
      <vt:lpstr>汉仪旗黑KW 55S</vt:lpstr>
      <vt:lpstr>Segoe UI Black</vt:lpstr>
      <vt:lpstr>Noto Naskh Arabic UI</vt:lpstr>
      <vt:lpstr>汉仪小隶书简</vt:lpstr>
      <vt:lpstr>汉仪全唐诗简</vt:lpstr>
      <vt:lpstr>汉仪书宋二KW</vt:lpstr>
      <vt:lpstr>微软雅黑</vt:lpstr>
      <vt:lpstr>汉仪全唐诗简</vt:lpstr>
      <vt:lpstr>黑体</vt:lpstr>
      <vt:lpstr>微软雅黑</vt:lpstr>
      <vt:lpstr>Times New Roman</vt:lpstr>
      <vt:lpstr>汉仪全唐诗简</vt:lpstr>
      <vt:lpstr>黑体</vt:lpstr>
      <vt:lpstr>Cambria Math</vt:lpstr>
      <vt:lpstr>MS Mincho</vt:lpstr>
      <vt:lpstr>Calibri</vt:lpstr>
      <vt:lpstr>造字工房悦黑（非商用）常规体</vt:lpstr>
      <vt:lpstr>Kingsoft Math</vt:lpstr>
      <vt:lpstr>Wingdings</vt:lpstr>
      <vt:lpstr>Kingsoft Confetti</vt:lpstr>
      <vt:lpstr>等线</vt:lpstr>
      <vt:lpstr>汉仪中等线KW</vt:lpstr>
      <vt:lpstr>宋体</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dc:creator>
  <cp:lastModifiedBy>董清清</cp:lastModifiedBy>
  <dcterms:created xsi:type="dcterms:W3CDTF">2024-06-30T17:59:57Z</dcterms:created>
  <dcterms:modified xsi:type="dcterms:W3CDTF">2024-06-30T17:59:57Z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y fmtid="{D5CDD505-2E9C-101B-9397-08002B2CF9AE}" pid="3" name="KSOTemplateUUID">
    <vt:lpwstr>v1.0_mb_EzQgezbUcLWwqzjzgMFxqw==</vt:lpwstr>
  </property>
  <property fmtid="{D5CDD505-2E9C-101B-9397-08002B2CF9AE}" pid="4" name="ICV">
    <vt:lpwstr>CD8955338B8E45ADB6EC67152969F6B0</vt:lpwstr>
  </property>
</Properties>
</file>