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78577BD-1F2F-4A43-85B9-1805CBCE89E2}" type="datetimeFigureOut">
              <a:rPr lang="en-US" smtClean="0"/>
              <a:pPr/>
              <a:t>2/17/2018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CBFCD2A-2603-42ED-B016-630ECA9A0B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8577BD-1F2F-4A43-85B9-1805CBCE89E2}" type="datetimeFigureOut">
              <a:rPr lang="en-US" smtClean="0"/>
              <a:pPr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BFCD2A-2603-42ED-B016-630ECA9A0B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8577BD-1F2F-4A43-85B9-1805CBCE89E2}" type="datetimeFigureOut">
              <a:rPr lang="en-US" smtClean="0"/>
              <a:pPr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BFCD2A-2603-42ED-B016-630ECA9A0B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8577BD-1F2F-4A43-85B9-1805CBCE89E2}" type="datetimeFigureOut">
              <a:rPr lang="en-US" smtClean="0"/>
              <a:pPr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BFCD2A-2603-42ED-B016-630ECA9A0B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78577BD-1F2F-4A43-85B9-1805CBCE89E2}" type="datetimeFigureOut">
              <a:rPr lang="en-US" smtClean="0"/>
              <a:pPr/>
              <a:t>2/17/2018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CBFCD2A-2603-42ED-B016-630ECA9A0B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8577BD-1F2F-4A43-85B9-1805CBCE89E2}" type="datetimeFigureOut">
              <a:rPr lang="en-US" smtClean="0"/>
              <a:pPr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4CBFCD2A-2603-42ED-B016-630ECA9A0B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8577BD-1F2F-4A43-85B9-1805CBCE89E2}" type="datetimeFigureOut">
              <a:rPr lang="en-US" smtClean="0"/>
              <a:pPr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4CBFCD2A-2603-42ED-B016-630ECA9A0B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8577BD-1F2F-4A43-85B9-1805CBCE89E2}" type="datetimeFigureOut">
              <a:rPr lang="en-US" smtClean="0"/>
              <a:pPr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BFCD2A-2603-42ED-B016-630ECA9A0B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8577BD-1F2F-4A43-85B9-1805CBCE89E2}" type="datetimeFigureOut">
              <a:rPr lang="en-US" smtClean="0"/>
              <a:pPr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BFCD2A-2603-42ED-B016-630ECA9A0B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78577BD-1F2F-4A43-85B9-1805CBCE89E2}" type="datetimeFigureOut">
              <a:rPr lang="en-US" smtClean="0"/>
              <a:pPr/>
              <a:t>2/17/2018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CBFCD2A-2603-42ED-B016-630ECA9A0B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78577BD-1F2F-4A43-85B9-1805CBCE89E2}" type="datetimeFigureOut">
              <a:rPr lang="en-US" smtClean="0"/>
              <a:pPr/>
              <a:t>2/17/2018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CBFCD2A-2603-42ED-B016-630ECA9A0B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78577BD-1F2F-4A43-85B9-1805CBCE89E2}" type="datetimeFigureOut">
              <a:rPr lang="en-US" smtClean="0"/>
              <a:pPr/>
              <a:t>2/17/2018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4CBFCD2A-2603-42ED-B016-630ECA9A0B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siliconhbo" TargetMode="External"/><Relationship Id="rId3" Type="http://schemas.openxmlformats.org/officeDocument/2006/relationships/hyperlink" Target="https://www.valuepenguin.com/2015/12/best-cities-psychologists" TargetMode="External"/><Relationship Id="rId7" Type="http://schemas.openxmlformats.org/officeDocument/2006/relationships/hyperlink" Target="http://pilab.psy.utexas.edu/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eetup.com/action_design_ATX/messages/67108112/?_cookie-check=tW-MSjFjYsPSYbRp" TargetMode="External"/><Relationship Id="rId5" Type="http://schemas.openxmlformats.org/officeDocument/2006/relationships/hyperlink" Target="https://www.ncbi.nlm.nih.gov/pubmed/27403204" TargetMode="External"/><Relationship Id="rId4" Type="http://schemas.openxmlformats.org/officeDocument/2006/relationships/hyperlink" Target="http://journals.sagepub.com/doi/abs/10.1177/0963721412457362" TargetMode="External"/><Relationship Id="rId9" Type="http://schemas.openxmlformats.org/officeDocument/2006/relationships/hyperlink" Target="https://www.poundsterlinglive.com/usd/2087-investment-and-dollar-sterling-454354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 JULIAN" pitchFamily="2" charset="0"/>
              </a:rPr>
              <a:t>Psychoinformatics</a:t>
            </a:r>
            <a:br>
              <a:rPr lang="en-US" dirty="0">
                <a:latin typeface="AR JULIAN" pitchFamily="2" charset="0"/>
              </a:rPr>
            </a:br>
            <a:endParaRPr lang="en-US" dirty="0">
              <a:latin typeface="AR JULIAN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R JULIAN" pitchFamily="2" charset="0"/>
              </a:rPr>
              <a:t>Hayden N. Walters</a:t>
            </a:r>
            <a:endParaRPr lang="en-US" dirty="0">
              <a:latin typeface="AR JULIAN" pitchFamily="2" charset="0"/>
            </a:endParaRPr>
          </a:p>
        </p:txBody>
      </p:sp>
      <p:pic>
        <p:nvPicPr>
          <p:cNvPr id="1029" name="Picture 5" descr="F:\Documents\School\17-18\Tech. School\Documents &amp; Presentations\E-Day Assignments\Comi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452414"/>
            <a:ext cx="4876800" cy="34055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Annual Average Salary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Hanford, </a:t>
            </a:r>
            <a:r>
              <a:rPr lang="en-US" dirty="0" smtClean="0"/>
              <a:t>CA- $109,900*</a:t>
            </a:r>
          </a:p>
          <a:p>
            <a:r>
              <a:rPr lang="en-US" dirty="0" smtClean="0"/>
              <a:t>San Luis Obispo, </a:t>
            </a:r>
            <a:r>
              <a:rPr lang="en-US" dirty="0" smtClean="0"/>
              <a:t>CA- </a:t>
            </a:r>
            <a:r>
              <a:rPr lang="en-US" dirty="0" smtClean="0"/>
              <a:t> $</a:t>
            </a:r>
            <a:r>
              <a:rPr lang="en-US" dirty="0" smtClean="0"/>
              <a:t>105,780*</a:t>
            </a:r>
          </a:p>
          <a:p>
            <a:r>
              <a:rPr lang="en-US" dirty="0" smtClean="0"/>
              <a:t>United Kingdom- </a:t>
            </a:r>
            <a:r>
              <a:rPr lang="en-US" dirty="0" smtClean="0"/>
              <a:t>£58,217 ~</a:t>
            </a:r>
            <a:r>
              <a:rPr lang="en-US" dirty="0" smtClean="0"/>
              <a:t> $81,666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(on average)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122" name="Picture 2" descr="F:\Documents\School\17-18\Tech. School\Documents &amp; Presentations\E-Day Assignments\pound-dollar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3276600"/>
            <a:ext cx="4048125" cy="26860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152400" y="6019800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*Earnings based on normal psychologist salary (actual expected salary would be higher)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of Living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Hanford, </a:t>
            </a:r>
            <a:r>
              <a:rPr lang="en-US" dirty="0" smtClean="0"/>
              <a:t>CA (Apartment Rent)- $934.00</a:t>
            </a:r>
          </a:p>
          <a:p>
            <a:r>
              <a:rPr lang="en-US" dirty="0" smtClean="0"/>
              <a:t>San Luis Obispo, </a:t>
            </a:r>
            <a:r>
              <a:rPr lang="en-US" dirty="0" smtClean="0"/>
              <a:t>CA (Apartment Rent)- $1,275.00 </a:t>
            </a:r>
          </a:p>
          <a:p>
            <a:r>
              <a:rPr lang="en-US" dirty="0" smtClean="0"/>
              <a:t>United </a:t>
            </a:r>
            <a:r>
              <a:rPr lang="en-US" dirty="0" smtClean="0"/>
              <a:t>Kingdom (Flat Rent)- £</a:t>
            </a:r>
            <a:r>
              <a:rPr lang="en-US" dirty="0" smtClean="0"/>
              <a:t>350 -£500 ~ $ 420 -$ </a:t>
            </a:r>
            <a:r>
              <a:rPr lang="en-US" dirty="0" smtClean="0"/>
              <a:t>700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7170" name="Picture 2" descr="F:\Documents\School\17-18\Tech. School\Documents &amp; Presentations\E-Day Assignments\fla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810000"/>
            <a:ext cx="3810000" cy="21480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F:\Documents\School\17-18\Tech. School\Documents &amp; Presentations\E-Day Assignments\333381_10_800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752600"/>
            <a:ext cx="4572000" cy="4572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 Cited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3048000" cy="4648516"/>
          </a:xfrm>
        </p:spPr>
        <p:txBody>
          <a:bodyPr>
            <a:noAutofit/>
          </a:bodyPr>
          <a:lstStyle/>
          <a:p>
            <a:r>
              <a:rPr lang="en-US" sz="1700" dirty="0" smtClean="0">
                <a:hlinkClick r:id="rId3"/>
              </a:rPr>
              <a:t>https://</a:t>
            </a:r>
            <a:r>
              <a:rPr lang="en-US" sz="1700" dirty="0" smtClean="0">
                <a:hlinkClick r:id="rId3"/>
              </a:rPr>
              <a:t>www.valuepenguin.com/2015/12/best-cities-psychologists</a:t>
            </a:r>
            <a:endParaRPr lang="en-US" sz="1700" dirty="0" smtClean="0"/>
          </a:p>
          <a:p>
            <a:r>
              <a:rPr lang="en-US" sz="1700" dirty="0" smtClean="0">
                <a:hlinkClick r:id="rId4"/>
              </a:rPr>
              <a:t>http://</a:t>
            </a:r>
            <a:r>
              <a:rPr lang="en-US" sz="1700" dirty="0" smtClean="0">
                <a:hlinkClick r:id="rId4"/>
              </a:rPr>
              <a:t>journals.sagepub.com/doi/abs/10.1177/0963721412457362</a:t>
            </a:r>
            <a:endParaRPr lang="en-US" sz="1700" dirty="0" smtClean="0"/>
          </a:p>
          <a:p>
            <a:r>
              <a:rPr lang="en-US" sz="1700" dirty="0" smtClean="0">
                <a:hlinkClick r:id="rId5"/>
              </a:rPr>
              <a:t>https://</a:t>
            </a:r>
            <a:r>
              <a:rPr lang="en-US" sz="1700" dirty="0" smtClean="0">
                <a:hlinkClick r:id="rId5"/>
              </a:rPr>
              <a:t>www.ncbi.nlm.nih.gov/pubmed/27403204</a:t>
            </a:r>
            <a:endParaRPr lang="en-US" sz="1700" dirty="0" smtClean="0"/>
          </a:p>
          <a:p>
            <a:r>
              <a:rPr lang="en-US" sz="1700" dirty="0" smtClean="0">
                <a:hlinkClick r:id="rId6"/>
              </a:rPr>
              <a:t>https://www.meetup.com/action_design_ATX/messages/67108112/?_</a:t>
            </a:r>
            <a:r>
              <a:rPr lang="en-US" sz="1700" dirty="0" smtClean="0">
                <a:hlinkClick r:id="rId6"/>
              </a:rPr>
              <a:t>cookie-check=tW-MSjFjYsPSYbRp</a:t>
            </a:r>
            <a:endParaRPr lang="en-US" sz="1700" dirty="0" smtClean="0"/>
          </a:p>
          <a:p>
            <a:r>
              <a:rPr lang="en-US" sz="1700" dirty="0" smtClean="0">
                <a:hlinkClick r:id="rId7"/>
              </a:rPr>
              <a:t>http</a:t>
            </a:r>
            <a:r>
              <a:rPr lang="en-US" sz="1700" dirty="0" smtClean="0">
                <a:hlinkClick r:id="rId7"/>
              </a:rPr>
              <a:t>://pilab.psy.utexas.edu</a:t>
            </a:r>
            <a:r>
              <a:rPr lang="en-US" sz="1700" dirty="0" smtClean="0">
                <a:hlinkClick r:id="rId7"/>
              </a:rPr>
              <a:t>/</a:t>
            </a:r>
            <a:endParaRPr lang="en-US" sz="1700" dirty="0" smtClean="0"/>
          </a:p>
          <a:p>
            <a:r>
              <a:rPr lang="en-US" sz="1700" dirty="0" smtClean="0">
                <a:hlinkClick r:id="rId8"/>
              </a:rPr>
              <a:t>https://</a:t>
            </a:r>
            <a:r>
              <a:rPr lang="en-US" sz="1700" dirty="0" smtClean="0">
                <a:hlinkClick r:id="rId8"/>
              </a:rPr>
              <a:t>twitter.com/siliconhbo</a:t>
            </a:r>
            <a:endParaRPr lang="en-US" sz="1700" dirty="0" smtClean="0"/>
          </a:p>
          <a:p>
            <a:r>
              <a:rPr lang="en-US" sz="1700" dirty="0" smtClean="0">
                <a:hlinkClick r:id="rId9"/>
              </a:rPr>
              <a:t>https://</a:t>
            </a:r>
            <a:r>
              <a:rPr lang="en-US" sz="1700" dirty="0" smtClean="0">
                <a:hlinkClick r:id="rId9"/>
              </a:rPr>
              <a:t>www.poundsterlinglive.com/usd/2087-investment-and-dollar-sterling-454354</a:t>
            </a:r>
            <a:endParaRPr lang="en-US" sz="1700" dirty="0" smtClean="0"/>
          </a:p>
          <a:p>
            <a:endParaRPr lang="en-US" sz="1700" dirty="0" smtClean="0"/>
          </a:p>
          <a:p>
            <a:endParaRPr lang="en-US" sz="1700" dirty="0" smtClean="0"/>
          </a:p>
          <a:p>
            <a:endParaRPr 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14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Psychoinformatics?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model for measuring randomized behaviour</a:t>
            </a:r>
          </a:p>
          <a:p>
            <a:r>
              <a:rPr lang="en-US" dirty="0" smtClean="0"/>
              <a:t>Essentially psychoanalyzing data sets that represent human actions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F:\Documents\School\17-18\Tech. School\Documents &amp; Presentations\E-Day Assignments\digital brai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3810000"/>
            <a:ext cx="3897630" cy="2794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Psychoinformatics?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Psychoinformatics is an emerging research discipline</a:t>
            </a:r>
          </a:p>
          <a:p>
            <a:r>
              <a:rPr lang="en-US" dirty="0" smtClean="0"/>
              <a:t>Meaning few schools</a:t>
            </a:r>
          </a:p>
          <a:p>
            <a:pPr>
              <a:buNone/>
            </a:pPr>
            <a:r>
              <a:rPr lang="en-US" dirty="0" smtClean="0"/>
              <a:t>	offer it as a single course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8" name="Picture 4" descr="F:\Documents\School\17-18\Tech. School\Documents &amp; Presentations\E-Day Assignments\1200px-University_of_Texas_at_Austin_seal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879611">
            <a:off x="5644299" y="3282100"/>
            <a:ext cx="3505200" cy="3505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Courses You Should Take?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very least a minor in Computer Science (a bachelors degree is preferred)</a:t>
            </a:r>
          </a:p>
          <a:p>
            <a:r>
              <a:rPr lang="en-US" dirty="0" smtClean="0"/>
              <a:t> A Master of Science (M.S.) in Psychology</a:t>
            </a:r>
          </a:p>
          <a:p>
            <a:r>
              <a:rPr lang="en-US" dirty="0" smtClean="0"/>
              <a:t>A Bachelor of Science degree (B.S.) might also be accepted as this is an emerging field</a:t>
            </a:r>
          </a:p>
          <a:p>
            <a:r>
              <a:rPr lang="en-US" dirty="0" smtClean="0"/>
              <a:t>So lots of studying</a:t>
            </a:r>
            <a:endParaRPr lang="en-US" dirty="0"/>
          </a:p>
        </p:txBody>
      </p:sp>
      <p:pic>
        <p:nvPicPr>
          <p:cNvPr id="5" name="Picture 3" descr="F:\Documents\School\17-18\Tech. School\Documents &amp; Presentations\E-Day Assignments\Glasses Ca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700954">
            <a:off x="7056208" y="4424069"/>
            <a:ext cx="1877687" cy="2267308"/>
          </a:xfrm>
          <a:prstGeom prst="snip2DiagRect">
            <a:avLst>
              <a:gd name="adj1" fmla="val 18521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Take </a:t>
            </a:r>
            <a:r>
              <a:rPr lang="en-US" dirty="0" smtClean="0"/>
              <a:t>T</a:t>
            </a:r>
            <a:r>
              <a:rPr lang="en-US" dirty="0" smtClean="0"/>
              <a:t>hese </a:t>
            </a:r>
            <a:r>
              <a:rPr lang="en-US" dirty="0" smtClean="0"/>
              <a:t>C</a:t>
            </a:r>
            <a:r>
              <a:rPr lang="en-US" dirty="0" smtClean="0"/>
              <a:t>ourses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University </a:t>
            </a:r>
            <a:r>
              <a:rPr lang="en-US" dirty="0" smtClean="0"/>
              <a:t>of T</a:t>
            </a:r>
            <a:r>
              <a:rPr lang="en-US" dirty="0" smtClean="0"/>
              <a:t>exas </a:t>
            </a:r>
            <a:r>
              <a:rPr lang="en-US" dirty="0" smtClean="0"/>
              <a:t>at </a:t>
            </a:r>
            <a:r>
              <a:rPr lang="en-US" dirty="0" smtClean="0"/>
              <a:t>Austin actually has a Psychoinformatics Lab</a:t>
            </a:r>
          </a:p>
          <a:p>
            <a:r>
              <a:rPr lang="en-US" dirty="0" smtClean="0"/>
              <a:t>This course is part of the </a:t>
            </a:r>
            <a:r>
              <a:rPr lang="en-US" dirty="0" smtClean="0"/>
              <a:t>Department of </a:t>
            </a:r>
            <a:r>
              <a:rPr lang="en-US" dirty="0" smtClean="0"/>
              <a:t>Psychology, with courses in the Computer Science department</a:t>
            </a:r>
          </a:p>
          <a:p>
            <a:endParaRPr lang="en-US" dirty="0"/>
          </a:p>
        </p:txBody>
      </p:sp>
      <p:pic>
        <p:nvPicPr>
          <p:cNvPr id="1028" name="Picture 4" descr="F:\Documents\School\17-18\Tech. School\Documents &amp; Presentations\E-Day Assignments\brai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392662">
            <a:off x="6400617" y="3862811"/>
            <a:ext cx="1830032" cy="25775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smtClean="0"/>
              <a:t>S</a:t>
            </a:r>
            <a:r>
              <a:rPr lang="en-US" dirty="0" smtClean="0"/>
              <a:t>kills Expected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ability to write (and read) code in Python</a:t>
            </a:r>
          </a:p>
          <a:p>
            <a:r>
              <a:rPr lang="en-US" dirty="0" smtClean="0"/>
              <a:t> </a:t>
            </a:r>
            <a:r>
              <a:rPr lang="en-US" dirty="0" smtClean="0"/>
              <a:t>Able to evaluate </a:t>
            </a:r>
            <a:r>
              <a:rPr lang="en-US" dirty="0" smtClean="0"/>
              <a:t>psychological </a:t>
            </a:r>
            <a:r>
              <a:rPr lang="en-US" dirty="0" smtClean="0"/>
              <a:t>research</a:t>
            </a:r>
          </a:p>
          <a:p>
            <a:r>
              <a:rPr lang="en-US" dirty="0" smtClean="0"/>
              <a:t>Understanding of Big </a:t>
            </a:r>
            <a:r>
              <a:rPr lang="en-US" dirty="0" smtClean="0"/>
              <a:t>Data and machine learning applications in </a:t>
            </a:r>
            <a:r>
              <a:rPr lang="en-US" dirty="0" smtClean="0"/>
              <a:t>psychology</a:t>
            </a:r>
          </a:p>
          <a:p>
            <a:r>
              <a:rPr lang="en-US" dirty="0" smtClean="0"/>
              <a:t>Knowledgeable in exploratory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data </a:t>
            </a:r>
            <a:r>
              <a:rPr lang="en-US" dirty="0" smtClean="0"/>
              <a:t>visualization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F:\Documents\School\17-18\Tech. School\Documents &amp; Presentations\E-Day Assignments\about-skills-head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4343400"/>
            <a:ext cx="3505200" cy="2190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Outlook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this is a fledgling field of study an exact estimate is hard to achieve</a:t>
            </a:r>
          </a:p>
          <a:p>
            <a:r>
              <a:rPr lang="en-US" dirty="0" smtClean="0"/>
              <a:t>But, “combining the skill sets of a Psychologist and </a:t>
            </a:r>
            <a:r>
              <a:rPr lang="en-US" dirty="0" smtClean="0"/>
              <a:t>Data Structure Software </a:t>
            </a:r>
            <a:r>
              <a:rPr lang="en-US" dirty="0" smtClean="0"/>
              <a:t>Developer would certainly give one an advantage in the job market” – Simon </a:t>
            </a:r>
            <a:r>
              <a:rPr lang="en-US" dirty="0" err="1" smtClean="0"/>
              <a:t>Redmayne</a:t>
            </a:r>
            <a:endParaRPr lang="en-US" dirty="0" smtClean="0"/>
          </a:p>
          <a:p>
            <a:r>
              <a:rPr lang="en-US" dirty="0" smtClean="0"/>
              <a:t>In the upcoming decades the outlook </a:t>
            </a:r>
            <a:r>
              <a:rPr lang="en-US" dirty="0" smtClean="0"/>
              <a:t>i</a:t>
            </a:r>
            <a:r>
              <a:rPr lang="en-US" dirty="0" smtClean="0"/>
              <a:t>s promising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 of the top five cities to work in psychology four are in California</a:t>
            </a:r>
          </a:p>
          <a:p>
            <a:r>
              <a:rPr lang="en-US" dirty="0" smtClean="0"/>
              <a:t>And we all know how computer jobs do out in </a:t>
            </a:r>
            <a:r>
              <a:rPr lang="en-US" dirty="0" smtClean="0"/>
              <a:t>The Golden State</a:t>
            </a:r>
            <a:endParaRPr lang="en-US" dirty="0"/>
          </a:p>
        </p:txBody>
      </p:sp>
      <p:pic>
        <p:nvPicPr>
          <p:cNvPr id="4098" name="Picture 2" descr="F:\Documents\School\17-18\Tech. School\Documents &amp; Presentations\E-Day Assignments\tS_klY7t_400x4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768400">
            <a:off x="5100501" y="3271701"/>
            <a:ext cx="3048000" cy="3048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Work Places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Almost anywhere conducting psychological research</a:t>
            </a:r>
          </a:p>
          <a:p>
            <a:r>
              <a:rPr lang="en-US" dirty="0" smtClean="0"/>
              <a:t>A multitude of corporations, schools, and government agencies </a:t>
            </a:r>
            <a:r>
              <a:rPr lang="en-US" dirty="0" smtClean="0"/>
              <a:t>to improve the acquisition, organization, and synthesis of psychological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3074" name="Picture 2" descr="F:\Documents\School\17-18\Tech. School\Documents &amp; Presentations\E-Day Assignments\socialmedia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4114800"/>
            <a:ext cx="5334000" cy="25261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768</TotalTime>
  <Words>344</Words>
  <Application>Microsoft Office PowerPoint</Application>
  <PresentationFormat>On-screen Show (4:3)</PresentationFormat>
  <Paragraphs>57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Foundry</vt:lpstr>
      <vt:lpstr>Psychoinformatics </vt:lpstr>
      <vt:lpstr>What is Psychoinformatics?  </vt:lpstr>
      <vt:lpstr>What is Psychoinformatics?</vt:lpstr>
      <vt:lpstr>What Courses You Should Take?</vt:lpstr>
      <vt:lpstr>Where to Take These Courses</vt:lpstr>
      <vt:lpstr>Basic Skills Expected</vt:lpstr>
      <vt:lpstr>Job Outlook</vt:lpstr>
      <vt:lpstr>Where to Work?</vt:lpstr>
      <vt:lpstr>Potential Work Places</vt:lpstr>
      <vt:lpstr>Annual Average Salary</vt:lpstr>
      <vt:lpstr>Cost of Living</vt:lpstr>
      <vt:lpstr>Works Cited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Hayden N. Walters</dc:creator>
  <cp:lastModifiedBy>Hayden N. Walters</cp:lastModifiedBy>
  <cp:revision>71</cp:revision>
  <dcterms:created xsi:type="dcterms:W3CDTF">2018-02-15T19:22:34Z</dcterms:created>
  <dcterms:modified xsi:type="dcterms:W3CDTF">2018-02-18T04:51:55Z</dcterms:modified>
</cp:coreProperties>
</file>