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9" r:id="rId10"/>
    <p:sldId id="264" r:id="rId11"/>
    <p:sldId id="261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78577BD-1F2F-4A43-85B9-1805CBCE89E2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CBFCD2A-2603-42ED-B016-630ECA9A0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iliconhbo" TargetMode="External"/><Relationship Id="rId3" Type="http://schemas.openxmlformats.org/officeDocument/2006/relationships/hyperlink" Target="https://www.valuepenguin.com/2015/12/best-cities-psychologists" TargetMode="External"/><Relationship Id="rId7" Type="http://schemas.openxmlformats.org/officeDocument/2006/relationships/hyperlink" Target="http://pilab.psy.utexas.edu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action_design_ATX/messages/67108112/?_cookie-check=tW-MSjFjYsPSYbRp" TargetMode="External"/><Relationship Id="rId5" Type="http://schemas.openxmlformats.org/officeDocument/2006/relationships/hyperlink" Target="https://www.ncbi.nlm.nih.gov/pubmed/27403204" TargetMode="External"/><Relationship Id="rId4" Type="http://schemas.openxmlformats.org/officeDocument/2006/relationships/hyperlink" Target="http://journals.sagepub.com/doi/abs/10.1177/0963721412457362" TargetMode="External"/><Relationship Id="rId9" Type="http://schemas.openxmlformats.org/officeDocument/2006/relationships/hyperlink" Target="https://www.poundsterlinglive.com/usd/2087-investment-and-dollar-sterling-45435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 JULIAN" pitchFamily="2" charset="0"/>
              </a:rPr>
              <a:t>Psychoinformatics</a:t>
            </a:r>
            <a:br>
              <a:rPr lang="en-US" dirty="0">
                <a:latin typeface="AR JULIAN" pitchFamily="2" charset="0"/>
              </a:rPr>
            </a:br>
            <a:endParaRPr lang="en-US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 JULIAN" pitchFamily="2" charset="0"/>
              </a:rPr>
              <a:t>Hayden N. Walters</a:t>
            </a:r>
            <a:endParaRPr lang="en-US" dirty="0">
              <a:latin typeface="AR JULIAN" pitchFamily="2" charset="0"/>
            </a:endParaRPr>
          </a:p>
        </p:txBody>
      </p:sp>
      <p:pic>
        <p:nvPicPr>
          <p:cNvPr id="1029" name="Picture 5" descr="F:\Documents\School\17-18\Tech. School\Documents &amp; Presentations\E-Day Assignments\Com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52414"/>
            <a:ext cx="4876800" cy="3405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top five cities to work in psychology four are in California</a:t>
            </a:r>
          </a:p>
          <a:p>
            <a:r>
              <a:rPr lang="en-US" dirty="0" smtClean="0"/>
              <a:t>And we all know how computer jobs do out in The Golden State</a:t>
            </a:r>
            <a:endParaRPr lang="en-US" dirty="0"/>
          </a:p>
        </p:txBody>
      </p:sp>
      <p:pic>
        <p:nvPicPr>
          <p:cNvPr id="4098" name="Picture 2" descr="F:\Documents\School\17-18\Tech. School\Documents &amp; Presentations\E-Day Assignments\tS_klY7t_400x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8400">
            <a:off x="5100501" y="3271701"/>
            <a:ext cx="304800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Work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anywhere conducting psychological research</a:t>
            </a:r>
          </a:p>
          <a:p>
            <a:r>
              <a:rPr lang="en-US" dirty="0" smtClean="0"/>
              <a:t>A multitude of corporations, schools, and government agencies to improve the acquisition, organization, and synthesis of psychological </a:t>
            </a:r>
          </a:p>
          <a:p>
            <a:pPr>
              <a:buNone/>
            </a:pPr>
            <a:r>
              <a:rPr lang="en-US" dirty="0" smtClean="0"/>
              <a:t>	data</a:t>
            </a:r>
            <a:endParaRPr lang="en-US" dirty="0"/>
          </a:p>
        </p:txBody>
      </p:sp>
      <p:pic>
        <p:nvPicPr>
          <p:cNvPr id="3074" name="Picture 2" descr="F:\Documents\School\17-18\Tech. School\Documents &amp; Presentations\E-Day Assignments\socialmedi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14800"/>
            <a:ext cx="5334000" cy="2526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Average Salary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Hanford, CA- $109,900*</a:t>
            </a:r>
          </a:p>
          <a:p>
            <a:r>
              <a:rPr lang="en-US" dirty="0" smtClean="0"/>
              <a:t>San Luis Obispo, CA-  $105,780*</a:t>
            </a:r>
          </a:p>
          <a:p>
            <a:r>
              <a:rPr lang="en-US" dirty="0" smtClean="0"/>
              <a:t>United Kingdom- £58,217 ~ $81,666 </a:t>
            </a:r>
          </a:p>
          <a:p>
            <a:pPr>
              <a:buNone/>
            </a:pPr>
            <a:r>
              <a:rPr lang="en-US" dirty="0" smtClean="0"/>
              <a:t>	(on average)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F:\Documents\School\17-18\Tech. School\Documents &amp; Presentations\E-Day Assignments\pound-dolla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76600"/>
            <a:ext cx="4048125" cy="268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52400" y="6019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*Earnings based on normal psychologist salary (actual expected salary would be higher)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Hanford, CA (Apartment Rent)- $934.00</a:t>
            </a:r>
          </a:p>
          <a:p>
            <a:r>
              <a:rPr lang="en-US" dirty="0" smtClean="0"/>
              <a:t>San Luis Obispo, CA (Apartment Rent)- $1,275.00 </a:t>
            </a:r>
          </a:p>
          <a:p>
            <a:r>
              <a:rPr lang="en-US" dirty="0" smtClean="0"/>
              <a:t>United Kingdom (Flat Rent)- £350 -£500 ~ $ 420 -$ 700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 descr="F:\Documents\School\17-18\Tech. School\Documents &amp; Presentations\E-Day Assignments\fl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10000"/>
            <a:ext cx="3810000" cy="21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Documents\School\17-18\Tech. School\Documents &amp; Presentations\E-Day Assignments\333381_10_8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4572000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048000" cy="4648516"/>
          </a:xfrm>
        </p:spPr>
        <p:txBody>
          <a:bodyPr>
            <a:noAutofit/>
          </a:bodyPr>
          <a:lstStyle/>
          <a:p>
            <a:r>
              <a:rPr lang="en-US" sz="1700" dirty="0" smtClean="0">
                <a:hlinkClick r:id="rId3"/>
              </a:rPr>
              <a:t>https://www.valuepenguin.com/2015/12/best-cities-psychologists</a:t>
            </a:r>
            <a:endParaRPr lang="en-US" sz="1700" dirty="0" smtClean="0"/>
          </a:p>
          <a:p>
            <a:r>
              <a:rPr lang="en-US" sz="1700" dirty="0" smtClean="0">
                <a:hlinkClick r:id="rId4"/>
              </a:rPr>
              <a:t>http://journals.sagepub.com/doi/abs/10.1177/0963721412457362</a:t>
            </a:r>
            <a:endParaRPr lang="en-US" sz="1700" dirty="0" smtClean="0"/>
          </a:p>
          <a:p>
            <a:r>
              <a:rPr lang="en-US" sz="1700" dirty="0" smtClean="0">
                <a:hlinkClick r:id="rId5"/>
              </a:rPr>
              <a:t>https://www.ncbi.nlm.nih.gov/pubmed/27403204</a:t>
            </a:r>
            <a:endParaRPr lang="en-US" sz="1700" dirty="0" smtClean="0"/>
          </a:p>
          <a:p>
            <a:r>
              <a:rPr lang="en-US" sz="1700" dirty="0" smtClean="0">
                <a:hlinkClick r:id="rId6"/>
              </a:rPr>
              <a:t>https://www.meetup.com/action_design_ATX/messages/67108112/?_cookie-check=tW-MSjFjYsPSYbRp</a:t>
            </a:r>
            <a:endParaRPr lang="en-US" sz="1700" dirty="0" smtClean="0"/>
          </a:p>
          <a:p>
            <a:r>
              <a:rPr lang="en-US" sz="1700" dirty="0" smtClean="0">
                <a:hlinkClick r:id="rId7"/>
              </a:rPr>
              <a:t>http://pilab.psy.utexas.edu/</a:t>
            </a:r>
            <a:endParaRPr lang="en-US" sz="1700" dirty="0" smtClean="0"/>
          </a:p>
          <a:p>
            <a:r>
              <a:rPr lang="en-US" sz="1700" dirty="0" smtClean="0">
                <a:hlinkClick r:id="rId8"/>
              </a:rPr>
              <a:t>https://twitter.com/siliconhbo</a:t>
            </a:r>
            <a:endParaRPr lang="en-US" sz="1700" dirty="0" smtClean="0"/>
          </a:p>
          <a:p>
            <a:r>
              <a:rPr lang="en-US" sz="1700" dirty="0" smtClean="0">
                <a:hlinkClick r:id="rId9"/>
              </a:rPr>
              <a:t>https://www.poundsterlinglive.com/usd/2087-investment-and-dollar-sterling-454354</a:t>
            </a: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Psychoinformatics?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Psychoinformatics is an emerging research </a:t>
            </a:r>
            <a:r>
              <a:rPr lang="en-US" dirty="0" smtClean="0"/>
              <a:t>discipline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model for measuring randomized behaviour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:\Documents\School\17-18\Tech. School\Documents &amp; Presentations\E-Day Assignments\digital br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3897630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Psychoinformatics?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psychoanalyzing data sets that represent human </a:t>
            </a:r>
            <a:r>
              <a:rPr lang="en-US" dirty="0" smtClean="0"/>
              <a:t>actions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ew </a:t>
            </a:r>
            <a:r>
              <a:rPr lang="en-US" dirty="0" smtClean="0"/>
              <a:t>schools</a:t>
            </a:r>
          </a:p>
          <a:p>
            <a:pPr>
              <a:buNone/>
            </a:pPr>
            <a:r>
              <a:rPr lang="en-US" dirty="0" smtClean="0"/>
              <a:t>	offer it as a single course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:\Documents\School\17-18\Tech. School\Documents &amp; Presentations\E-Day Assignments\br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62659">
            <a:off x="5879095" y="3026365"/>
            <a:ext cx="2135887" cy="3008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Courses You Should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very least a minor in Computer Science (a bachelors degree is preferred)</a:t>
            </a:r>
          </a:p>
          <a:p>
            <a:r>
              <a:rPr lang="en-US" dirty="0" smtClean="0"/>
              <a:t> A Master of Science (M.S.) in Psychology</a:t>
            </a:r>
          </a:p>
          <a:p>
            <a:r>
              <a:rPr lang="en-US" dirty="0" smtClean="0"/>
              <a:t>A Bachelor of Science degree (B.S.) might also be accepted as this is an emerging field</a:t>
            </a:r>
          </a:p>
          <a:p>
            <a:r>
              <a:rPr lang="en-US" dirty="0" smtClean="0"/>
              <a:t>So lots of studying</a:t>
            </a:r>
            <a:endParaRPr lang="en-US" dirty="0"/>
          </a:p>
        </p:txBody>
      </p:sp>
      <p:pic>
        <p:nvPicPr>
          <p:cNvPr id="5" name="Picture 3" descr="F:\Documents\School\17-18\Tech. School\Documents &amp; Presentations\E-Day Assignments\Glasses 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00954">
            <a:off x="7056208" y="4424069"/>
            <a:ext cx="1877687" cy="2267308"/>
          </a:xfrm>
          <a:prstGeom prst="snip2DiagRect">
            <a:avLst>
              <a:gd name="adj1" fmla="val 18521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Take These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University of Texas at Austin actually has a Psychoinformatics Lab</a:t>
            </a:r>
          </a:p>
          <a:p>
            <a:r>
              <a:rPr lang="en-US" dirty="0" smtClean="0"/>
              <a:t>This course is part of the Department of Psychology, with courses in the Computer Science department</a:t>
            </a:r>
          </a:p>
          <a:p>
            <a:endParaRPr lang="en-US" dirty="0"/>
          </a:p>
        </p:txBody>
      </p:sp>
      <p:pic>
        <p:nvPicPr>
          <p:cNvPr id="6" name="Picture 4" descr="F:\Documents\School\17-18\Tech. School\Documents &amp; Presentations\E-Day Assignments\1200px-University_of_Texas_at_Austin_se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79611">
            <a:off x="5580924" y="3604441"/>
            <a:ext cx="2930436" cy="2930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Skills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write (and read) code in Python</a:t>
            </a:r>
          </a:p>
          <a:p>
            <a:r>
              <a:rPr lang="en-US" dirty="0" smtClean="0"/>
              <a:t> Able to evaluate psychological </a:t>
            </a:r>
            <a:r>
              <a:rPr lang="en-US" dirty="0" smtClean="0"/>
              <a:t>research and come to a logical conclusion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:\Documents\School\17-18\Tech. School\Documents &amp; Presentations\E-Day Assignments\about-skills-he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343400"/>
            <a:ext cx="350520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Skills Expected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 Big Data and machine learning applications in psychology</a:t>
            </a:r>
          </a:p>
          <a:p>
            <a:endParaRPr lang="en-US" dirty="0" smtClean="0"/>
          </a:p>
          <a:p>
            <a:r>
              <a:rPr lang="en-US" dirty="0" smtClean="0"/>
              <a:t>Knowledgeable </a:t>
            </a:r>
            <a:r>
              <a:rPr lang="en-US" dirty="0" smtClean="0"/>
              <a:t>in exploratory </a:t>
            </a:r>
          </a:p>
          <a:p>
            <a:pPr>
              <a:buNone/>
            </a:pPr>
            <a:r>
              <a:rPr lang="en-US" dirty="0" smtClean="0"/>
              <a:t>	data visualization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this is a fledgling field of study an exact estimate is hard to achieve</a:t>
            </a:r>
          </a:p>
          <a:p>
            <a:r>
              <a:rPr lang="en-US" dirty="0" smtClean="0"/>
              <a:t>But, “combining the skill sets of a Psychologist and Data Structure Software Developer would certainly give one an advantage in the job market” – Simon </a:t>
            </a:r>
            <a:r>
              <a:rPr lang="en-US" dirty="0" err="1" smtClean="0"/>
              <a:t>Redmayne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upcoming decades the outlook is </a:t>
            </a:r>
            <a:r>
              <a:rPr lang="en-US" dirty="0" smtClean="0"/>
              <a:t>promising, as the field expands and is taught as an actual course</a:t>
            </a:r>
          </a:p>
          <a:p>
            <a:r>
              <a:rPr lang="en-US" dirty="0" smtClean="0"/>
              <a:t>Entering this field now could allow you to be on the forefront of something amazing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794</TotalTime>
  <Words>388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Psychoinformatics </vt:lpstr>
      <vt:lpstr>What is Psychoinformatics?  </vt:lpstr>
      <vt:lpstr>What is Psychoinformatics?</vt:lpstr>
      <vt:lpstr>What Courses You Should Take?</vt:lpstr>
      <vt:lpstr>Where to Take These Courses</vt:lpstr>
      <vt:lpstr>Basic Skills Expected</vt:lpstr>
      <vt:lpstr>Basic Skills Expected</vt:lpstr>
      <vt:lpstr>Job Outlook</vt:lpstr>
      <vt:lpstr>Job Outlook</vt:lpstr>
      <vt:lpstr>Where to Work?</vt:lpstr>
      <vt:lpstr>Potential Work Places</vt:lpstr>
      <vt:lpstr>Annual Average Salary</vt:lpstr>
      <vt:lpstr>Cost of Living</vt:lpstr>
      <vt:lpstr>Works Cited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Hayden N. Walters</dc:creator>
  <cp:lastModifiedBy>Hayden N. Walters</cp:lastModifiedBy>
  <cp:revision>79</cp:revision>
  <dcterms:created xsi:type="dcterms:W3CDTF">2018-02-15T19:22:34Z</dcterms:created>
  <dcterms:modified xsi:type="dcterms:W3CDTF">2018-02-20T00:23:10Z</dcterms:modified>
</cp:coreProperties>
</file>