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6"/>
  </p:notesMasterIdLst>
  <p:handoutMasterIdLst>
    <p:handoutMasterId r:id="rId17"/>
  </p:handoutMasterIdLst>
  <p:sldIdLst>
    <p:sldId id="256" r:id="rId2"/>
    <p:sldId id="267" r:id="rId3"/>
    <p:sldId id="260" r:id="rId4"/>
    <p:sldId id="261" r:id="rId5"/>
    <p:sldId id="269" r:id="rId6"/>
    <p:sldId id="270" r:id="rId7"/>
    <p:sldId id="262" r:id="rId8"/>
    <p:sldId id="263" r:id="rId9"/>
    <p:sldId id="265" r:id="rId10"/>
    <p:sldId id="266" r:id="rId11"/>
    <p:sldId id="257" r:id="rId12"/>
    <p:sldId id="259" r:id="rId13"/>
    <p:sldId id="258"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E54544-74D3-134A-BBDD-860F41DC1CD1}" v="9" dt="2023-12-17T10:34:42.0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99"/>
    <p:restoredTop sz="94650"/>
  </p:normalViewPr>
  <p:slideViewPr>
    <p:cSldViewPr snapToGrid="0">
      <p:cViewPr varScale="1">
        <p:scale>
          <a:sx n="120" d="100"/>
          <a:sy n="120" d="100"/>
        </p:scale>
        <p:origin x="7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9D54CE-898D-D95F-9DFA-E4CC8442E0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54F8F4E-2AF6-BF14-CA70-A6AD1FFC1B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EDBFEC-DEF7-BA48-8207-D97A11FD57D0}" type="datetimeFigureOut">
              <a:rPr lang="en-US" smtClean="0"/>
              <a:t>12/17/23</a:t>
            </a:fld>
            <a:endParaRPr lang="en-US"/>
          </a:p>
        </p:txBody>
      </p:sp>
      <p:sp>
        <p:nvSpPr>
          <p:cNvPr id="4" name="Footer Placeholder 3">
            <a:extLst>
              <a:ext uri="{FF2B5EF4-FFF2-40B4-BE49-F238E27FC236}">
                <a16:creationId xmlns:a16="http://schemas.microsoft.com/office/drawing/2014/main" id="{5A95EA0E-18CA-897F-A78E-C5FF6D0066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Copyright Material by Honey Yadav @IIT Delhi</a:t>
            </a:r>
          </a:p>
        </p:txBody>
      </p:sp>
      <p:sp>
        <p:nvSpPr>
          <p:cNvPr id="5" name="Slide Number Placeholder 4">
            <a:extLst>
              <a:ext uri="{FF2B5EF4-FFF2-40B4-BE49-F238E27FC236}">
                <a16:creationId xmlns:a16="http://schemas.microsoft.com/office/drawing/2014/main" id="{C7B6F53F-559E-A58E-464A-1EFC6ECACE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53EDBB-C2CB-9F43-A543-E9FBFBB87491}" type="slidenum">
              <a:rPr lang="en-US" smtClean="0"/>
              <a:t>‹#›</a:t>
            </a:fld>
            <a:endParaRPr lang="en-US"/>
          </a:p>
        </p:txBody>
      </p:sp>
    </p:spTree>
    <p:extLst>
      <p:ext uri="{BB962C8B-B14F-4D97-AF65-F5344CB8AC3E}">
        <p14:creationId xmlns:p14="http://schemas.microsoft.com/office/powerpoint/2010/main" val="138145641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12E092-F846-E443-9EAB-A2687BCC7035}" type="datetimeFigureOut">
              <a:rPr lang="en-US" smtClean="0"/>
              <a:t>12/17/23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Copyright Material by Honey Yadav @IIT Delhi</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06224-AC94-904C-BF0A-AC57C268FE74}" type="slidenum">
              <a:rPr lang="en-US" smtClean="0"/>
              <a:t>‹#›</a:t>
            </a:fld>
            <a:endParaRPr lang="en-US"/>
          </a:p>
        </p:txBody>
      </p:sp>
    </p:spTree>
    <p:extLst>
      <p:ext uri="{BB962C8B-B14F-4D97-AF65-F5344CB8AC3E}">
        <p14:creationId xmlns:p14="http://schemas.microsoft.com/office/powerpoint/2010/main" val="249836988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8CC2A8F7-B4E3-694D-8403-7F88699215C8}" type="datetime1">
              <a:rPr lang="en-IN" smtClean="0"/>
              <a:t>17/12/23</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r>
              <a:rPr lang="en-US"/>
              <a:t>Copyright Material by Honey Yadav @IIT Delhi</a:t>
            </a:r>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81038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5750862B-A77F-3340-B282-62682A88A514}" type="datetime1">
              <a:rPr lang="en-IN" smtClean="0"/>
              <a:t>17/12/23</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r>
              <a:rPr lang="en-US"/>
              <a:t>Copyright Material by Honey Yadav @IIT Delhi</a:t>
            </a:r>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910096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2E9E73AF-DDCF-A347-BB82-6812A5425A9D}" type="datetime1">
              <a:rPr lang="en-IN" smtClean="0"/>
              <a:t>17/12/23</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r>
              <a:rPr lang="en-US"/>
              <a:t>Copyright Material by Honey Yadav @IIT Delhi</a:t>
            </a:r>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026774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CC244D6A-6401-E644-B38A-E1D171158F21}" type="datetime1">
              <a:rPr lang="en-IN" smtClean="0"/>
              <a:t>17/12/23</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r>
              <a:rPr lang="en-US"/>
              <a:t>Copyright Material by Honey Yadav @IIT Delhi</a:t>
            </a:r>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188738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DD0B60A7-144F-B747-A1A9-89C32390CE06}" type="datetime1">
              <a:rPr lang="en-IN" smtClean="0"/>
              <a:t>17/12/23</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r>
              <a:rPr lang="en-US"/>
              <a:t>Copyright Material by Honey Yadav @IIT Delhi</a:t>
            </a:r>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945991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884CF91-C706-A643-8E38-BAD5643F5BC9}" type="datetime1">
              <a:rPr lang="en-IN" smtClean="0"/>
              <a:t>17/12/23</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r>
              <a:rPr lang="en-US"/>
              <a:t>Copyright Material by Honey Yadav @IIT Delhi</a:t>
            </a:r>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325891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FEBB773C-FF3C-FF48-A508-0E55995E662D}" type="datetime1">
              <a:rPr lang="en-IN" smtClean="0"/>
              <a:t>17/12/23</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r>
              <a:rPr lang="en-US"/>
              <a:t>Copyright Material by Honey Yadav @IIT Delhi</a:t>
            </a:r>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33908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292A0064-54C2-0B47-90EA-60E16298F51B}" type="datetime1">
              <a:rPr lang="en-IN" smtClean="0"/>
              <a:t>17/12/23</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r>
              <a:rPr lang="en-US"/>
              <a:t>Copyright Material by Honey Yadav @IIT Delhi</a:t>
            </a:r>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552025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C1388D91-E111-E640-AAE2-71F2653A96EA}" type="datetime1">
              <a:rPr lang="en-IN" smtClean="0"/>
              <a:t>17/12/23</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r>
              <a:rPr lang="en-US"/>
              <a:t>Copyright Material by Honey Yadav @IIT Delhi</a:t>
            </a:r>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727474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0E856112-C32F-9741-AA72-E29495BDECA0}" type="datetime1">
              <a:rPr lang="en-IN" smtClean="0"/>
              <a:t>17/12/23</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r>
              <a:rPr lang="en-US"/>
              <a:t>Copyright Material by Honey Yadav @IIT Delhi</a:t>
            </a:r>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05072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E9AB4143-1483-F74F-8EFB-FD385380A9F1}" type="datetime1">
              <a:rPr lang="en-IN" smtClean="0"/>
              <a:t>17/12/23</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r>
              <a:rPr lang="en-US"/>
              <a:t>Copyright Material by Honey Yadav @IIT Delhi</a:t>
            </a:r>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446789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3177C066-6BBE-D04B-8D03-AEA0CBC80C63}" type="datetime1">
              <a:rPr lang="en-IN" smtClean="0"/>
              <a:t>17/12/23</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r>
              <a:rPr lang="en-US"/>
              <a:t>Copyright Material by Honey Yadav @IIT Delhi</a:t>
            </a:r>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6070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A42768F-95BB-478A-ADFA-24FD8097F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ed toy person in front of two lines of white figures">
            <a:extLst>
              <a:ext uri="{FF2B5EF4-FFF2-40B4-BE49-F238E27FC236}">
                <a16:creationId xmlns:a16="http://schemas.microsoft.com/office/drawing/2014/main" id="{D1A8D3F4-DA56-2732-1312-937CDB8AF8D1}"/>
              </a:ext>
            </a:extLst>
          </p:cNvPr>
          <p:cNvPicPr>
            <a:picLocks noChangeAspect="1"/>
          </p:cNvPicPr>
          <p:nvPr/>
        </p:nvPicPr>
        <p:blipFill rotWithShape="1">
          <a:blip r:embed="rId2"/>
          <a:srcRect t="14449"/>
          <a:stretch/>
        </p:blipFill>
        <p:spPr>
          <a:xfrm>
            <a:off x="20" y="10"/>
            <a:ext cx="12191981" cy="6857990"/>
          </a:xfrm>
          <a:prstGeom prst="rect">
            <a:avLst/>
          </a:prstGeom>
        </p:spPr>
      </p:pic>
      <p:sp>
        <p:nvSpPr>
          <p:cNvPr id="20" name="Rectangle 19">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0412B0-86D5-C99F-10E6-A0A4B25B29A2}"/>
              </a:ext>
            </a:extLst>
          </p:cNvPr>
          <p:cNvSpPr>
            <a:spLocks noGrp="1"/>
          </p:cNvSpPr>
          <p:nvPr>
            <p:ph type="ctrTitle"/>
          </p:nvPr>
        </p:nvSpPr>
        <p:spPr>
          <a:xfrm>
            <a:off x="548641" y="952500"/>
            <a:ext cx="5959365" cy="1535114"/>
          </a:xfrm>
        </p:spPr>
        <p:txBody>
          <a:bodyPr>
            <a:normAutofit/>
          </a:bodyPr>
          <a:lstStyle/>
          <a:p>
            <a:r>
              <a:rPr lang="en-US" sz="3600">
                <a:solidFill>
                  <a:srgbClr val="FFFFFF"/>
                </a:solidFill>
              </a:rPr>
              <a:t>Recommendation Models</a:t>
            </a:r>
          </a:p>
        </p:txBody>
      </p:sp>
      <p:sp>
        <p:nvSpPr>
          <p:cNvPr id="3" name="Subtitle 2">
            <a:extLst>
              <a:ext uri="{FF2B5EF4-FFF2-40B4-BE49-F238E27FC236}">
                <a16:creationId xmlns:a16="http://schemas.microsoft.com/office/drawing/2014/main" id="{7AD80680-18B3-8CB7-1D5C-A614CAC812AD}"/>
              </a:ext>
            </a:extLst>
          </p:cNvPr>
          <p:cNvSpPr>
            <a:spLocks noGrp="1"/>
          </p:cNvSpPr>
          <p:nvPr>
            <p:ph type="subTitle" idx="1"/>
          </p:nvPr>
        </p:nvSpPr>
        <p:spPr>
          <a:xfrm>
            <a:off x="8115300" y="952499"/>
            <a:ext cx="3429000" cy="1535107"/>
          </a:xfrm>
        </p:spPr>
        <p:txBody>
          <a:bodyPr anchor="t">
            <a:normAutofit/>
          </a:bodyPr>
          <a:lstStyle/>
          <a:p>
            <a:r>
              <a:rPr lang="en-US">
                <a:solidFill>
                  <a:srgbClr val="FFFFFF"/>
                </a:solidFill>
              </a:rPr>
              <a:t>- Identifying Customer Preferences and Point of Purchase Differentiation</a:t>
            </a:r>
          </a:p>
        </p:txBody>
      </p:sp>
      <p:cxnSp>
        <p:nvCxnSpPr>
          <p:cNvPr id="22" name="Straight Connector 21">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27CA0DF-32D5-2895-2DE2-77274EE03E1E}"/>
              </a:ext>
            </a:extLst>
          </p:cNvPr>
          <p:cNvSpPr>
            <a:spLocks noGrp="1"/>
          </p:cNvSpPr>
          <p:nvPr>
            <p:ph type="sldNum" sz="quarter" idx="12"/>
          </p:nvPr>
        </p:nvSpPr>
        <p:spPr/>
        <p:txBody>
          <a:bodyPr/>
          <a:lstStyle/>
          <a:p>
            <a:fld id="{6CB39E08-E0E5-4B1A-8F7D-08FE7678A3B6}" type="slidenum">
              <a:rPr lang="en-US" smtClean="0"/>
              <a:t>1</a:t>
            </a:fld>
            <a:endParaRPr lang="en-US"/>
          </a:p>
        </p:txBody>
      </p:sp>
      <p:sp>
        <p:nvSpPr>
          <p:cNvPr id="7" name="Footer Placeholder 6">
            <a:extLst>
              <a:ext uri="{FF2B5EF4-FFF2-40B4-BE49-F238E27FC236}">
                <a16:creationId xmlns:a16="http://schemas.microsoft.com/office/drawing/2014/main" id="{06C02F9A-7915-E60C-C9B8-CC01718857F4}"/>
              </a:ext>
            </a:extLst>
          </p:cNvPr>
          <p:cNvSpPr>
            <a:spLocks noGrp="1"/>
          </p:cNvSpPr>
          <p:nvPr>
            <p:ph type="ftr" sz="quarter" idx="11"/>
          </p:nvPr>
        </p:nvSpPr>
        <p:spPr/>
        <p:txBody>
          <a:bodyPr/>
          <a:lstStyle/>
          <a:p>
            <a:r>
              <a:rPr lang="en-US"/>
              <a:t>Copyright Material by Honey Yadav @IIT Delhi</a:t>
            </a:r>
          </a:p>
        </p:txBody>
      </p:sp>
    </p:spTree>
    <p:extLst>
      <p:ext uri="{BB962C8B-B14F-4D97-AF65-F5344CB8AC3E}">
        <p14:creationId xmlns:p14="http://schemas.microsoft.com/office/powerpoint/2010/main" val="161793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5493-4EE6-CE7D-521B-B915BD228420}"/>
              </a:ext>
            </a:extLst>
          </p:cNvPr>
          <p:cNvSpPr>
            <a:spLocks noGrp="1"/>
          </p:cNvSpPr>
          <p:nvPr>
            <p:ph type="title"/>
          </p:nvPr>
        </p:nvSpPr>
        <p:spPr/>
        <p:txBody>
          <a:bodyPr/>
          <a:lstStyle/>
          <a:p>
            <a:r>
              <a:rPr lang="en-US" dirty="0"/>
              <a:t>Recommendation Measures</a:t>
            </a:r>
          </a:p>
        </p:txBody>
      </p:sp>
      <p:sp>
        <p:nvSpPr>
          <p:cNvPr id="3" name="Content Placeholder 2">
            <a:extLst>
              <a:ext uri="{FF2B5EF4-FFF2-40B4-BE49-F238E27FC236}">
                <a16:creationId xmlns:a16="http://schemas.microsoft.com/office/drawing/2014/main" id="{40639915-C0D8-4B7B-45C4-B95C6240288E}"/>
              </a:ext>
            </a:extLst>
          </p:cNvPr>
          <p:cNvSpPr>
            <a:spLocks noGrp="1"/>
          </p:cNvSpPr>
          <p:nvPr>
            <p:ph idx="1"/>
          </p:nvPr>
        </p:nvSpPr>
        <p:spPr/>
        <p:txBody>
          <a:bodyPr/>
          <a:lstStyle/>
          <a:p>
            <a:r>
              <a:rPr lang="en-US" sz="1600" dirty="0">
                <a:latin typeface="Times New Roman" panose="02020603050405020304" pitchFamily="18" charset="0"/>
                <a:cs typeface="Times New Roman" panose="02020603050405020304" pitchFamily="18" charset="0"/>
              </a:rPr>
              <a:t>Cosine Similarity: Suitable for capturing non-linear relationships and is not sensitive to magnitude differences.</a:t>
            </a:r>
          </a:p>
          <a:p>
            <a:r>
              <a:rPr lang="en-US" sz="1600" dirty="0">
                <a:latin typeface="Times New Roman" panose="02020603050405020304" pitchFamily="18" charset="0"/>
                <a:cs typeface="Times New Roman" panose="02020603050405020304" pitchFamily="18" charset="0"/>
              </a:rPr>
              <a:t>Pearson Correlation Coefficient: Captures linear relationships but may be sensitive to outliers. It is often used when the data is centered and has a Gaussian distribution.</a:t>
            </a:r>
          </a:p>
          <a:p>
            <a:r>
              <a:rPr lang="en-US" sz="1600" dirty="0">
                <a:latin typeface="Times New Roman" panose="02020603050405020304" pitchFamily="18" charset="0"/>
                <a:cs typeface="Times New Roman" panose="02020603050405020304" pitchFamily="18" charset="0"/>
              </a:rPr>
              <a:t>Jaccard Similarity: Suitable for binary data (e.g., user-item interactions) and measures set similarity.</a:t>
            </a:r>
          </a:p>
          <a:p>
            <a:pPr marL="0" indent="0" algn="l">
              <a:buNone/>
            </a:pPr>
            <a:r>
              <a:rPr lang="en-IN" b="1" i="0" u="none" strike="noStrike" dirty="0">
                <a:effectLst/>
                <a:latin typeface="Söhne"/>
              </a:rPr>
              <a:t>Neighbour Selection:</a:t>
            </a:r>
            <a:endParaRPr lang="en-IN" b="0" i="0" u="none" strike="noStrike" dirty="0">
              <a:effectLst/>
              <a:latin typeface="Söhne"/>
            </a:endParaRPr>
          </a:p>
          <a:p>
            <a:pPr marL="742950" lvl="1" indent="-285750"/>
            <a:r>
              <a:rPr lang="en-IN" sz="1600" b="0" i="0" u="none" strike="noStrike" dirty="0">
                <a:effectLst/>
                <a:latin typeface="Times New Roman" panose="02020603050405020304" pitchFamily="18" charset="0"/>
                <a:cs typeface="Times New Roman" panose="02020603050405020304" pitchFamily="18" charset="0"/>
              </a:rPr>
              <a:t>Identify the k most similar users or items to the target user or item.</a:t>
            </a:r>
          </a:p>
          <a:p>
            <a:pPr marL="742950" lvl="1" indent="-285750"/>
            <a:r>
              <a:rPr lang="en-IN" sz="1600" b="0" i="0" u="none" strike="noStrike" dirty="0">
                <a:effectLst/>
                <a:latin typeface="Times New Roman" panose="02020603050405020304" pitchFamily="18" charset="0"/>
                <a:cs typeface="Times New Roman" panose="02020603050405020304" pitchFamily="18" charset="0"/>
              </a:rPr>
              <a:t>The parameter k</a:t>
            </a:r>
            <a:r>
              <a:rPr lang="en-IN" sz="1600" b="0" i="1" u="none" strike="noStrike" dirty="0">
                <a:effectLst/>
                <a:latin typeface="Times New Roman" panose="02020603050405020304" pitchFamily="18" charset="0"/>
                <a:cs typeface="Times New Roman" panose="02020603050405020304" pitchFamily="18" charset="0"/>
              </a:rPr>
              <a:t>k</a:t>
            </a:r>
            <a:r>
              <a:rPr lang="en-IN" sz="1600" b="0" i="0" u="none" strike="noStrike" dirty="0">
                <a:effectLst/>
                <a:latin typeface="Times New Roman" panose="02020603050405020304" pitchFamily="18" charset="0"/>
                <a:cs typeface="Times New Roman" panose="02020603050405020304" pitchFamily="18" charset="0"/>
              </a:rPr>
              <a:t> is the number of neighbours to consider, and it can be tuned based on the application.</a:t>
            </a:r>
          </a:p>
        </p:txBody>
      </p:sp>
      <p:sp>
        <p:nvSpPr>
          <p:cNvPr id="5" name="Slide Number Placeholder 4">
            <a:extLst>
              <a:ext uri="{FF2B5EF4-FFF2-40B4-BE49-F238E27FC236}">
                <a16:creationId xmlns:a16="http://schemas.microsoft.com/office/drawing/2014/main" id="{BCEC45D0-4082-38EA-6A0E-99E9B8FD29FF}"/>
              </a:ext>
            </a:extLst>
          </p:cNvPr>
          <p:cNvSpPr>
            <a:spLocks noGrp="1"/>
          </p:cNvSpPr>
          <p:nvPr>
            <p:ph type="sldNum" sz="quarter" idx="12"/>
          </p:nvPr>
        </p:nvSpPr>
        <p:spPr/>
        <p:txBody>
          <a:bodyPr/>
          <a:lstStyle/>
          <a:p>
            <a:fld id="{6CB39E08-E0E5-4B1A-8F7D-08FE7678A3B6}" type="slidenum">
              <a:rPr lang="en-US" smtClean="0"/>
              <a:t>10</a:t>
            </a:fld>
            <a:endParaRPr lang="en-US"/>
          </a:p>
        </p:txBody>
      </p:sp>
      <p:sp>
        <p:nvSpPr>
          <p:cNvPr id="6" name="Footer Placeholder 5">
            <a:extLst>
              <a:ext uri="{FF2B5EF4-FFF2-40B4-BE49-F238E27FC236}">
                <a16:creationId xmlns:a16="http://schemas.microsoft.com/office/drawing/2014/main" id="{8C275FF4-F8AB-52F1-BBE8-D5D898ECD247}"/>
              </a:ext>
            </a:extLst>
          </p:cNvPr>
          <p:cNvSpPr>
            <a:spLocks noGrp="1"/>
          </p:cNvSpPr>
          <p:nvPr>
            <p:ph type="ftr" sz="quarter" idx="11"/>
          </p:nvPr>
        </p:nvSpPr>
        <p:spPr/>
        <p:txBody>
          <a:bodyPr/>
          <a:lstStyle/>
          <a:p>
            <a:r>
              <a:rPr lang="en-US"/>
              <a:t>Copyright Material by Honey Yadav @IIT Delhi</a:t>
            </a:r>
          </a:p>
        </p:txBody>
      </p:sp>
    </p:spTree>
    <p:extLst>
      <p:ext uri="{BB962C8B-B14F-4D97-AF65-F5344CB8AC3E}">
        <p14:creationId xmlns:p14="http://schemas.microsoft.com/office/powerpoint/2010/main" val="1992868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A428-9806-DD5D-C235-4493C47FBF2A}"/>
              </a:ext>
            </a:extLst>
          </p:cNvPr>
          <p:cNvSpPr>
            <a:spLocks noGrp="1"/>
          </p:cNvSpPr>
          <p:nvPr>
            <p:ph type="title"/>
          </p:nvPr>
        </p:nvSpPr>
        <p:spPr/>
        <p:txBody>
          <a:bodyPr/>
          <a:lstStyle/>
          <a:p>
            <a:r>
              <a:rPr lang="en-US" dirty="0"/>
              <a:t>Building Content-Based Recommendation Model</a:t>
            </a:r>
          </a:p>
        </p:txBody>
      </p:sp>
      <p:sp>
        <p:nvSpPr>
          <p:cNvPr id="3" name="Content Placeholder 2">
            <a:extLst>
              <a:ext uri="{FF2B5EF4-FFF2-40B4-BE49-F238E27FC236}">
                <a16:creationId xmlns:a16="http://schemas.microsoft.com/office/drawing/2014/main" id="{3310E94F-563F-AC91-6141-DF0366289DB7}"/>
              </a:ext>
            </a:extLst>
          </p:cNvPr>
          <p:cNvSpPr>
            <a:spLocks noGrp="1"/>
          </p:cNvSpPr>
          <p:nvPr>
            <p:ph idx="1"/>
          </p:nvPr>
        </p:nvSpPr>
        <p:spPr>
          <a:xfrm>
            <a:off x="548641" y="1618593"/>
            <a:ext cx="11359580" cy="4439307"/>
          </a:xfrm>
        </p:spPr>
        <p:txBody>
          <a:bodyPr numCol="2">
            <a:normAutofit fontScale="85000" lnSpcReduction="20000"/>
          </a:bodyPr>
          <a:lstStyle/>
          <a:p>
            <a:pPr marL="0" indent="0" algn="just">
              <a:buNone/>
            </a:pPr>
            <a:r>
              <a:rPr lang="en-US" dirty="0"/>
              <a:t>Recommendation Model Analysis:</a:t>
            </a:r>
          </a:p>
          <a:p>
            <a:pPr marL="0" indent="0" algn="just">
              <a:buNone/>
            </a:pPr>
            <a:r>
              <a:rPr lang="en-US" dirty="0"/>
              <a:t>1. Data Preprocessing:</a:t>
            </a:r>
          </a:p>
          <a:p>
            <a:pPr algn="just"/>
            <a:r>
              <a:rPr lang="en-US" dirty="0"/>
              <a:t>   - Imported necessary libraries for data analysis and natural language processing (NLP).</a:t>
            </a:r>
          </a:p>
          <a:p>
            <a:pPr algn="just"/>
            <a:r>
              <a:rPr lang="en-US" dirty="0"/>
              <a:t>   - Read the Zomato dataset and performed initial data exploration.</a:t>
            </a:r>
          </a:p>
          <a:p>
            <a:pPr marL="0" indent="0" algn="just">
              <a:buNone/>
            </a:pPr>
            <a:r>
              <a:rPr lang="en-US" dirty="0"/>
              <a:t>2. Data Cleaning:</a:t>
            </a:r>
          </a:p>
          <a:p>
            <a:pPr algn="just"/>
            <a:r>
              <a:rPr lang="en-US" dirty="0"/>
              <a:t>   - Removed unnecessary columns and duplicates.</a:t>
            </a:r>
          </a:p>
          <a:p>
            <a:pPr algn="just"/>
            <a:r>
              <a:rPr lang="en-US" dirty="0"/>
              <a:t>   - Handled missing values.</a:t>
            </a:r>
          </a:p>
          <a:p>
            <a:pPr algn="just"/>
            <a:r>
              <a:rPr lang="en-US" dirty="0"/>
              <a:t>   - Converted data types for further analysis.</a:t>
            </a:r>
          </a:p>
          <a:p>
            <a:pPr marL="0" indent="0" algn="just">
              <a:buNone/>
            </a:pPr>
            <a:r>
              <a:rPr lang="en-US" dirty="0"/>
              <a:t>3.  Text Processing:</a:t>
            </a:r>
          </a:p>
          <a:p>
            <a:pPr algn="just"/>
            <a:r>
              <a:rPr lang="en-US" dirty="0"/>
              <a:t>   - Applied text processing techniques, including removing URLs, </a:t>
            </a:r>
            <a:r>
              <a:rPr lang="en-US" dirty="0" err="1"/>
              <a:t>stopwords</a:t>
            </a:r>
            <a:r>
              <a:rPr lang="en-US" dirty="0"/>
              <a:t>, and punctuation.</a:t>
            </a:r>
          </a:p>
          <a:p>
            <a:pPr algn="just"/>
            <a:r>
              <a:rPr lang="en-US" dirty="0"/>
              <a:t>   - Created a TF-IDF matrix to represent the textual information of restaurant reviews.</a:t>
            </a:r>
          </a:p>
          <a:p>
            <a:pPr marL="0" indent="0" algn="just">
              <a:buNone/>
            </a:pPr>
            <a:r>
              <a:rPr lang="en-US" dirty="0"/>
              <a:t>4. Cosine Similarity Calculation:</a:t>
            </a:r>
          </a:p>
          <a:p>
            <a:pPr algn="just"/>
            <a:r>
              <a:rPr lang="en-US" dirty="0"/>
              <a:t>   - Used the TF-IDF matrix to calculate cosine similarities between restaurants based on their reviews.</a:t>
            </a:r>
          </a:p>
          <a:p>
            <a:pPr marL="0" indent="0" algn="just">
              <a:buNone/>
            </a:pPr>
            <a:r>
              <a:rPr lang="en-US" dirty="0"/>
              <a:t>5. Recommendation Function:</a:t>
            </a:r>
          </a:p>
          <a:p>
            <a:pPr algn="just"/>
            <a:r>
              <a:rPr lang="en-US" dirty="0"/>
              <a:t>   - Implemented a function to recommend similar restaurants for a given restaurant name.</a:t>
            </a:r>
          </a:p>
          <a:p>
            <a:pPr algn="just"/>
            <a:r>
              <a:rPr lang="en-US" dirty="0"/>
              <a:t>   - Used cosine similarities to identify and rank similar restaurants.</a:t>
            </a:r>
          </a:p>
          <a:p>
            <a:pPr algn="just"/>
            <a:r>
              <a:rPr lang="en-US" dirty="0"/>
              <a:t>   - Displayed the top 10 recommended restaurants.</a:t>
            </a:r>
          </a:p>
        </p:txBody>
      </p:sp>
      <p:sp>
        <p:nvSpPr>
          <p:cNvPr id="5" name="Slide Number Placeholder 4">
            <a:extLst>
              <a:ext uri="{FF2B5EF4-FFF2-40B4-BE49-F238E27FC236}">
                <a16:creationId xmlns:a16="http://schemas.microsoft.com/office/drawing/2014/main" id="{96F14E90-EA2A-AE8C-4B23-18A4A2CE44C7}"/>
              </a:ext>
            </a:extLst>
          </p:cNvPr>
          <p:cNvSpPr>
            <a:spLocks noGrp="1"/>
          </p:cNvSpPr>
          <p:nvPr>
            <p:ph type="sldNum" sz="quarter" idx="12"/>
          </p:nvPr>
        </p:nvSpPr>
        <p:spPr/>
        <p:txBody>
          <a:bodyPr/>
          <a:lstStyle/>
          <a:p>
            <a:fld id="{6CB39E08-E0E5-4B1A-8F7D-08FE7678A3B6}" type="slidenum">
              <a:rPr lang="en-US" smtClean="0"/>
              <a:t>11</a:t>
            </a:fld>
            <a:endParaRPr lang="en-US"/>
          </a:p>
        </p:txBody>
      </p:sp>
      <p:sp>
        <p:nvSpPr>
          <p:cNvPr id="6" name="Footer Placeholder 5">
            <a:extLst>
              <a:ext uri="{FF2B5EF4-FFF2-40B4-BE49-F238E27FC236}">
                <a16:creationId xmlns:a16="http://schemas.microsoft.com/office/drawing/2014/main" id="{7D952E83-4B20-BAE5-EAE5-D29867FF7E03}"/>
              </a:ext>
            </a:extLst>
          </p:cNvPr>
          <p:cNvSpPr>
            <a:spLocks noGrp="1"/>
          </p:cNvSpPr>
          <p:nvPr>
            <p:ph type="ftr" sz="quarter" idx="11"/>
          </p:nvPr>
        </p:nvSpPr>
        <p:spPr/>
        <p:txBody>
          <a:bodyPr/>
          <a:lstStyle/>
          <a:p>
            <a:r>
              <a:rPr lang="en-US"/>
              <a:t>Copyright Material by Honey Yadav @IIT Delhi</a:t>
            </a:r>
          </a:p>
        </p:txBody>
      </p:sp>
    </p:spTree>
    <p:extLst>
      <p:ext uri="{BB962C8B-B14F-4D97-AF65-F5344CB8AC3E}">
        <p14:creationId xmlns:p14="http://schemas.microsoft.com/office/powerpoint/2010/main" val="3983924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10E94F-563F-AC91-6141-DF0366289DB7}"/>
              </a:ext>
            </a:extLst>
          </p:cNvPr>
          <p:cNvSpPr>
            <a:spLocks noGrp="1"/>
          </p:cNvSpPr>
          <p:nvPr>
            <p:ph idx="1"/>
          </p:nvPr>
        </p:nvSpPr>
        <p:spPr>
          <a:xfrm>
            <a:off x="548640" y="956441"/>
            <a:ext cx="11391111" cy="5101459"/>
          </a:xfrm>
        </p:spPr>
        <p:txBody>
          <a:bodyPr numCol="2">
            <a:normAutofit fontScale="77500" lnSpcReduction="20000"/>
          </a:bodyPr>
          <a:lstStyle/>
          <a:p>
            <a:pPr marL="0" indent="0" algn="just">
              <a:buNone/>
            </a:pPr>
            <a:r>
              <a:rPr lang="en-US" dirty="0"/>
              <a:t>6. Fine-Tune TF-IDF Parameters:</a:t>
            </a:r>
          </a:p>
          <a:p>
            <a:pPr algn="just"/>
            <a:r>
              <a:rPr lang="en-US" dirty="0"/>
              <a:t>   - Experiment with different parameters for the TF-IDF vectorizer, such as adjusting the n-gram range, minimum document frequency (`</a:t>
            </a:r>
            <a:r>
              <a:rPr lang="en-US" dirty="0" err="1"/>
              <a:t>min_df</a:t>
            </a:r>
            <a:r>
              <a:rPr lang="en-US" dirty="0"/>
              <a:t>`) and stop words. Fine-tuning these parameters can impact the features used for similarity calculation.</a:t>
            </a:r>
          </a:p>
          <a:p>
            <a:pPr marL="0" indent="0" algn="just">
              <a:buNone/>
            </a:pPr>
            <a:r>
              <a:rPr lang="en-US" dirty="0"/>
              <a:t>7. Explore Additional Features:</a:t>
            </a:r>
          </a:p>
          <a:p>
            <a:pPr algn="just"/>
            <a:r>
              <a:rPr lang="en-US" dirty="0"/>
              <a:t>   - Consider incorporating other features from the dataset, such as location, restaurant type, or cuisine, to enhance the recommendation model. These features can provide more context for finding similar restaurants.</a:t>
            </a:r>
          </a:p>
          <a:p>
            <a:pPr marL="0" indent="0" algn="just">
              <a:buNone/>
            </a:pPr>
            <a:r>
              <a:rPr lang="en-US" dirty="0"/>
              <a:t>8. Use Advanced Embeddings:</a:t>
            </a:r>
          </a:p>
          <a:p>
            <a:pPr algn="just"/>
            <a:r>
              <a:rPr lang="en-US" dirty="0"/>
              <a:t>   - Explore the use of advanced word embeddings techniques like Word2Vec or </a:t>
            </a:r>
            <a:r>
              <a:rPr lang="en-US" dirty="0" err="1"/>
              <a:t>GloVe</a:t>
            </a:r>
            <a:r>
              <a:rPr lang="en-US" dirty="0"/>
              <a:t> to capture more nuanced relationships between words and improve the representation of restaurant reviews.</a:t>
            </a:r>
          </a:p>
          <a:p>
            <a:pPr marL="0" indent="0" algn="just">
              <a:buNone/>
            </a:pPr>
            <a:r>
              <a:rPr lang="en-US" dirty="0"/>
              <a:t>9. Collaborative Filtering:</a:t>
            </a:r>
          </a:p>
          <a:p>
            <a:pPr algn="just"/>
            <a:r>
              <a:rPr lang="en-US" dirty="0"/>
              <a:t>   - Implement collaborative filtering techniques, either user-based or item-based, to leverage user preferences and interactions for better recommendations.</a:t>
            </a:r>
          </a:p>
          <a:p>
            <a:pPr marL="0" indent="0" algn="just">
              <a:buNone/>
            </a:pPr>
            <a:r>
              <a:rPr lang="en-US" dirty="0"/>
              <a:t>10. Evaluate Model Performance:</a:t>
            </a:r>
          </a:p>
          <a:p>
            <a:pPr algn="just"/>
            <a:r>
              <a:rPr lang="en-US" dirty="0"/>
              <a:t>   - Implement a more systematic evaluation of the recommendation model. Split the dataset into training and testing sets to assess the model's accuracy and generalization to unseen data.</a:t>
            </a:r>
          </a:p>
          <a:p>
            <a:pPr marL="0" indent="0" algn="just">
              <a:buNone/>
            </a:pPr>
            <a:r>
              <a:rPr lang="en-US" dirty="0"/>
              <a:t>11. Hybrid Models:</a:t>
            </a:r>
          </a:p>
          <a:p>
            <a:pPr algn="just"/>
            <a:r>
              <a:rPr lang="en-US" dirty="0"/>
              <a:t>   - Combine content-based and collaborative filtering approaches to build hybrid recommendation models. This can leverage the strengths of both methods and provide more accurate recommendations.</a:t>
            </a:r>
          </a:p>
          <a:p>
            <a:pPr algn="just"/>
            <a:r>
              <a:rPr lang="en-US" dirty="0"/>
              <a:t>Remember to iteratively improve the recommendation model based on feedback and evolving user preferences. Additionally, monitoring and updating the model periodically will contribute to its ongoing effectiveness.</a:t>
            </a:r>
          </a:p>
        </p:txBody>
      </p:sp>
      <p:sp>
        <p:nvSpPr>
          <p:cNvPr id="4" name="Slide Number Placeholder 3">
            <a:extLst>
              <a:ext uri="{FF2B5EF4-FFF2-40B4-BE49-F238E27FC236}">
                <a16:creationId xmlns:a16="http://schemas.microsoft.com/office/drawing/2014/main" id="{1308B858-CF65-F636-CBC3-6C0621F48F53}"/>
              </a:ext>
            </a:extLst>
          </p:cNvPr>
          <p:cNvSpPr>
            <a:spLocks noGrp="1"/>
          </p:cNvSpPr>
          <p:nvPr>
            <p:ph type="sldNum" sz="quarter" idx="12"/>
          </p:nvPr>
        </p:nvSpPr>
        <p:spPr/>
        <p:txBody>
          <a:bodyPr/>
          <a:lstStyle/>
          <a:p>
            <a:fld id="{6CB39E08-E0E5-4B1A-8F7D-08FE7678A3B6}" type="slidenum">
              <a:rPr lang="en-US" smtClean="0"/>
              <a:t>12</a:t>
            </a:fld>
            <a:endParaRPr lang="en-US"/>
          </a:p>
        </p:txBody>
      </p:sp>
      <p:sp>
        <p:nvSpPr>
          <p:cNvPr id="5" name="Footer Placeholder 4">
            <a:extLst>
              <a:ext uri="{FF2B5EF4-FFF2-40B4-BE49-F238E27FC236}">
                <a16:creationId xmlns:a16="http://schemas.microsoft.com/office/drawing/2014/main" id="{488E7AA2-2FEF-E6C1-3CC2-1B7E9A83E90F}"/>
              </a:ext>
            </a:extLst>
          </p:cNvPr>
          <p:cNvSpPr>
            <a:spLocks noGrp="1"/>
          </p:cNvSpPr>
          <p:nvPr>
            <p:ph type="ftr" sz="quarter" idx="11"/>
          </p:nvPr>
        </p:nvSpPr>
        <p:spPr/>
        <p:txBody>
          <a:bodyPr/>
          <a:lstStyle/>
          <a:p>
            <a:r>
              <a:rPr lang="en-US"/>
              <a:t>Copyright Material by Honey Yadav @IIT Delhi</a:t>
            </a:r>
          </a:p>
        </p:txBody>
      </p:sp>
    </p:spTree>
    <p:extLst>
      <p:ext uri="{BB962C8B-B14F-4D97-AF65-F5344CB8AC3E}">
        <p14:creationId xmlns:p14="http://schemas.microsoft.com/office/powerpoint/2010/main" val="969510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A428-9806-DD5D-C235-4493C47FBF2A}"/>
              </a:ext>
            </a:extLst>
          </p:cNvPr>
          <p:cNvSpPr>
            <a:spLocks noGrp="1"/>
          </p:cNvSpPr>
          <p:nvPr>
            <p:ph type="title"/>
          </p:nvPr>
        </p:nvSpPr>
        <p:spPr/>
        <p:txBody>
          <a:bodyPr/>
          <a:lstStyle/>
          <a:p>
            <a:r>
              <a:rPr lang="en-IN" b="1" i="0" u="none" strike="noStrike" dirty="0">
                <a:effectLst/>
                <a:latin typeface="Söhne"/>
              </a:rPr>
              <a:t>Alternatives without GPT-3.5:</a:t>
            </a:r>
            <a:br>
              <a:rPr lang="en-IN" b="1" i="0" u="none" strike="noStrike" dirty="0">
                <a:effectLst/>
                <a:latin typeface="Söhne"/>
              </a:rPr>
            </a:br>
            <a:endParaRPr lang="en-US" dirty="0"/>
          </a:p>
        </p:txBody>
      </p:sp>
      <p:sp>
        <p:nvSpPr>
          <p:cNvPr id="3" name="Content Placeholder 2">
            <a:extLst>
              <a:ext uri="{FF2B5EF4-FFF2-40B4-BE49-F238E27FC236}">
                <a16:creationId xmlns:a16="http://schemas.microsoft.com/office/drawing/2014/main" id="{3310E94F-563F-AC91-6141-DF0366289DB7}"/>
              </a:ext>
            </a:extLst>
          </p:cNvPr>
          <p:cNvSpPr>
            <a:spLocks noGrp="1"/>
          </p:cNvSpPr>
          <p:nvPr>
            <p:ph idx="1"/>
          </p:nvPr>
        </p:nvSpPr>
        <p:spPr>
          <a:xfrm>
            <a:off x="548641" y="1796902"/>
            <a:ext cx="10995660" cy="4260998"/>
          </a:xfrm>
        </p:spPr>
        <p:txBody>
          <a:bodyPr>
            <a:normAutofit/>
          </a:bodyPr>
          <a:lstStyle/>
          <a:p>
            <a:pPr algn="l">
              <a:buFont typeface="+mj-lt"/>
              <a:buAutoNum type="arabicPeriod"/>
            </a:pPr>
            <a:r>
              <a:rPr lang="en-IN" b="1" i="0" u="none" strike="noStrike" dirty="0">
                <a:solidFill>
                  <a:srgbClr val="374151"/>
                </a:solidFill>
                <a:effectLst/>
                <a:latin typeface="Söhne"/>
              </a:rPr>
              <a:t>Template-Based Descriptions:</a:t>
            </a:r>
            <a:r>
              <a:rPr lang="en-IN" b="0" i="0" u="none" strike="noStrike" dirty="0">
                <a:solidFill>
                  <a:srgbClr val="374151"/>
                </a:solidFill>
                <a:effectLst/>
                <a:latin typeface="Söhne"/>
              </a:rPr>
              <a:t> Instead of relying on a language model, you can create template-based descriptions that incorporate key information such as cuisines, mean rating, and cost. This approach allows for more control over the content and ensures accuracy.</a:t>
            </a:r>
          </a:p>
          <a:p>
            <a:pPr algn="l">
              <a:buFont typeface="+mj-lt"/>
              <a:buAutoNum type="arabicPeriod"/>
            </a:pPr>
            <a:r>
              <a:rPr lang="en-IN" b="1" i="0" u="none" strike="noStrike" dirty="0">
                <a:solidFill>
                  <a:srgbClr val="374151"/>
                </a:solidFill>
                <a:effectLst/>
                <a:latin typeface="Söhne"/>
              </a:rPr>
              <a:t>Custom Text Generation Models:</a:t>
            </a:r>
            <a:r>
              <a:rPr lang="en-IN" b="0" i="0" u="none" strike="noStrike" dirty="0">
                <a:solidFill>
                  <a:srgbClr val="374151"/>
                </a:solidFill>
                <a:effectLst/>
                <a:latin typeface="Söhne"/>
              </a:rPr>
              <a:t> Train or fine-tune a text generation model using a dataset specific to restaurant descriptions. This approach might provide more tailored and accurate results compared to a general-purpose model.</a:t>
            </a:r>
          </a:p>
          <a:p>
            <a:pPr algn="l">
              <a:buFont typeface="+mj-lt"/>
              <a:buAutoNum type="arabicPeriod"/>
            </a:pPr>
            <a:r>
              <a:rPr lang="en-IN" b="1" i="0" u="none" strike="noStrike" dirty="0">
                <a:solidFill>
                  <a:srgbClr val="374151"/>
                </a:solidFill>
                <a:effectLst/>
                <a:latin typeface="Söhne"/>
              </a:rPr>
              <a:t>User Reviews Analysis:</a:t>
            </a:r>
            <a:r>
              <a:rPr lang="en-IN" b="0" i="0" u="none" strike="noStrike" dirty="0">
                <a:solidFill>
                  <a:srgbClr val="374151"/>
                </a:solidFill>
                <a:effectLst/>
                <a:latin typeface="Söhne"/>
              </a:rPr>
              <a:t> Extract information from user reviews to create descriptions. Analysing user-generated content can provide insights into the strengths and weaknesses of a restaurant.</a:t>
            </a:r>
          </a:p>
          <a:p>
            <a:endParaRPr lang="en-US" dirty="0"/>
          </a:p>
        </p:txBody>
      </p:sp>
      <p:sp>
        <p:nvSpPr>
          <p:cNvPr id="5" name="Slide Number Placeholder 4">
            <a:extLst>
              <a:ext uri="{FF2B5EF4-FFF2-40B4-BE49-F238E27FC236}">
                <a16:creationId xmlns:a16="http://schemas.microsoft.com/office/drawing/2014/main" id="{17043F82-7FF6-04DA-6228-5634B13AE4D2}"/>
              </a:ext>
            </a:extLst>
          </p:cNvPr>
          <p:cNvSpPr>
            <a:spLocks noGrp="1"/>
          </p:cNvSpPr>
          <p:nvPr>
            <p:ph type="sldNum" sz="quarter" idx="12"/>
          </p:nvPr>
        </p:nvSpPr>
        <p:spPr/>
        <p:txBody>
          <a:bodyPr/>
          <a:lstStyle/>
          <a:p>
            <a:fld id="{6CB39E08-E0E5-4B1A-8F7D-08FE7678A3B6}" type="slidenum">
              <a:rPr lang="en-US" smtClean="0"/>
              <a:t>13</a:t>
            </a:fld>
            <a:endParaRPr lang="en-US"/>
          </a:p>
        </p:txBody>
      </p:sp>
      <p:sp>
        <p:nvSpPr>
          <p:cNvPr id="6" name="Footer Placeholder 5">
            <a:extLst>
              <a:ext uri="{FF2B5EF4-FFF2-40B4-BE49-F238E27FC236}">
                <a16:creationId xmlns:a16="http://schemas.microsoft.com/office/drawing/2014/main" id="{C6CC5D7C-8AE8-92A6-823E-6082B51877F8}"/>
              </a:ext>
            </a:extLst>
          </p:cNvPr>
          <p:cNvSpPr>
            <a:spLocks noGrp="1"/>
          </p:cNvSpPr>
          <p:nvPr>
            <p:ph type="ftr" sz="quarter" idx="11"/>
          </p:nvPr>
        </p:nvSpPr>
        <p:spPr/>
        <p:txBody>
          <a:bodyPr/>
          <a:lstStyle/>
          <a:p>
            <a:r>
              <a:rPr lang="en-US"/>
              <a:t>Copyright Material by Honey Yadav @IIT Delhi</a:t>
            </a:r>
          </a:p>
        </p:txBody>
      </p:sp>
    </p:spTree>
    <p:extLst>
      <p:ext uri="{BB962C8B-B14F-4D97-AF65-F5344CB8AC3E}">
        <p14:creationId xmlns:p14="http://schemas.microsoft.com/office/powerpoint/2010/main" val="59895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986F2-DA56-2C37-FA69-C6608C1494AA}"/>
              </a:ext>
            </a:extLst>
          </p:cNvPr>
          <p:cNvSpPr>
            <a:spLocks noGrp="1"/>
          </p:cNvSpPr>
          <p:nvPr>
            <p:ph type="title"/>
          </p:nvPr>
        </p:nvSpPr>
        <p:spPr>
          <a:xfrm>
            <a:off x="548639" y="950976"/>
            <a:ext cx="10995659" cy="1366922"/>
          </a:xfrm>
        </p:spPr>
        <p:txBody>
          <a:bodyPr>
            <a:normAutofit/>
          </a:bodyPr>
          <a:lstStyle/>
          <a:p>
            <a:pPr algn="just"/>
            <a:r>
              <a:rPr lang="en-IN" sz="3200" b="1" i="0" u="none" strike="noStrike" dirty="0">
                <a:solidFill>
                  <a:srgbClr val="333333"/>
                </a:solidFill>
                <a:effectLst/>
                <a:latin typeface="Times New Roman" panose="02020603050405020304" pitchFamily="18" charset="0"/>
                <a:cs typeface="Times New Roman" panose="02020603050405020304" pitchFamily="18" charset="0"/>
              </a:rPr>
              <a:t>Recommendation system using content filtering: A case study for college campus placement – Karbhari et al., 2017</a:t>
            </a:r>
            <a:br>
              <a:rPr lang="en-IN" sz="3200" b="1" i="0" u="none" strike="noStrike" dirty="0">
                <a:solidFill>
                  <a:srgbClr val="333333"/>
                </a:solidFill>
                <a:effectLst/>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D2FC19-3607-9FAE-5E39-A81892009068}"/>
              </a:ext>
            </a:extLst>
          </p:cNvPr>
          <p:cNvSpPr>
            <a:spLocks noGrp="1"/>
          </p:cNvSpPr>
          <p:nvPr>
            <p:ph idx="1"/>
          </p:nvPr>
        </p:nvSpPr>
        <p:spPr>
          <a:xfrm>
            <a:off x="548641" y="2317898"/>
            <a:ext cx="10995660" cy="3740001"/>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Recommender systems is a technology used everywhere in ecommerce these days. Providing the results on social networks it has graphically increased the users as targeted by the networking owners. </a:t>
            </a:r>
            <a:r>
              <a:rPr lang="en-US" sz="2400" b="1" dirty="0">
                <a:latin typeface="Times New Roman" panose="02020603050405020304" pitchFamily="18" charset="0"/>
                <a:cs typeface="Times New Roman" panose="02020603050405020304" pitchFamily="18" charset="0"/>
              </a:rPr>
              <a:t>This paper presents a method to combine this and consider the diverse needs with varying level of competence. Categorizing students based on their credentials thereafter, it discovers best solutions to generate recommendations for placement based on the marks and various other factors included in the profile of the student</a:t>
            </a:r>
            <a:r>
              <a:rPr lang="en-US" sz="2400" dirty="0">
                <a:latin typeface="Times New Roman" panose="02020603050405020304" pitchFamily="18" charset="0"/>
                <a:cs typeface="Times New Roman" panose="02020603050405020304" pitchFamily="18" charset="0"/>
              </a:rPr>
              <a:t>. Using these soft computing techniques the student can be referred to the job profile which is not used as reference for the placement otherwise.</a:t>
            </a:r>
          </a:p>
        </p:txBody>
      </p:sp>
      <p:sp>
        <p:nvSpPr>
          <p:cNvPr id="5" name="Slide Number Placeholder 4">
            <a:extLst>
              <a:ext uri="{FF2B5EF4-FFF2-40B4-BE49-F238E27FC236}">
                <a16:creationId xmlns:a16="http://schemas.microsoft.com/office/drawing/2014/main" id="{AA72361E-552A-CE2D-3C9C-9F6F2B41AA1A}"/>
              </a:ext>
            </a:extLst>
          </p:cNvPr>
          <p:cNvSpPr>
            <a:spLocks noGrp="1"/>
          </p:cNvSpPr>
          <p:nvPr>
            <p:ph type="sldNum" sz="quarter" idx="12"/>
          </p:nvPr>
        </p:nvSpPr>
        <p:spPr/>
        <p:txBody>
          <a:bodyPr/>
          <a:lstStyle/>
          <a:p>
            <a:fld id="{6CB39E08-E0E5-4B1A-8F7D-08FE7678A3B6}" type="slidenum">
              <a:rPr lang="en-US" smtClean="0"/>
              <a:t>14</a:t>
            </a:fld>
            <a:endParaRPr lang="en-US"/>
          </a:p>
        </p:txBody>
      </p:sp>
      <p:sp>
        <p:nvSpPr>
          <p:cNvPr id="6" name="Footer Placeholder 5">
            <a:extLst>
              <a:ext uri="{FF2B5EF4-FFF2-40B4-BE49-F238E27FC236}">
                <a16:creationId xmlns:a16="http://schemas.microsoft.com/office/drawing/2014/main" id="{3FACA832-843B-CEB1-55E1-9DE3A121E727}"/>
              </a:ext>
            </a:extLst>
          </p:cNvPr>
          <p:cNvSpPr>
            <a:spLocks noGrp="1"/>
          </p:cNvSpPr>
          <p:nvPr>
            <p:ph type="ftr" sz="quarter" idx="11"/>
          </p:nvPr>
        </p:nvSpPr>
        <p:spPr/>
        <p:txBody>
          <a:bodyPr/>
          <a:lstStyle/>
          <a:p>
            <a:r>
              <a:rPr lang="en-US"/>
              <a:t>Copyright Material by Honey Yadav @IIT Delhi</a:t>
            </a:r>
          </a:p>
        </p:txBody>
      </p:sp>
    </p:spTree>
    <p:extLst>
      <p:ext uri="{BB962C8B-B14F-4D97-AF65-F5344CB8AC3E}">
        <p14:creationId xmlns:p14="http://schemas.microsoft.com/office/powerpoint/2010/main" val="1553341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A0838-7380-033A-F130-6F7594A2562D}"/>
              </a:ext>
            </a:extLst>
          </p:cNvPr>
          <p:cNvSpPr>
            <a:spLocks noGrp="1"/>
          </p:cNvSpPr>
          <p:nvPr>
            <p:ph type="title"/>
          </p:nvPr>
        </p:nvSpPr>
        <p:spPr/>
        <p:txBody>
          <a:bodyPr/>
          <a:lstStyle/>
          <a:p>
            <a:r>
              <a:rPr lang="en-US" dirty="0"/>
              <a:t>Recommendation Systems</a:t>
            </a:r>
          </a:p>
        </p:txBody>
      </p:sp>
      <p:sp>
        <p:nvSpPr>
          <p:cNvPr id="3" name="Content Placeholder 2">
            <a:extLst>
              <a:ext uri="{FF2B5EF4-FFF2-40B4-BE49-F238E27FC236}">
                <a16:creationId xmlns:a16="http://schemas.microsoft.com/office/drawing/2014/main" id="{2E55ED81-D4FD-AC31-477E-F280E2C3D073}"/>
              </a:ext>
            </a:extLst>
          </p:cNvPr>
          <p:cNvSpPr>
            <a:spLocks noGrp="1"/>
          </p:cNvSpPr>
          <p:nvPr>
            <p:ph idx="1"/>
          </p:nvPr>
        </p:nvSpPr>
        <p:spPr>
          <a:xfrm>
            <a:off x="548641" y="1658679"/>
            <a:ext cx="10995660" cy="4399221"/>
          </a:xfrm>
        </p:spPr>
        <p:txBody>
          <a:bodyPr>
            <a:normAutofit fontScale="85000" lnSpcReduction="10000"/>
          </a:bodyPr>
          <a:lstStyle/>
          <a:p>
            <a:pPr algn="just"/>
            <a:r>
              <a:rPr lang="en-US" dirty="0"/>
              <a:t>Recommendation systems use ratings that users have given items to make specific recommendations. Companies that sell many products to many customers and permit these customers to rate their products, like Amazon, are able to collect massive datasets that can be used to predict what rating a particular user will give a specific item. Items for which a high rating is predicted for a given user are then recommended to that user.</a:t>
            </a:r>
          </a:p>
          <a:p>
            <a:pPr algn="just"/>
            <a:r>
              <a:rPr lang="en-US" dirty="0"/>
              <a:t>Netflix uses a recommendation system to predict how many stars a user will give a specific movie. One star suggests it is not a good movie, whereas five stars suggests it is an excellent movie</a:t>
            </a:r>
          </a:p>
          <a:p>
            <a:pPr algn="just"/>
            <a:r>
              <a:rPr lang="en-US" dirty="0"/>
              <a:t>In October 2006, Netflix offered a challenge to the data science community: improve our recommendation algorithm by 10% and win a million dollars. In September 2009, the winners were announced. You can read a good summary of how the winning algorithm was put together here: </a:t>
            </a:r>
            <a:r>
              <a:rPr lang="en-US" dirty="0">
                <a:solidFill>
                  <a:srgbClr val="0070C0"/>
                </a:solidFill>
              </a:rPr>
              <a:t>http://</a:t>
            </a:r>
            <a:r>
              <a:rPr lang="en-US" dirty="0" err="1">
                <a:solidFill>
                  <a:srgbClr val="0070C0"/>
                </a:solidFill>
              </a:rPr>
              <a:t>blog.echen.me</a:t>
            </a:r>
            <a:r>
              <a:rPr lang="en-US" dirty="0">
                <a:solidFill>
                  <a:srgbClr val="0070C0"/>
                </a:solidFill>
              </a:rPr>
              <a:t>/2011/10/24/winning-the-</a:t>
            </a:r>
            <a:r>
              <a:rPr lang="en-US" dirty="0" err="1">
                <a:solidFill>
                  <a:srgbClr val="0070C0"/>
                </a:solidFill>
              </a:rPr>
              <a:t>netflix</a:t>
            </a:r>
            <a:r>
              <a:rPr lang="en-US" dirty="0">
                <a:solidFill>
                  <a:srgbClr val="0070C0"/>
                </a:solidFill>
              </a:rPr>
              <a:t>-prize-a-summary/ and a more detailed explanation.  </a:t>
            </a:r>
            <a:r>
              <a:rPr lang="en-US" dirty="0"/>
              <a:t>here: </a:t>
            </a:r>
            <a:r>
              <a:rPr lang="en-US" dirty="0">
                <a:solidFill>
                  <a:srgbClr val="0070C0"/>
                </a:solidFill>
              </a:rPr>
              <a:t>https://www2.seas.gwu.edu/~</a:t>
            </a:r>
            <a:r>
              <a:rPr lang="en-US" dirty="0" err="1">
                <a:solidFill>
                  <a:srgbClr val="0070C0"/>
                </a:solidFill>
              </a:rPr>
              <a:t>simhaweb</a:t>
            </a:r>
            <a:r>
              <a:rPr lang="en-US" dirty="0">
                <a:solidFill>
                  <a:srgbClr val="0070C0"/>
                </a:solidFill>
              </a:rPr>
              <a:t>/</a:t>
            </a:r>
            <a:r>
              <a:rPr lang="en-US" dirty="0" err="1">
                <a:solidFill>
                  <a:srgbClr val="0070C0"/>
                </a:solidFill>
              </a:rPr>
              <a:t>champalg</a:t>
            </a:r>
            <a:r>
              <a:rPr lang="en-US" dirty="0">
                <a:solidFill>
                  <a:srgbClr val="0070C0"/>
                </a:solidFill>
              </a:rPr>
              <a:t>/</a:t>
            </a:r>
            <a:r>
              <a:rPr lang="en-US" dirty="0" err="1">
                <a:solidFill>
                  <a:srgbClr val="0070C0"/>
                </a:solidFill>
              </a:rPr>
              <a:t>cf</a:t>
            </a:r>
            <a:r>
              <a:rPr lang="en-US" dirty="0">
                <a:solidFill>
                  <a:srgbClr val="0070C0"/>
                </a:solidFill>
              </a:rPr>
              <a:t>/papers/KorenBellKor2009.pdf</a:t>
            </a:r>
            <a:r>
              <a:rPr lang="en-US" dirty="0"/>
              <a:t>. </a:t>
            </a:r>
          </a:p>
        </p:txBody>
      </p:sp>
      <p:sp>
        <p:nvSpPr>
          <p:cNvPr id="5" name="Slide Number Placeholder 4">
            <a:extLst>
              <a:ext uri="{FF2B5EF4-FFF2-40B4-BE49-F238E27FC236}">
                <a16:creationId xmlns:a16="http://schemas.microsoft.com/office/drawing/2014/main" id="{B58644D7-4847-613F-121A-D06270595724}"/>
              </a:ext>
            </a:extLst>
          </p:cNvPr>
          <p:cNvSpPr>
            <a:spLocks noGrp="1"/>
          </p:cNvSpPr>
          <p:nvPr>
            <p:ph type="sldNum" sz="quarter" idx="12"/>
          </p:nvPr>
        </p:nvSpPr>
        <p:spPr/>
        <p:txBody>
          <a:bodyPr/>
          <a:lstStyle/>
          <a:p>
            <a:fld id="{6CB39E08-E0E5-4B1A-8F7D-08FE7678A3B6}" type="slidenum">
              <a:rPr lang="en-US" smtClean="0"/>
              <a:t>2</a:t>
            </a:fld>
            <a:endParaRPr lang="en-US"/>
          </a:p>
        </p:txBody>
      </p:sp>
      <p:sp>
        <p:nvSpPr>
          <p:cNvPr id="6" name="Footer Placeholder 5">
            <a:extLst>
              <a:ext uri="{FF2B5EF4-FFF2-40B4-BE49-F238E27FC236}">
                <a16:creationId xmlns:a16="http://schemas.microsoft.com/office/drawing/2014/main" id="{96374FB8-8DC6-B7B0-7322-1AF346F283EF}"/>
              </a:ext>
            </a:extLst>
          </p:cNvPr>
          <p:cNvSpPr>
            <a:spLocks noGrp="1"/>
          </p:cNvSpPr>
          <p:nvPr>
            <p:ph type="ftr" sz="quarter" idx="11"/>
          </p:nvPr>
        </p:nvSpPr>
        <p:spPr/>
        <p:txBody>
          <a:bodyPr/>
          <a:lstStyle/>
          <a:p>
            <a:r>
              <a:rPr lang="en-US"/>
              <a:t>Copyright Material by Honey Yadav @IIT Delhi</a:t>
            </a:r>
          </a:p>
        </p:txBody>
      </p:sp>
    </p:spTree>
    <p:extLst>
      <p:ext uri="{BB962C8B-B14F-4D97-AF65-F5344CB8AC3E}">
        <p14:creationId xmlns:p14="http://schemas.microsoft.com/office/powerpoint/2010/main" val="27240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7827A-610D-D446-5777-ED7BC19E4F71}"/>
              </a:ext>
            </a:extLst>
          </p:cNvPr>
          <p:cNvSpPr>
            <a:spLocks noGrp="1"/>
          </p:cNvSpPr>
          <p:nvPr>
            <p:ph type="title"/>
          </p:nvPr>
        </p:nvSpPr>
        <p:spPr/>
        <p:txBody>
          <a:bodyPr/>
          <a:lstStyle/>
          <a:p>
            <a:r>
              <a:rPr lang="en-US" dirty="0"/>
              <a:t>Recommendation Models</a:t>
            </a:r>
          </a:p>
        </p:txBody>
      </p:sp>
      <p:sp>
        <p:nvSpPr>
          <p:cNvPr id="3" name="Content Placeholder 2">
            <a:extLst>
              <a:ext uri="{FF2B5EF4-FFF2-40B4-BE49-F238E27FC236}">
                <a16:creationId xmlns:a16="http://schemas.microsoft.com/office/drawing/2014/main" id="{CE38BB17-A7D0-3AE7-CA21-C1DB7FA417CF}"/>
              </a:ext>
            </a:extLst>
          </p:cNvPr>
          <p:cNvSpPr>
            <a:spLocks noGrp="1"/>
          </p:cNvSpPr>
          <p:nvPr>
            <p:ph idx="1"/>
          </p:nvPr>
        </p:nvSpPr>
        <p:spPr/>
        <p:txBody>
          <a:bodyPr/>
          <a:lstStyle/>
          <a:p>
            <a:pPr algn="just"/>
            <a:r>
              <a:rPr lang="en-US" dirty="0"/>
              <a:t>Content-Based Recommendation Models: If a user likes action movies, the system recommends other action movies.</a:t>
            </a:r>
          </a:p>
          <a:p>
            <a:pPr algn="just"/>
            <a:r>
              <a:rPr lang="en-US" dirty="0"/>
              <a:t>Collaborative Filtering Models: User-Based and Item-Based Collaborative Filtering</a:t>
            </a:r>
          </a:p>
          <a:p>
            <a:pPr algn="just"/>
            <a:r>
              <a:rPr lang="en-US" dirty="0"/>
              <a:t>Matrix Factorization: Represents users and items as vectors in a latent space. Decomposes the user-item interaction matrix into two lower-dimensional matrices.</a:t>
            </a:r>
          </a:p>
          <a:p>
            <a:pPr algn="just"/>
            <a:r>
              <a:rPr lang="en-US" dirty="0"/>
              <a:t>Deep Learning-Based Models: Utilizes neural networks to capture complex patterns and representations. </a:t>
            </a:r>
          </a:p>
        </p:txBody>
      </p:sp>
      <p:sp>
        <p:nvSpPr>
          <p:cNvPr id="5" name="Slide Number Placeholder 4">
            <a:extLst>
              <a:ext uri="{FF2B5EF4-FFF2-40B4-BE49-F238E27FC236}">
                <a16:creationId xmlns:a16="http://schemas.microsoft.com/office/drawing/2014/main" id="{3B907CA4-63E7-A310-0F9E-6EE47F89813E}"/>
              </a:ext>
            </a:extLst>
          </p:cNvPr>
          <p:cNvSpPr>
            <a:spLocks noGrp="1"/>
          </p:cNvSpPr>
          <p:nvPr>
            <p:ph type="sldNum" sz="quarter" idx="12"/>
          </p:nvPr>
        </p:nvSpPr>
        <p:spPr/>
        <p:txBody>
          <a:bodyPr/>
          <a:lstStyle/>
          <a:p>
            <a:fld id="{6CB39E08-E0E5-4B1A-8F7D-08FE7678A3B6}" type="slidenum">
              <a:rPr lang="en-US" smtClean="0"/>
              <a:t>3</a:t>
            </a:fld>
            <a:endParaRPr lang="en-US"/>
          </a:p>
        </p:txBody>
      </p:sp>
      <p:sp>
        <p:nvSpPr>
          <p:cNvPr id="6" name="Footer Placeholder 5">
            <a:extLst>
              <a:ext uri="{FF2B5EF4-FFF2-40B4-BE49-F238E27FC236}">
                <a16:creationId xmlns:a16="http://schemas.microsoft.com/office/drawing/2014/main" id="{7D5C9A34-3DEA-0F2F-B5B2-F3CD34022E13}"/>
              </a:ext>
            </a:extLst>
          </p:cNvPr>
          <p:cNvSpPr>
            <a:spLocks noGrp="1"/>
          </p:cNvSpPr>
          <p:nvPr>
            <p:ph type="ftr" sz="quarter" idx="11"/>
          </p:nvPr>
        </p:nvSpPr>
        <p:spPr/>
        <p:txBody>
          <a:bodyPr/>
          <a:lstStyle/>
          <a:p>
            <a:r>
              <a:rPr lang="en-US"/>
              <a:t>Copyright Material by Honey Yadav @IIT Delhi</a:t>
            </a:r>
          </a:p>
        </p:txBody>
      </p:sp>
    </p:spTree>
    <p:extLst>
      <p:ext uri="{BB962C8B-B14F-4D97-AF65-F5344CB8AC3E}">
        <p14:creationId xmlns:p14="http://schemas.microsoft.com/office/powerpoint/2010/main" val="2822929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C07F-105C-C38C-5C5C-DC9DB3A1B215}"/>
              </a:ext>
            </a:extLst>
          </p:cNvPr>
          <p:cNvSpPr>
            <a:spLocks noGrp="1"/>
          </p:cNvSpPr>
          <p:nvPr>
            <p:ph type="title"/>
          </p:nvPr>
        </p:nvSpPr>
        <p:spPr>
          <a:xfrm>
            <a:off x="548640" y="952500"/>
            <a:ext cx="6980971" cy="1250811"/>
          </a:xfrm>
        </p:spPr>
        <p:txBody>
          <a:bodyPr>
            <a:normAutofit/>
          </a:bodyPr>
          <a:lstStyle/>
          <a:p>
            <a:r>
              <a:rPr lang="en-US" dirty="0"/>
              <a:t>Loss Functions</a:t>
            </a:r>
          </a:p>
        </p:txBody>
      </p:sp>
      <p:pic>
        <p:nvPicPr>
          <p:cNvPr id="5" name="Picture 4" descr="A math formula with black text&#10;&#10;Description automatically generated with medium confidence">
            <a:extLst>
              <a:ext uri="{FF2B5EF4-FFF2-40B4-BE49-F238E27FC236}">
                <a16:creationId xmlns:a16="http://schemas.microsoft.com/office/drawing/2014/main" id="{47E02E0B-7C0E-27EB-CF4C-3AC03BE56638}"/>
              </a:ext>
            </a:extLst>
          </p:cNvPr>
          <p:cNvPicPr>
            <a:picLocks noChangeAspect="1"/>
          </p:cNvPicPr>
          <p:nvPr/>
        </p:nvPicPr>
        <p:blipFill rotWithShape="1">
          <a:blip r:embed="rId2"/>
          <a:srcRect r="14433"/>
          <a:stretch/>
        </p:blipFill>
        <p:spPr>
          <a:xfrm>
            <a:off x="647700" y="2412462"/>
            <a:ext cx="6896100" cy="3645438"/>
          </a:xfrm>
          <a:prstGeom prst="rect">
            <a:avLst/>
          </a:prstGeom>
          <a:noFill/>
        </p:spPr>
      </p:pic>
      <p:sp>
        <p:nvSpPr>
          <p:cNvPr id="3" name="Content Placeholder 2">
            <a:extLst>
              <a:ext uri="{FF2B5EF4-FFF2-40B4-BE49-F238E27FC236}">
                <a16:creationId xmlns:a16="http://schemas.microsoft.com/office/drawing/2014/main" id="{72C477CF-DEFD-2464-DB1C-BEC86F868497}"/>
              </a:ext>
            </a:extLst>
          </p:cNvPr>
          <p:cNvSpPr>
            <a:spLocks noGrp="1"/>
          </p:cNvSpPr>
          <p:nvPr>
            <p:ph idx="1"/>
          </p:nvPr>
        </p:nvSpPr>
        <p:spPr>
          <a:xfrm>
            <a:off x="7543800" y="952500"/>
            <a:ext cx="4449726" cy="5105400"/>
          </a:xfrm>
        </p:spPr>
        <p:txBody>
          <a:bodyPr>
            <a:normAutofit lnSpcReduction="10000"/>
          </a:bodyPr>
          <a:lstStyle/>
          <a:p>
            <a:pPr algn="just">
              <a:lnSpc>
                <a:spcPct val="110000"/>
              </a:lnSpc>
            </a:pPr>
            <a:r>
              <a:rPr lang="en-US" sz="1600" dirty="0">
                <a:latin typeface="Times New Roman" panose="02020603050405020304" pitchFamily="18" charset="0"/>
                <a:cs typeface="Times New Roman" panose="02020603050405020304" pitchFamily="18" charset="0"/>
              </a:rPr>
              <a:t>Loss functions measure the difference between predicted and actual values.</a:t>
            </a:r>
          </a:p>
          <a:p>
            <a:pPr algn="just">
              <a:lnSpc>
                <a:spcPct val="110000"/>
              </a:lnSpc>
            </a:pPr>
            <a:r>
              <a:rPr lang="en-US" sz="1600" dirty="0">
                <a:latin typeface="Times New Roman" panose="02020603050405020304" pitchFamily="18" charset="0"/>
                <a:cs typeface="Times New Roman" panose="02020603050405020304" pitchFamily="18" charset="0"/>
              </a:rPr>
              <a:t>Common loss functions include Mean Squared Error (MSE), Root Mean Square Error for regression tasks and Binary Cross-Entropy for binary classification tasks.</a:t>
            </a:r>
          </a:p>
          <a:p>
            <a:pPr marL="0" indent="0" algn="just">
              <a:lnSpc>
                <a:spcPct val="110000"/>
              </a:lnSpc>
              <a:buNone/>
            </a:pPr>
            <a:r>
              <a:rPr lang="en-US" sz="1600" dirty="0">
                <a:latin typeface="Times New Roman" panose="02020603050405020304" pitchFamily="18" charset="0"/>
                <a:cs typeface="Times New Roman" panose="02020603050405020304" pitchFamily="18" charset="0"/>
              </a:rPr>
              <a:t>Evaluation Metrics:</a:t>
            </a:r>
          </a:p>
          <a:p>
            <a:pPr algn="just">
              <a:lnSpc>
                <a:spcPct val="110000"/>
              </a:lnSpc>
            </a:pPr>
            <a:r>
              <a:rPr lang="en-US" sz="1600" dirty="0">
                <a:latin typeface="Times New Roman" panose="02020603050405020304" pitchFamily="18" charset="0"/>
                <a:cs typeface="Times New Roman" panose="02020603050405020304" pitchFamily="18" charset="0"/>
              </a:rPr>
              <a:t>Metrics such as Precision, Recall, and Mean Average Precision are used to evaluate recommendation models.</a:t>
            </a:r>
          </a:p>
          <a:p>
            <a:pPr algn="just">
              <a:lnSpc>
                <a:spcPct val="110000"/>
              </a:lnSpc>
            </a:pPr>
            <a:r>
              <a:rPr lang="en-US" sz="1600" dirty="0">
                <a:latin typeface="Times New Roman" panose="02020603050405020304" pitchFamily="18" charset="0"/>
                <a:cs typeface="Times New Roman" panose="02020603050405020304" pitchFamily="18" charset="0"/>
              </a:rPr>
              <a:t>Precision measures the accuracy of positive predictions, while Recall measures the coverage of actual positive instances.</a:t>
            </a:r>
          </a:p>
          <a:p>
            <a:pPr marL="0" indent="0" algn="just">
              <a:lnSpc>
                <a:spcPct val="110000"/>
              </a:lnSpc>
              <a:buNone/>
            </a:pPr>
            <a:r>
              <a:rPr lang="en-US" sz="1600" dirty="0">
                <a:latin typeface="Times New Roman" panose="02020603050405020304" pitchFamily="18" charset="0"/>
                <a:cs typeface="Times New Roman" panose="02020603050405020304" pitchFamily="18" charset="0"/>
              </a:rPr>
              <a:t>Regularization Techniques:</a:t>
            </a:r>
          </a:p>
          <a:p>
            <a:pPr algn="just">
              <a:lnSpc>
                <a:spcPct val="110000"/>
              </a:lnSpc>
            </a:pPr>
            <a:r>
              <a:rPr lang="en-US" sz="1600" dirty="0">
                <a:latin typeface="Times New Roman" panose="02020603050405020304" pitchFamily="18" charset="0"/>
                <a:cs typeface="Times New Roman" panose="02020603050405020304" pitchFamily="18" charset="0"/>
              </a:rPr>
              <a:t>Techniques like L1 and L2 regularization prevent overfitting.</a:t>
            </a:r>
          </a:p>
          <a:p>
            <a:pPr>
              <a:lnSpc>
                <a:spcPct val="110000"/>
              </a:lnSpc>
            </a:pPr>
            <a:endParaRPr lang="en-US" sz="1300" dirty="0"/>
          </a:p>
        </p:txBody>
      </p:sp>
      <p:sp>
        <p:nvSpPr>
          <p:cNvPr id="4" name="Slide Number Placeholder 3">
            <a:extLst>
              <a:ext uri="{FF2B5EF4-FFF2-40B4-BE49-F238E27FC236}">
                <a16:creationId xmlns:a16="http://schemas.microsoft.com/office/drawing/2014/main" id="{5F8B7962-4E20-43D6-E324-4B539CDAB7B5}"/>
              </a:ext>
            </a:extLst>
          </p:cNvPr>
          <p:cNvSpPr>
            <a:spLocks noGrp="1"/>
          </p:cNvSpPr>
          <p:nvPr>
            <p:ph type="sldNum" sz="quarter" idx="12"/>
          </p:nvPr>
        </p:nvSpPr>
        <p:spPr/>
        <p:txBody>
          <a:bodyPr/>
          <a:lstStyle/>
          <a:p>
            <a:fld id="{6CB39E08-E0E5-4B1A-8F7D-08FE7678A3B6}" type="slidenum">
              <a:rPr lang="en-US" smtClean="0"/>
              <a:t>4</a:t>
            </a:fld>
            <a:endParaRPr lang="en-US"/>
          </a:p>
        </p:txBody>
      </p:sp>
      <p:sp>
        <p:nvSpPr>
          <p:cNvPr id="6" name="Footer Placeholder 5">
            <a:extLst>
              <a:ext uri="{FF2B5EF4-FFF2-40B4-BE49-F238E27FC236}">
                <a16:creationId xmlns:a16="http://schemas.microsoft.com/office/drawing/2014/main" id="{C9C38717-E2A0-CD22-58AE-57E15F2ABD34}"/>
              </a:ext>
            </a:extLst>
          </p:cNvPr>
          <p:cNvSpPr>
            <a:spLocks noGrp="1"/>
          </p:cNvSpPr>
          <p:nvPr>
            <p:ph type="ftr" sz="quarter" idx="11"/>
          </p:nvPr>
        </p:nvSpPr>
        <p:spPr/>
        <p:txBody>
          <a:bodyPr/>
          <a:lstStyle/>
          <a:p>
            <a:r>
              <a:rPr lang="en-US"/>
              <a:t>Copyright Material by Honey Yadav @IIT Delhi</a:t>
            </a:r>
          </a:p>
        </p:txBody>
      </p:sp>
    </p:spTree>
    <p:extLst>
      <p:ext uri="{BB962C8B-B14F-4D97-AF65-F5344CB8AC3E}">
        <p14:creationId xmlns:p14="http://schemas.microsoft.com/office/powerpoint/2010/main" val="3367265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8B6C-5E35-DC42-7CCA-FD3B372AAC9D}"/>
              </a:ext>
            </a:extLst>
          </p:cNvPr>
          <p:cNvSpPr>
            <a:spLocks noGrp="1"/>
          </p:cNvSpPr>
          <p:nvPr>
            <p:ph type="title"/>
          </p:nvPr>
        </p:nvSpPr>
        <p:spPr/>
        <p:txBody>
          <a:bodyPr/>
          <a:lstStyle/>
          <a:p>
            <a:r>
              <a:rPr lang="en-US" dirty="0"/>
              <a:t>Loss Functions</a:t>
            </a:r>
          </a:p>
        </p:txBody>
      </p:sp>
      <p:sp>
        <p:nvSpPr>
          <p:cNvPr id="3" name="Content Placeholder 2">
            <a:extLst>
              <a:ext uri="{FF2B5EF4-FFF2-40B4-BE49-F238E27FC236}">
                <a16:creationId xmlns:a16="http://schemas.microsoft.com/office/drawing/2014/main" id="{5387438C-875B-D574-FC02-3996ED789A09}"/>
              </a:ext>
            </a:extLst>
          </p:cNvPr>
          <p:cNvSpPr>
            <a:spLocks noGrp="1"/>
          </p:cNvSpPr>
          <p:nvPr>
            <p:ph idx="1"/>
          </p:nvPr>
        </p:nvSpPr>
        <p:spPr>
          <a:xfrm>
            <a:off x="334537" y="1683835"/>
            <a:ext cx="11563814" cy="4337824"/>
          </a:xfrm>
        </p:spPr>
        <p:txBody>
          <a:bodyPr numCol="2">
            <a:normAutofit/>
          </a:bodyPr>
          <a:lstStyle/>
          <a:p>
            <a:pPr algn="just"/>
            <a:r>
              <a:rPr lang="en-US" sz="1400" dirty="0">
                <a:latin typeface="Times New Roman" panose="02020603050405020304" pitchFamily="18" charset="0"/>
                <a:cs typeface="Times New Roman" panose="02020603050405020304" pitchFamily="18" charset="0"/>
              </a:rPr>
              <a:t>In recommendation systems, loss functions play a crucial role in training models by quantifying the difference between predicted and actual values. The choice of a loss function depends on the specific task and model architecture. Here are some commonly used loss functions in recommendation systems:</a:t>
            </a:r>
          </a:p>
          <a:p>
            <a:pPr algn="just"/>
            <a:r>
              <a:rPr lang="en-US" sz="1400" b="1" dirty="0">
                <a:latin typeface="Times New Roman" panose="02020603050405020304" pitchFamily="18" charset="0"/>
                <a:cs typeface="Times New Roman" panose="02020603050405020304" pitchFamily="18" charset="0"/>
              </a:rPr>
              <a:t>Mean Squared Error (MSE):</a:t>
            </a:r>
          </a:p>
          <a:p>
            <a:pPr algn="just"/>
            <a:r>
              <a:rPr lang="en-US" sz="1400" dirty="0">
                <a:latin typeface="Times New Roman" panose="02020603050405020304" pitchFamily="18" charset="0"/>
                <a:cs typeface="Times New Roman" panose="02020603050405020304" pitchFamily="18" charset="0"/>
              </a:rPr>
              <a:t>MSE is a widely used loss function that measures the average squared difference between predicted and actual ratings.</a:t>
            </a:r>
          </a:p>
          <a:p>
            <a:pPr algn="just"/>
            <a:r>
              <a:rPr lang="en-US" sz="1400" dirty="0">
                <a:latin typeface="Times New Roman" panose="02020603050405020304" pitchFamily="18" charset="0"/>
                <a:cs typeface="Times New Roman" panose="02020603050405020304" pitchFamily="18" charset="0"/>
              </a:rPr>
              <a:t>Application: Commonly used in collaborative filtering and regression-based recommendation models.</a:t>
            </a:r>
          </a:p>
          <a:p>
            <a:pPr algn="just"/>
            <a:r>
              <a:rPr lang="en-US" sz="1400" b="1" dirty="0">
                <a:latin typeface="Times New Roman" panose="02020603050405020304" pitchFamily="18" charset="0"/>
                <a:cs typeface="Times New Roman" panose="02020603050405020304" pitchFamily="18" charset="0"/>
              </a:rPr>
              <a:t>Mean Absolute Error (MAE):</a:t>
            </a:r>
          </a:p>
          <a:p>
            <a:pPr algn="just"/>
            <a:r>
              <a:rPr lang="en-US" sz="1400" dirty="0">
                <a:latin typeface="Times New Roman" panose="02020603050405020304" pitchFamily="18" charset="0"/>
                <a:cs typeface="Times New Roman" panose="02020603050405020304" pitchFamily="18" charset="0"/>
              </a:rPr>
              <a:t>MAE measures the average absolute difference between predicted and actual    ratings.</a:t>
            </a:r>
          </a:p>
          <a:p>
            <a:pPr algn="just"/>
            <a:r>
              <a:rPr lang="en-US" sz="1400" dirty="0">
                <a:latin typeface="Times New Roman" panose="02020603050405020304" pitchFamily="18" charset="0"/>
                <a:cs typeface="Times New Roman" panose="02020603050405020304" pitchFamily="18" charset="0"/>
              </a:rPr>
              <a:t>Application: Similar to MSE, used in collaborative filtering and regression-based recommendation models.</a:t>
            </a:r>
          </a:p>
          <a:p>
            <a:pPr algn="just"/>
            <a:r>
              <a:rPr lang="en-US" sz="1400" b="1" dirty="0">
                <a:latin typeface="Times New Roman" panose="02020603050405020304" pitchFamily="18" charset="0"/>
                <a:cs typeface="Times New Roman" panose="02020603050405020304" pitchFamily="18" charset="0"/>
              </a:rPr>
              <a:t>Binary Cross-Entropy Loss:</a:t>
            </a:r>
          </a:p>
          <a:p>
            <a:pPr algn="just"/>
            <a:r>
              <a:rPr lang="en-US" sz="1400" dirty="0">
                <a:latin typeface="Times New Roman" panose="02020603050405020304" pitchFamily="18" charset="0"/>
                <a:cs typeface="Times New Roman" panose="02020603050405020304" pitchFamily="18" charset="0"/>
              </a:rPr>
              <a:t>Binary Cross-Entropy is often used for binary classification tasks, such as implicit feedback recommendation systems.</a:t>
            </a:r>
          </a:p>
          <a:p>
            <a:pPr algn="just"/>
            <a:r>
              <a:rPr lang="en-US" sz="1400" dirty="0">
                <a:latin typeface="Times New Roman" panose="02020603050405020304" pitchFamily="18" charset="0"/>
                <a:cs typeface="Times New Roman" panose="02020603050405020304" pitchFamily="18" charset="0"/>
              </a:rPr>
              <a:t>Application: Suitable for implicit feedback scenarios where interactions are binary.</a:t>
            </a:r>
          </a:p>
        </p:txBody>
      </p:sp>
      <p:sp>
        <p:nvSpPr>
          <p:cNvPr id="5" name="Slide Number Placeholder 4">
            <a:extLst>
              <a:ext uri="{FF2B5EF4-FFF2-40B4-BE49-F238E27FC236}">
                <a16:creationId xmlns:a16="http://schemas.microsoft.com/office/drawing/2014/main" id="{DCFE355A-834C-B994-1B5C-695308D6F99F}"/>
              </a:ext>
            </a:extLst>
          </p:cNvPr>
          <p:cNvSpPr>
            <a:spLocks noGrp="1"/>
          </p:cNvSpPr>
          <p:nvPr>
            <p:ph type="sldNum" sz="quarter" idx="12"/>
          </p:nvPr>
        </p:nvSpPr>
        <p:spPr/>
        <p:txBody>
          <a:bodyPr/>
          <a:lstStyle/>
          <a:p>
            <a:fld id="{6CB39E08-E0E5-4B1A-8F7D-08FE7678A3B6}" type="slidenum">
              <a:rPr lang="en-US" smtClean="0"/>
              <a:t>5</a:t>
            </a:fld>
            <a:endParaRPr lang="en-US"/>
          </a:p>
        </p:txBody>
      </p:sp>
      <p:sp>
        <p:nvSpPr>
          <p:cNvPr id="6" name="Footer Placeholder 5">
            <a:extLst>
              <a:ext uri="{FF2B5EF4-FFF2-40B4-BE49-F238E27FC236}">
                <a16:creationId xmlns:a16="http://schemas.microsoft.com/office/drawing/2014/main" id="{666A0449-4F09-02B2-4428-1E29DE46D3DD}"/>
              </a:ext>
            </a:extLst>
          </p:cNvPr>
          <p:cNvSpPr>
            <a:spLocks noGrp="1"/>
          </p:cNvSpPr>
          <p:nvPr>
            <p:ph type="ftr" sz="quarter" idx="11"/>
          </p:nvPr>
        </p:nvSpPr>
        <p:spPr/>
        <p:txBody>
          <a:bodyPr/>
          <a:lstStyle/>
          <a:p>
            <a:r>
              <a:rPr lang="en-US"/>
              <a:t>Copyright Material by Honey Yadav @IIT Delhi</a:t>
            </a:r>
          </a:p>
        </p:txBody>
      </p:sp>
    </p:spTree>
    <p:extLst>
      <p:ext uri="{BB962C8B-B14F-4D97-AF65-F5344CB8AC3E}">
        <p14:creationId xmlns:p14="http://schemas.microsoft.com/office/powerpoint/2010/main" val="326122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8B6C-5E35-DC42-7CCA-FD3B372AAC9D}"/>
              </a:ext>
            </a:extLst>
          </p:cNvPr>
          <p:cNvSpPr>
            <a:spLocks noGrp="1"/>
          </p:cNvSpPr>
          <p:nvPr>
            <p:ph type="title"/>
          </p:nvPr>
        </p:nvSpPr>
        <p:spPr/>
        <p:txBody>
          <a:bodyPr/>
          <a:lstStyle/>
          <a:p>
            <a:r>
              <a:rPr lang="en-US" dirty="0"/>
              <a:t>Loss Functions</a:t>
            </a:r>
          </a:p>
        </p:txBody>
      </p:sp>
      <p:sp>
        <p:nvSpPr>
          <p:cNvPr id="3" name="Content Placeholder 2">
            <a:extLst>
              <a:ext uri="{FF2B5EF4-FFF2-40B4-BE49-F238E27FC236}">
                <a16:creationId xmlns:a16="http://schemas.microsoft.com/office/drawing/2014/main" id="{5387438C-875B-D574-FC02-3996ED789A09}"/>
              </a:ext>
            </a:extLst>
          </p:cNvPr>
          <p:cNvSpPr>
            <a:spLocks noGrp="1"/>
          </p:cNvSpPr>
          <p:nvPr>
            <p:ph idx="1"/>
          </p:nvPr>
        </p:nvSpPr>
        <p:spPr>
          <a:xfrm>
            <a:off x="548641" y="1694985"/>
            <a:ext cx="11094720" cy="4362915"/>
          </a:xfrm>
        </p:spPr>
        <p:txBody>
          <a:bodyPr numCol="2">
            <a:normAutofit fontScale="85000" lnSpcReduction="20000"/>
          </a:bodyPr>
          <a:lstStyle/>
          <a:p>
            <a:pPr algn="just"/>
            <a:r>
              <a:rPr lang="en-US" b="1" dirty="0">
                <a:latin typeface="Times New Roman" panose="02020603050405020304" pitchFamily="18" charset="0"/>
                <a:cs typeface="Times New Roman" panose="02020603050405020304" pitchFamily="18" charset="0"/>
              </a:rPr>
              <a:t>Pointwise Loss for Ranking: </a:t>
            </a:r>
          </a:p>
          <a:p>
            <a:pPr algn="just"/>
            <a:r>
              <a:rPr lang="en-US" dirty="0">
                <a:latin typeface="Times New Roman" panose="02020603050405020304" pitchFamily="18" charset="0"/>
                <a:cs typeface="Times New Roman" panose="02020603050405020304" pitchFamily="18" charset="0"/>
              </a:rPr>
              <a:t>In recommendation scenarios involving ranking, pointwise loss functions focus on individual instances rather than pairs or triplets of items.</a:t>
            </a:r>
          </a:p>
          <a:p>
            <a:pPr algn="just"/>
            <a:r>
              <a:rPr lang="en-US" dirty="0">
                <a:latin typeface="Times New Roman" panose="02020603050405020304" pitchFamily="18" charset="0"/>
                <a:cs typeface="Times New Roman" panose="02020603050405020304" pitchFamily="18" charset="0"/>
              </a:rPr>
              <a:t>Application: Used in pointwise ranking models to optimize for individual item rankings.</a:t>
            </a:r>
          </a:p>
          <a:p>
            <a:pPr algn="just"/>
            <a:r>
              <a:rPr lang="en-US" b="1" dirty="0">
                <a:latin typeface="Times New Roman" panose="02020603050405020304" pitchFamily="18" charset="0"/>
                <a:cs typeface="Times New Roman" panose="02020603050405020304" pitchFamily="18" charset="0"/>
              </a:rPr>
              <a:t>Pairwise Ranking Loss:</a:t>
            </a:r>
          </a:p>
          <a:p>
            <a:pPr algn="just"/>
            <a:r>
              <a:rPr lang="en-US" dirty="0">
                <a:latin typeface="Times New Roman" panose="02020603050405020304" pitchFamily="18" charset="0"/>
                <a:cs typeface="Times New Roman" panose="02020603050405020304" pitchFamily="18" charset="0"/>
              </a:rPr>
              <a:t>Pairwise ranking loss functions focus on pairs of items and aim to correctly order them.</a:t>
            </a:r>
          </a:p>
          <a:p>
            <a:pPr algn="just"/>
            <a:r>
              <a:rPr lang="en-US" dirty="0">
                <a:latin typeface="Times New Roman" panose="02020603050405020304" pitchFamily="18" charset="0"/>
                <a:cs typeface="Times New Roman" panose="02020603050405020304" pitchFamily="18" charset="0"/>
              </a:rPr>
              <a:t>Application: Commonly used in pairwise ranking models like collaborative ranking.</a:t>
            </a:r>
          </a:p>
          <a:p>
            <a:pPr algn="just"/>
            <a:r>
              <a:rPr lang="en-US" b="1" dirty="0">
                <a:latin typeface="Times New Roman" panose="02020603050405020304" pitchFamily="18" charset="0"/>
                <a:cs typeface="Times New Roman" panose="02020603050405020304" pitchFamily="18" charset="0"/>
              </a:rPr>
              <a:t>Listwise Ranking Loss:</a:t>
            </a:r>
          </a:p>
          <a:p>
            <a:pPr algn="just"/>
            <a:r>
              <a:rPr lang="en-US" dirty="0">
                <a:latin typeface="Times New Roman" panose="02020603050405020304" pitchFamily="18" charset="0"/>
                <a:cs typeface="Times New Roman" panose="02020603050405020304" pitchFamily="18" charset="0"/>
              </a:rPr>
              <a:t>Listwise ranking loss functions consider the entire list of items and aim to optimize the order of the entire list.</a:t>
            </a:r>
          </a:p>
          <a:p>
            <a:pPr algn="just"/>
            <a:r>
              <a:rPr lang="en-US" dirty="0">
                <a:latin typeface="Times New Roman" panose="02020603050405020304" pitchFamily="18" charset="0"/>
                <a:cs typeface="Times New Roman" panose="02020603050405020304" pitchFamily="18" charset="0"/>
              </a:rPr>
              <a:t>Application: Used in listwise ranking models to optimize the entire recommendation list.</a:t>
            </a:r>
          </a:p>
          <a:p>
            <a:pPr algn="just"/>
            <a:r>
              <a:rPr lang="en-US" b="1" dirty="0">
                <a:latin typeface="Times New Roman" panose="02020603050405020304" pitchFamily="18" charset="0"/>
                <a:cs typeface="Times New Roman" panose="02020603050405020304" pitchFamily="18" charset="0"/>
              </a:rPr>
              <a:t>Considerations:</a:t>
            </a:r>
          </a:p>
          <a:p>
            <a:pPr algn="just"/>
            <a:r>
              <a:rPr lang="en-US" dirty="0">
                <a:latin typeface="Times New Roman" panose="02020603050405020304" pitchFamily="18" charset="0"/>
                <a:cs typeface="Times New Roman" panose="02020603050405020304" pitchFamily="18" charset="0"/>
              </a:rPr>
              <a:t>Implicit vs. Explicit Feedback: The type of recommendation system (implicit or explicit feedback) influences the choice of loss function.</a:t>
            </a:r>
          </a:p>
          <a:p>
            <a:pPr algn="just"/>
            <a:r>
              <a:rPr lang="en-US" dirty="0">
                <a:latin typeface="Times New Roman" panose="02020603050405020304" pitchFamily="18" charset="0"/>
                <a:cs typeface="Times New Roman" panose="02020603050405020304" pitchFamily="18" charset="0"/>
              </a:rPr>
              <a:t>Model Architecture: The loss function may vary based on the architecture of the recommendation model (e.g., matrix factorization, neural collaborative filtering).</a:t>
            </a:r>
          </a:p>
          <a:p>
            <a:pPr algn="just"/>
            <a:r>
              <a:rPr lang="en-US" dirty="0">
                <a:latin typeface="Times New Roman" panose="02020603050405020304" pitchFamily="18" charset="0"/>
                <a:cs typeface="Times New Roman" panose="02020603050405020304" pitchFamily="18" charset="0"/>
              </a:rPr>
              <a:t>The selection of a loss function depends on the specific goals of the recommendation system, the type of data available, and the underlying model architecture. </a:t>
            </a:r>
          </a:p>
        </p:txBody>
      </p:sp>
      <p:sp>
        <p:nvSpPr>
          <p:cNvPr id="5" name="Slide Number Placeholder 4">
            <a:extLst>
              <a:ext uri="{FF2B5EF4-FFF2-40B4-BE49-F238E27FC236}">
                <a16:creationId xmlns:a16="http://schemas.microsoft.com/office/drawing/2014/main" id="{AAA6E526-23E3-07A0-F6DA-C4765A38D2F2}"/>
              </a:ext>
            </a:extLst>
          </p:cNvPr>
          <p:cNvSpPr>
            <a:spLocks noGrp="1"/>
          </p:cNvSpPr>
          <p:nvPr>
            <p:ph type="sldNum" sz="quarter" idx="12"/>
          </p:nvPr>
        </p:nvSpPr>
        <p:spPr/>
        <p:txBody>
          <a:bodyPr/>
          <a:lstStyle/>
          <a:p>
            <a:fld id="{6CB39E08-E0E5-4B1A-8F7D-08FE7678A3B6}" type="slidenum">
              <a:rPr lang="en-US" smtClean="0"/>
              <a:t>6</a:t>
            </a:fld>
            <a:endParaRPr lang="en-US"/>
          </a:p>
        </p:txBody>
      </p:sp>
      <p:sp>
        <p:nvSpPr>
          <p:cNvPr id="6" name="Footer Placeholder 5">
            <a:extLst>
              <a:ext uri="{FF2B5EF4-FFF2-40B4-BE49-F238E27FC236}">
                <a16:creationId xmlns:a16="http://schemas.microsoft.com/office/drawing/2014/main" id="{D32198D2-C87F-F26E-0905-47F5960BA9E3}"/>
              </a:ext>
            </a:extLst>
          </p:cNvPr>
          <p:cNvSpPr>
            <a:spLocks noGrp="1"/>
          </p:cNvSpPr>
          <p:nvPr>
            <p:ph type="ftr" sz="quarter" idx="11"/>
          </p:nvPr>
        </p:nvSpPr>
        <p:spPr/>
        <p:txBody>
          <a:bodyPr/>
          <a:lstStyle/>
          <a:p>
            <a:r>
              <a:rPr lang="en-US"/>
              <a:t>Copyright Material by Honey Yadav @IIT Delhi</a:t>
            </a:r>
          </a:p>
        </p:txBody>
      </p:sp>
    </p:spTree>
    <p:extLst>
      <p:ext uri="{BB962C8B-B14F-4D97-AF65-F5344CB8AC3E}">
        <p14:creationId xmlns:p14="http://schemas.microsoft.com/office/powerpoint/2010/main" val="4075844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47EB-5E65-4527-96C3-751FF992CC4C}"/>
              </a:ext>
            </a:extLst>
          </p:cNvPr>
          <p:cNvSpPr>
            <a:spLocks noGrp="1"/>
          </p:cNvSpPr>
          <p:nvPr>
            <p:ph type="title"/>
          </p:nvPr>
        </p:nvSpPr>
        <p:spPr/>
        <p:txBody>
          <a:bodyPr/>
          <a:lstStyle/>
          <a:p>
            <a:r>
              <a:rPr lang="en-US" dirty="0"/>
              <a:t>Collaborative recommendation engines</a:t>
            </a:r>
          </a:p>
        </p:txBody>
      </p:sp>
      <p:sp>
        <p:nvSpPr>
          <p:cNvPr id="3" name="Content Placeholder 2">
            <a:extLst>
              <a:ext uri="{FF2B5EF4-FFF2-40B4-BE49-F238E27FC236}">
                <a16:creationId xmlns:a16="http://schemas.microsoft.com/office/drawing/2014/main" id="{94A2DCB8-9BC1-76F9-057A-4EA10D4FFA3D}"/>
              </a:ext>
            </a:extLst>
          </p:cNvPr>
          <p:cNvSpPr>
            <a:spLocks noGrp="1"/>
          </p:cNvSpPr>
          <p:nvPr>
            <p:ph idx="1"/>
          </p:nvPr>
        </p:nvSpPr>
        <p:spPr>
          <a:xfrm>
            <a:off x="318977" y="2028826"/>
            <a:ext cx="11225324" cy="4029074"/>
          </a:xfrm>
        </p:spPr>
        <p:txBody>
          <a:bodyPr numCol="2">
            <a:normAutofit fontScale="77500" lnSpcReduction="20000"/>
          </a:bodyPr>
          <a:lstStyle/>
          <a:p>
            <a:pPr marL="0" indent="0" algn="just">
              <a:buNone/>
            </a:pPr>
            <a:r>
              <a:rPr lang="en-US" dirty="0"/>
              <a:t>1. User-Based Collaborative Filtering:</a:t>
            </a:r>
          </a:p>
          <a:p>
            <a:pPr algn="just"/>
            <a:r>
              <a:rPr lang="en-US" dirty="0"/>
              <a:t>Idea: Recommends items to a user based on the preferences of users who are similar to that user.</a:t>
            </a:r>
          </a:p>
          <a:p>
            <a:pPr algn="just"/>
            <a:r>
              <a:rPr lang="en-US" dirty="0"/>
              <a:t>Process:</a:t>
            </a:r>
          </a:p>
          <a:p>
            <a:pPr algn="just"/>
            <a:r>
              <a:rPr lang="en-US" dirty="0"/>
              <a:t>Measure the similarity between users.</a:t>
            </a:r>
          </a:p>
          <a:p>
            <a:pPr algn="just"/>
            <a:r>
              <a:rPr lang="en-US" dirty="0"/>
              <a:t>Identify a set of users similar to the target user.</a:t>
            </a:r>
          </a:p>
          <a:p>
            <a:pPr algn="just"/>
            <a:r>
              <a:rPr lang="en-US" dirty="0"/>
              <a:t>Recommend items that the similar users liked but the target user has not yet interacted with.</a:t>
            </a:r>
          </a:p>
          <a:p>
            <a:pPr algn="just"/>
            <a:r>
              <a:rPr lang="en-US" dirty="0"/>
              <a:t>Example: If User A and User B have similar preferences and User B likes a movie that User A hasn't seen, the system may recommend that movie to User A.</a:t>
            </a:r>
          </a:p>
          <a:p>
            <a:pPr marL="0" indent="0" algn="just">
              <a:buNone/>
            </a:pPr>
            <a:endParaRPr lang="en-US" dirty="0"/>
          </a:p>
          <a:p>
            <a:pPr marL="0" indent="0" algn="just">
              <a:buNone/>
            </a:pPr>
            <a:r>
              <a:rPr lang="en-US" dirty="0"/>
              <a:t>2. Item-Based Collaborative Filtering:</a:t>
            </a:r>
          </a:p>
          <a:p>
            <a:pPr algn="just"/>
            <a:r>
              <a:rPr lang="en-US" dirty="0"/>
              <a:t>Idea: Recommends items similar to those the user has liked in the past.</a:t>
            </a:r>
          </a:p>
          <a:p>
            <a:pPr algn="just"/>
            <a:r>
              <a:rPr lang="en-US" dirty="0"/>
              <a:t>Process:</a:t>
            </a:r>
          </a:p>
          <a:p>
            <a:pPr algn="just"/>
            <a:r>
              <a:rPr lang="en-US" dirty="0"/>
              <a:t>Measure the similarity between items.</a:t>
            </a:r>
          </a:p>
          <a:p>
            <a:pPr algn="just"/>
            <a:r>
              <a:rPr lang="en-US" dirty="0"/>
              <a:t>Identify a set of items similar to those the user has liked.</a:t>
            </a:r>
          </a:p>
          <a:p>
            <a:pPr algn="just"/>
            <a:r>
              <a:rPr lang="en-US" dirty="0"/>
              <a:t>Recommend items similar to the liked items but not yet interacted with by the user.</a:t>
            </a:r>
          </a:p>
          <a:p>
            <a:pPr algn="just"/>
            <a:r>
              <a:rPr lang="en-US" dirty="0"/>
              <a:t>Example: If a user likes a particular movie, the system recommends other movies that are similar to the liked movie.</a:t>
            </a:r>
          </a:p>
          <a:p>
            <a:endParaRPr lang="en-US" dirty="0"/>
          </a:p>
        </p:txBody>
      </p:sp>
      <p:sp>
        <p:nvSpPr>
          <p:cNvPr id="5" name="Slide Number Placeholder 4">
            <a:extLst>
              <a:ext uri="{FF2B5EF4-FFF2-40B4-BE49-F238E27FC236}">
                <a16:creationId xmlns:a16="http://schemas.microsoft.com/office/drawing/2014/main" id="{C1613D2D-CD74-C377-DC74-DC07A55ED77A}"/>
              </a:ext>
            </a:extLst>
          </p:cNvPr>
          <p:cNvSpPr>
            <a:spLocks noGrp="1"/>
          </p:cNvSpPr>
          <p:nvPr>
            <p:ph type="sldNum" sz="quarter" idx="12"/>
          </p:nvPr>
        </p:nvSpPr>
        <p:spPr/>
        <p:txBody>
          <a:bodyPr/>
          <a:lstStyle/>
          <a:p>
            <a:fld id="{6CB39E08-E0E5-4B1A-8F7D-08FE7678A3B6}" type="slidenum">
              <a:rPr lang="en-US" smtClean="0"/>
              <a:t>7</a:t>
            </a:fld>
            <a:endParaRPr lang="en-US"/>
          </a:p>
        </p:txBody>
      </p:sp>
      <p:sp>
        <p:nvSpPr>
          <p:cNvPr id="6" name="Footer Placeholder 5">
            <a:extLst>
              <a:ext uri="{FF2B5EF4-FFF2-40B4-BE49-F238E27FC236}">
                <a16:creationId xmlns:a16="http://schemas.microsoft.com/office/drawing/2014/main" id="{F6384736-F75B-A643-AE0A-F8CB2FB2BCEC}"/>
              </a:ext>
            </a:extLst>
          </p:cNvPr>
          <p:cNvSpPr>
            <a:spLocks noGrp="1"/>
          </p:cNvSpPr>
          <p:nvPr>
            <p:ph type="ftr" sz="quarter" idx="11"/>
          </p:nvPr>
        </p:nvSpPr>
        <p:spPr/>
        <p:txBody>
          <a:bodyPr/>
          <a:lstStyle/>
          <a:p>
            <a:r>
              <a:rPr lang="en-US"/>
              <a:t>Copyright Material by Honey Yadav @IIT Delhi</a:t>
            </a:r>
          </a:p>
        </p:txBody>
      </p:sp>
    </p:spTree>
    <p:extLst>
      <p:ext uri="{BB962C8B-B14F-4D97-AF65-F5344CB8AC3E}">
        <p14:creationId xmlns:p14="http://schemas.microsoft.com/office/powerpoint/2010/main" val="120069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89A8-711E-2C8F-A760-EE0259ABB050}"/>
              </a:ext>
            </a:extLst>
          </p:cNvPr>
          <p:cNvSpPr>
            <a:spLocks noGrp="1"/>
          </p:cNvSpPr>
          <p:nvPr>
            <p:ph type="title"/>
          </p:nvPr>
        </p:nvSpPr>
        <p:spPr>
          <a:xfrm>
            <a:off x="548639" y="950977"/>
            <a:ext cx="10995659" cy="930986"/>
          </a:xfrm>
        </p:spPr>
        <p:txBody>
          <a:bodyPr>
            <a:noAutofit/>
          </a:bodyPr>
          <a:lstStyle/>
          <a:p>
            <a:r>
              <a:rPr lang="en-IN" b="1" i="0" u="none" strike="noStrike" dirty="0">
                <a:solidFill>
                  <a:srgbClr val="374151"/>
                </a:solidFill>
                <a:effectLst/>
                <a:latin typeface="Söhne"/>
              </a:rPr>
              <a:t>Similarity Metrics</a:t>
            </a:r>
            <a:br>
              <a:rPr lang="en-IN" b="0" i="0" u="none" strike="noStrike"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A5814421-FC23-72C5-DDCB-D6BA76914333}"/>
              </a:ext>
            </a:extLst>
          </p:cNvPr>
          <p:cNvSpPr>
            <a:spLocks noGrp="1"/>
          </p:cNvSpPr>
          <p:nvPr>
            <p:ph idx="1"/>
          </p:nvPr>
        </p:nvSpPr>
        <p:spPr>
          <a:xfrm>
            <a:off x="350874" y="1722475"/>
            <a:ext cx="11632019" cy="4335426"/>
          </a:xfrm>
        </p:spPr>
        <p:txBody>
          <a:bodyPr numCol="2">
            <a:normAutofit/>
          </a:bodyPr>
          <a:lstStyle/>
          <a:p>
            <a:pPr marL="457200" lvl="1" indent="0">
              <a:buNone/>
            </a:pPr>
            <a:r>
              <a:rPr lang="en-IN" sz="1600" dirty="0">
                <a:latin typeface="Times New Roman" panose="02020603050405020304" pitchFamily="18" charset="0"/>
                <a:cs typeface="Times New Roman" panose="02020603050405020304" pitchFamily="18" charset="0"/>
              </a:rPr>
              <a:t>S</a:t>
            </a:r>
            <a:r>
              <a:rPr lang="en-IN" sz="1600" b="0" i="0" u="none" strike="noStrike" dirty="0">
                <a:effectLst/>
                <a:latin typeface="Times New Roman" panose="02020603050405020304" pitchFamily="18" charset="0"/>
                <a:cs typeface="Times New Roman" panose="02020603050405020304" pitchFamily="18" charset="0"/>
              </a:rPr>
              <a:t>imilarity metrics include Cosine Similarity, Pearson Correlation, and Jaccard Similarity.</a:t>
            </a:r>
          </a:p>
          <a:p>
            <a:pPr marL="457200" lvl="1" indent="0">
              <a:buNone/>
            </a:pPr>
            <a:r>
              <a:rPr lang="en-IN" sz="1600" b="0" i="0" u="none" strike="noStrike" dirty="0">
                <a:effectLst/>
                <a:latin typeface="Times New Roman" panose="02020603050405020304" pitchFamily="18" charset="0"/>
                <a:cs typeface="Times New Roman" panose="02020603050405020304" pitchFamily="18" charset="0"/>
              </a:rPr>
              <a:t>These metrics measure the similarity between users or items based on their preferences. </a:t>
            </a:r>
          </a:p>
          <a:p>
            <a:pPr algn="l"/>
            <a:r>
              <a:rPr lang="en-IN" sz="1600" b="0" i="0" u="none" strike="noStrike" dirty="0">
                <a:effectLst/>
                <a:latin typeface="Times New Roman" panose="02020603050405020304" pitchFamily="18" charset="0"/>
                <a:cs typeface="Times New Roman" panose="02020603050405020304" pitchFamily="18" charset="0"/>
              </a:rPr>
              <a:t>Consider the following user ratings for movies:</a:t>
            </a:r>
            <a:endParaRPr lang="en-IN" sz="1600" dirty="0">
              <a:effectLst/>
              <a:latin typeface="Times New Roman" panose="02020603050405020304" pitchFamily="18" charset="0"/>
              <a:cs typeface="Times New Roman" panose="02020603050405020304" pitchFamily="18" charset="0"/>
            </a:endParaRPr>
          </a:p>
          <a:p>
            <a:pPr algn="l"/>
            <a:r>
              <a:rPr lang="en-IN" sz="1600" b="0" i="0" u="none" strike="noStrike" dirty="0">
                <a:effectLst/>
                <a:latin typeface="Times New Roman" panose="02020603050405020304" pitchFamily="18" charset="0"/>
                <a:cs typeface="Times New Roman" panose="02020603050405020304" pitchFamily="18" charset="0"/>
              </a:rPr>
              <a:t>We want to calculate the Cosine Similarity between User 1 and User 2.</a:t>
            </a:r>
          </a:p>
          <a:p>
            <a:pPr algn="l"/>
            <a:r>
              <a:rPr lang="en-IN" sz="1600" dirty="0">
                <a:latin typeface="Times New Roman" panose="02020603050405020304" pitchFamily="18" charset="0"/>
                <a:cs typeface="Times New Roman" panose="02020603050405020304" pitchFamily="18" charset="0"/>
              </a:rPr>
              <a:t>              </a:t>
            </a:r>
            <a:r>
              <a:rPr lang="en-IN" sz="1600" b="0" i="0" u="none" strike="noStrike" dirty="0">
                <a:effectLst/>
                <a:latin typeface="Times New Roman" panose="02020603050405020304" pitchFamily="18" charset="0"/>
                <a:cs typeface="Times New Roman" panose="02020603050405020304" pitchFamily="18" charset="0"/>
              </a:rPr>
              <a:t>   Movie A   Movie B   Movie C   Movie D</a:t>
            </a:r>
          </a:p>
          <a:p>
            <a:pPr algn="l"/>
            <a:r>
              <a:rPr lang="en-IN" sz="1600" b="0" i="0" u="none" strike="noStrike" dirty="0">
                <a:effectLst/>
                <a:latin typeface="Times New Roman" panose="02020603050405020304" pitchFamily="18" charset="0"/>
                <a:cs typeface="Times New Roman" panose="02020603050405020304" pitchFamily="18" charset="0"/>
              </a:rPr>
              <a:t>User 1        5         4         -         2</a:t>
            </a:r>
          </a:p>
          <a:p>
            <a:pPr algn="l"/>
            <a:r>
              <a:rPr lang="en-IN" sz="1600" b="0" i="0" u="none" strike="noStrike" dirty="0">
                <a:effectLst/>
                <a:latin typeface="Times New Roman" panose="02020603050405020304" pitchFamily="18" charset="0"/>
                <a:cs typeface="Times New Roman" panose="02020603050405020304" pitchFamily="18" charset="0"/>
              </a:rPr>
              <a:t>User 2        -         3         4         5</a:t>
            </a:r>
          </a:p>
          <a:p>
            <a:pPr algn="l"/>
            <a:r>
              <a:rPr lang="en-IN" sz="1600" b="0" i="0" u="none" strike="noStrike" dirty="0">
                <a:effectLst/>
                <a:latin typeface="Times New Roman" panose="02020603050405020304" pitchFamily="18" charset="0"/>
                <a:cs typeface="Times New Roman" panose="02020603050405020304" pitchFamily="18" charset="0"/>
              </a:rPr>
              <a:t>User 3        3         -         5         -</a:t>
            </a:r>
          </a:p>
          <a:p>
            <a:pPr algn="l"/>
            <a:r>
              <a:rPr lang="en-IN" sz="1600" b="0" i="0" u="none" strike="noStrike" dirty="0">
                <a:effectLst/>
                <a:latin typeface="Times New Roman" panose="02020603050405020304" pitchFamily="18" charset="0"/>
                <a:cs typeface="Times New Roman" panose="02020603050405020304" pitchFamily="18" charset="0"/>
              </a:rPr>
              <a:t>User 4        4         2         -         3</a:t>
            </a:r>
          </a:p>
          <a:p>
            <a:pPr marL="0" indent="0" algn="l">
              <a:buNone/>
            </a:pPr>
            <a:r>
              <a:rPr lang="en-IN" sz="1600" b="0" i="0" u="none" strike="noStrike" dirty="0">
                <a:effectLst/>
                <a:latin typeface="Times New Roman" panose="02020603050405020304" pitchFamily="18" charset="0"/>
                <a:cs typeface="Times New Roman" panose="02020603050405020304" pitchFamily="18" charset="0"/>
              </a:rPr>
              <a:t>Step 1: Form Vectors</a:t>
            </a:r>
          </a:p>
          <a:p>
            <a:pPr algn="l"/>
            <a:r>
              <a:rPr lang="en-IN" sz="1600" b="0" i="0" u="none" strike="noStrike" dirty="0">
                <a:effectLst/>
                <a:latin typeface="Times New Roman" panose="02020603050405020304" pitchFamily="18" charset="0"/>
                <a:cs typeface="Times New Roman" panose="02020603050405020304" pitchFamily="18" charset="0"/>
              </a:rPr>
              <a:t>Convert the ratings into vectors for the two users:</a:t>
            </a:r>
          </a:p>
          <a:p>
            <a:pPr algn="l">
              <a:buFont typeface="Arial" panose="020B0604020202020204" pitchFamily="34" charset="0"/>
              <a:buChar char="•"/>
            </a:pPr>
            <a:r>
              <a:rPr lang="en-IN" sz="1600" b="0" i="0" u="none" strike="noStrike" dirty="0">
                <a:effectLst/>
                <a:latin typeface="Times New Roman" panose="02020603050405020304" pitchFamily="18" charset="0"/>
                <a:cs typeface="Times New Roman" panose="02020603050405020304" pitchFamily="18" charset="0"/>
              </a:rPr>
              <a:t>User 1: [5, 4, 0, 2]</a:t>
            </a:r>
          </a:p>
          <a:p>
            <a:pPr algn="l">
              <a:buFont typeface="Arial" panose="020B0604020202020204" pitchFamily="34" charset="0"/>
              <a:buChar char="•"/>
            </a:pPr>
            <a:r>
              <a:rPr lang="en-IN" sz="1600" b="0" i="0" u="none" strike="noStrike" dirty="0">
                <a:effectLst/>
                <a:latin typeface="Times New Roman" panose="02020603050405020304" pitchFamily="18" charset="0"/>
                <a:cs typeface="Times New Roman" panose="02020603050405020304" pitchFamily="18" charset="0"/>
              </a:rPr>
              <a:t>User 2: [0, 3, 4, 5]</a:t>
            </a:r>
          </a:p>
          <a:p>
            <a:pPr algn="l"/>
            <a:r>
              <a:rPr lang="en-IN" sz="1600" b="0" i="0" u="none" strike="noStrike" dirty="0">
                <a:effectLst/>
                <a:latin typeface="Times New Roman" panose="02020603050405020304" pitchFamily="18" charset="0"/>
                <a:cs typeface="Times New Roman" panose="02020603050405020304" pitchFamily="18" charset="0"/>
              </a:rPr>
              <a:t>Step 2: Calculate Dot Product</a:t>
            </a:r>
          </a:p>
          <a:p>
            <a:pPr algn="l"/>
            <a:r>
              <a:rPr lang="en-IN" sz="1600" b="0" i="0" u="none" strike="noStrike" dirty="0">
                <a:effectLst/>
                <a:latin typeface="Times New Roman" panose="02020603050405020304" pitchFamily="18" charset="0"/>
                <a:cs typeface="Times New Roman" panose="02020603050405020304" pitchFamily="18" charset="0"/>
              </a:rPr>
              <a:t>Calculate the dot product of the two vectors:</a:t>
            </a:r>
          </a:p>
          <a:p>
            <a:r>
              <a:rPr lang="en-IN" sz="1600" dirty="0">
                <a:effectLst/>
                <a:latin typeface="Times New Roman" panose="02020603050405020304" pitchFamily="18" charset="0"/>
                <a:cs typeface="Times New Roman" panose="02020603050405020304" pitchFamily="18" charset="0"/>
              </a:rPr>
              <a:t>Dot Product = (5 * 0) + (4 * 3) + (0 * 4) + (2 * 5) = 26 </a:t>
            </a:r>
          </a:p>
          <a:p>
            <a:pPr marL="0" indent="0" algn="l">
              <a:buNone/>
            </a:pPr>
            <a:endParaRPr lang="en-IN" sz="1600" b="0" i="0" u="none" strike="noStrike" dirty="0">
              <a:solidFill>
                <a:srgbClr val="374151"/>
              </a:solidFill>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D4F130A-9474-DA97-5203-C76EA05EED5D}"/>
              </a:ext>
            </a:extLst>
          </p:cNvPr>
          <p:cNvSpPr>
            <a:spLocks noGrp="1"/>
          </p:cNvSpPr>
          <p:nvPr>
            <p:ph type="sldNum" sz="quarter" idx="12"/>
          </p:nvPr>
        </p:nvSpPr>
        <p:spPr/>
        <p:txBody>
          <a:bodyPr/>
          <a:lstStyle/>
          <a:p>
            <a:fld id="{6CB39E08-E0E5-4B1A-8F7D-08FE7678A3B6}" type="slidenum">
              <a:rPr lang="en-US" smtClean="0"/>
              <a:t>8</a:t>
            </a:fld>
            <a:endParaRPr lang="en-US"/>
          </a:p>
        </p:txBody>
      </p:sp>
      <p:sp>
        <p:nvSpPr>
          <p:cNvPr id="6" name="Footer Placeholder 5">
            <a:extLst>
              <a:ext uri="{FF2B5EF4-FFF2-40B4-BE49-F238E27FC236}">
                <a16:creationId xmlns:a16="http://schemas.microsoft.com/office/drawing/2014/main" id="{2BF86D82-F5D9-ED20-07CA-8F3A21C8A9F1}"/>
              </a:ext>
            </a:extLst>
          </p:cNvPr>
          <p:cNvSpPr>
            <a:spLocks noGrp="1"/>
          </p:cNvSpPr>
          <p:nvPr>
            <p:ph type="ftr" sz="quarter" idx="11"/>
          </p:nvPr>
        </p:nvSpPr>
        <p:spPr/>
        <p:txBody>
          <a:bodyPr/>
          <a:lstStyle/>
          <a:p>
            <a:r>
              <a:rPr lang="en-US"/>
              <a:t>Copyright Material by Honey Yadav @IIT Delhi</a:t>
            </a:r>
          </a:p>
        </p:txBody>
      </p:sp>
    </p:spTree>
    <p:extLst>
      <p:ext uri="{BB962C8B-B14F-4D97-AF65-F5344CB8AC3E}">
        <p14:creationId xmlns:p14="http://schemas.microsoft.com/office/powerpoint/2010/main" val="2717419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89A8-711E-2C8F-A760-EE0259ABB050}"/>
              </a:ext>
            </a:extLst>
          </p:cNvPr>
          <p:cNvSpPr>
            <a:spLocks noGrp="1"/>
          </p:cNvSpPr>
          <p:nvPr>
            <p:ph type="title"/>
          </p:nvPr>
        </p:nvSpPr>
        <p:spPr>
          <a:xfrm>
            <a:off x="548639" y="950977"/>
            <a:ext cx="10995659" cy="930986"/>
          </a:xfrm>
        </p:spPr>
        <p:txBody>
          <a:bodyPr>
            <a:noAutofit/>
          </a:bodyPr>
          <a:lstStyle/>
          <a:p>
            <a:r>
              <a:rPr lang="en-IN" b="1" i="0" u="none" strike="noStrike" dirty="0">
                <a:solidFill>
                  <a:srgbClr val="374151"/>
                </a:solidFill>
                <a:effectLst/>
                <a:latin typeface="Söhne"/>
              </a:rPr>
              <a:t>Similarity Metrics</a:t>
            </a:r>
            <a:br>
              <a:rPr lang="en-IN" b="0" i="0" u="none" strike="noStrike"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A5814421-FC23-72C5-DDCB-D6BA76914333}"/>
              </a:ext>
            </a:extLst>
          </p:cNvPr>
          <p:cNvSpPr>
            <a:spLocks noGrp="1"/>
          </p:cNvSpPr>
          <p:nvPr>
            <p:ph idx="1"/>
          </p:nvPr>
        </p:nvSpPr>
        <p:spPr/>
        <p:txBody>
          <a:bodyPr numCol="2">
            <a:normAutofit/>
          </a:bodyPr>
          <a:lstStyle/>
          <a:p>
            <a:pPr marL="0" indent="0" algn="just">
              <a:buNone/>
            </a:pPr>
            <a:r>
              <a:rPr lang="en-IN" sz="1700" b="0" i="0" u="none" strike="noStrike" dirty="0">
                <a:effectLst/>
                <a:latin typeface="Times New Roman" panose="02020603050405020304" pitchFamily="18" charset="0"/>
                <a:cs typeface="Times New Roman" panose="02020603050405020304" pitchFamily="18" charset="0"/>
              </a:rPr>
              <a:t>Step 3: Calculate Magnitudes</a:t>
            </a:r>
          </a:p>
          <a:p>
            <a:pPr algn="just"/>
            <a:r>
              <a:rPr lang="en-IN" sz="1700" b="0" i="0" u="none" strike="noStrike" dirty="0">
                <a:effectLst/>
                <a:latin typeface="Times New Roman" panose="02020603050405020304" pitchFamily="18" charset="0"/>
                <a:cs typeface="Times New Roman" panose="02020603050405020304" pitchFamily="18" charset="0"/>
              </a:rPr>
              <a:t>Calculate the magnitudes (Euclidean norm) of each vector:</a:t>
            </a:r>
          </a:p>
          <a:p>
            <a:pPr algn="just">
              <a:buFont typeface="Arial" panose="020B0604020202020204" pitchFamily="34" charset="0"/>
              <a:buChar char="•"/>
            </a:pPr>
            <a:r>
              <a:rPr lang="en-IN" sz="1700" b="0" i="0" u="none" strike="noStrike" dirty="0">
                <a:effectLst/>
                <a:latin typeface="Times New Roman" panose="02020603050405020304" pitchFamily="18" charset="0"/>
                <a:cs typeface="Times New Roman" panose="02020603050405020304" pitchFamily="18" charset="0"/>
              </a:rPr>
              <a:t>Magnitude of User 1: sqrt(5^2 + 4^2 + 0^2 + 2^2) = sqrt(41)</a:t>
            </a:r>
          </a:p>
          <a:p>
            <a:pPr algn="just">
              <a:buFont typeface="Arial" panose="020B0604020202020204" pitchFamily="34" charset="0"/>
              <a:buChar char="•"/>
            </a:pPr>
            <a:r>
              <a:rPr lang="en-IN" sz="1700" b="0" i="0" u="none" strike="noStrike" dirty="0">
                <a:effectLst/>
                <a:latin typeface="Times New Roman" panose="02020603050405020304" pitchFamily="18" charset="0"/>
                <a:cs typeface="Times New Roman" panose="02020603050405020304" pitchFamily="18" charset="0"/>
              </a:rPr>
              <a:t>Magnitude of User 2: sqrt(0^2 + 3^2 + 4^2 + 5^2) = sqrt(50)</a:t>
            </a:r>
          </a:p>
          <a:p>
            <a:pPr marL="0" indent="0" algn="just">
              <a:buNone/>
            </a:pPr>
            <a:r>
              <a:rPr lang="en-IN" sz="1700" b="0" i="0" u="none" strike="noStrike" dirty="0">
                <a:effectLst/>
                <a:latin typeface="Times New Roman" panose="02020603050405020304" pitchFamily="18" charset="0"/>
                <a:cs typeface="Times New Roman" panose="02020603050405020304" pitchFamily="18" charset="0"/>
              </a:rPr>
              <a:t>Step 4: Calculate Cosine Similarity</a:t>
            </a:r>
          </a:p>
          <a:p>
            <a:pPr algn="just"/>
            <a:r>
              <a:rPr lang="en-IN" sz="1700" dirty="0">
                <a:effectLst/>
                <a:latin typeface="Times New Roman" panose="02020603050405020304" pitchFamily="18" charset="0"/>
                <a:cs typeface="Times New Roman" panose="02020603050405020304" pitchFamily="18" charset="0"/>
              </a:rPr>
              <a:t>Cosine Similarity = Dot Product / (Magnitude of User 1 * Magnitude of User 2) = 26 / (sqrt(41) * sqrt(50)) = 0.623 </a:t>
            </a:r>
          </a:p>
          <a:p>
            <a:pPr algn="just"/>
            <a:r>
              <a:rPr lang="en-IN" sz="1700" b="0" i="0" u="none" strike="noStrike" dirty="0">
                <a:effectLst/>
                <a:latin typeface="Times New Roman" panose="02020603050405020304" pitchFamily="18" charset="0"/>
                <a:cs typeface="Times New Roman" panose="02020603050405020304" pitchFamily="18" charset="0"/>
              </a:rPr>
              <a:t>So, the Cosine Similarity between User 1 and User 2 is approximately 0.623.</a:t>
            </a:r>
          </a:p>
          <a:p>
            <a:pPr algn="just"/>
            <a:r>
              <a:rPr lang="en-IN" sz="1700" b="1" i="0" u="none" strike="noStrike" dirty="0">
                <a:effectLst/>
                <a:latin typeface="Times New Roman" panose="02020603050405020304" pitchFamily="18" charset="0"/>
                <a:cs typeface="Times New Roman" panose="02020603050405020304" pitchFamily="18" charset="0"/>
              </a:rPr>
              <a:t>Interpretation:</a:t>
            </a:r>
          </a:p>
          <a:p>
            <a:pPr algn="just"/>
            <a:r>
              <a:rPr lang="en-IN" sz="1700" b="0" i="0" u="none" strike="noStrike" dirty="0">
                <a:effectLst/>
                <a:latin typeface="Times New Roman" panose="02020603050405020304" pitchFamily="18" charset="0"/>
                <a:cs typeface="Times New Roman" panose="02020603050405020304" pitchFamily="18" charset="0"/>
              </a:rPr>
              <a:t>A Cosine Similarity of 0.623 indicates a moderate level of similarity between User 1 and User 2. The range of Cosine Similarity is between -1 (completely dissimilar) and 1 (completely similar), with 0 representing no similarity.</a:t>
            </a:r>
          </a:p>
          <a:p>
            <a:pPr marL="0" indent="0">
              <a:buNone/>
            </a:pPr>
            <a:br>
              <a:rPr lang="en-IN" dirty="0"/>
            </a:br>
            <a:endParaRPr lang="en-IN" b="0" i="0" u="none" strike="noStrike" dirty="0">
              <a:effectLst/>
              <a:latin typeface="Söhne"/>
            </a:endParaRPr>
          </a:p>
        </p:txBody>
      </p:sp>
      <p:sp>
        <p:nvSpPr>
          <p:cNvPr id="5" name="Slide Number Placeholder 4">
            <a:extLst>
              <a:ext uri="{FF2B5EF4-FFF2-40B4-BE49-F238E27FC236}">
                <a16:creationId xmlns:a16="http://schemas.microsoft.com/office/drawing/2014/main" id="{1EACE88B-51C6-1489-6B07-242F8F337D39}"/>
              </a:ext>
            </a:extLst>
          </p:cNvPr>
          <p:cNvSpPr>
            <a:spLocks noGrp="1"/>
          </p:cNvSpPr>
          <p:nvPr>
            <p:ph type="sldNum" sz="quarter" idx="12"/>
          </p:nvPr>
        </p:nvSpPr>
        <p:spPr/>
        <p:txBody>
          <a:bodyPr/>
          <a:lstStyle/>
          <a:p>
            <a:fld id="{6CB39E08-E0E5-4B1A-8F7D-08FE7678A3B6}" type="slidenum">
              <a:rPr lang="en-US" smtClean="0"/>
              <a:t>9</a:t>
            </a:fld>
            <a:endParaRPr lang="en-US"/>
          </a:p>
        </p:txBody>
      </p:sp>
      <p:sp>
        <p:nvSpPr>
          <p:cNvPr id="6" name="Footer Placeholder 5">
            <a:extLst>
              <a:ext uri="{FF2B5EF4-FFF2-40B4-BE49-F238E27FC236}">
                <a16:creationId xmlns:a16="http://schemas.microsoft.com/office/drawing/2014/main" id="{1A282AD0-9482-C4A8-7871-D46D4C471263}"/>
              </a:ext>
            </a:extLst>
          </p:cNvPr>
          <p:cNvSpPr>
            <a:spLocks noGrp="1"/>
          </p:cNvSpPr>
          <p:nvPr>
            <p:ph type="ftr" sz="quarter" idx="11"/>
          </p:nvPr>
        </p:nvSpPr>
        <p:spPr/>
        <p:txBody>
          <a:bodyPr/>
          <a:lstStyle/>
          <a:p>
            <a:r>
              <a:rPr lang="en-US"/>
              <a:t>Copyright Material by Honey Yadav @IIT Delhi</a:t>
            </a:r>
          </a:p>
        </p:txBody>
      </p:sp>
    </p:spTree>
    <p:extLst>
      <p:ext uri="{BB962C8B-B14F-4D97-AF65-F5344CB8AC3E}">
        <p14:creationId xmlns:p14="http://schemas.microsoft.com/office/powerpoint/2010/main" val="736312167"/>
      </p:ext>
    </p:extLst>
  </p:cSld>
  <p:clrMapOvr>
    <a:masterClrMapping/>
  </p:clrMapOvr>
</p:sld>
</file>

<file path=ppt/theme/theme1.xml><?xml version="1.0" encoding="utf-8"?>
<a:theme xmlns:a="http://schemas.openxmlformats.org/drawingml/2006/main" name="TribuneVTI">
  <a:themeElements>
    <a:clrScheme name="amasis">
      <a:dk1>
        <a:sysClr val="windowText" lastClr="000000"/>
      </a:dk1>
      <a:lt1>
        <a:sysClr val="window" lastClr="FFFFFF"/>
      </a:lt1>
      <a:dk2>
        <a:srgbClr val="470401"/>
      </a:dk2>
      <a:lt2>
        <a:srgbClr val="EBE2E2"/>
      </a:lt2>
      <a:accent1>
        <a:srgbClr val="BD1209"/>
      </a:accent1>
      <a:accent2>
        <a:srgbClr val="F40600"/>
      </a:accent2>
      <a:accent3>
        <a:srgbClr val="F26216"/>
      </a:accent3>
      <a:accent4>
        <a:srgbClr val="F0800D"/>
      </a:accent4>
      <a:accent5>
        <a:srgbClr val="3EA8B6"/>
      </a:accent5>
      <a:accent6>
        <a:srgbClr val="005B6B"/>
      </a:accent6>
      <a:hlink>
        <a:srgbClr val="F40600"/>
      </a:hlink>
      <a:folHlink>
        <a:srgbClr val="1C7E8E"/>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2121</Words>
  <Application>Microsoft Macintosh PowerPoint</Application>
  <PresentationFormat>Widescreen</PresentationFormat>
  <Paragraphs>160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Amasis MT Pro Medium</vt:lpstr>
      <vt:lpstr>Arial</vt:lpstr>
      <vt:lpstr>Calibri</vt:lpstr>
      <vt:lpstr>Söhne</vt:lpstr>
      <vt:lpstr>Times New Roman</vt:lpstr>
      <vt:lpstr>Univers Light</vt:lpstr>
      <vt:lpstr>TribuneVTI</vt:lpstr>
      <vt:lpstr>Recommendation Models</vt:lpstr>
      <vt:lpstr>Recommendation Systems</vt:lpstr>
      <vt:lpstr>Recommendation Models</vt:lpstr>
      <vt:lpstr>Loss Functions</vt:lpstr>
      <vt:lpstr>Loss Functions</vt:lpstr>
      <vt:lpstr>Loss Functions</vt:lpstr>
      <vt:lpstr>Collaborative recommendation engines</vt:lpstr>
      <vt:lpstr>Similarity Metrics </vt:lpstr>
      <vt:lpstr>Similarity Metrics </vt:lpstr>
      <vt:lpstr>Recommendation Measures</vt:lpstr>
      <vt:lpstr>Building Content-Based Recommendation Model</vt:lpstr>
      <vt:lpstr>PowerPoint Presentation</vt:lpstr>
      <vt:lpstr>Alternatives without GPT-3.5: </vt:lpstr>
      <vt:lpstr>Recommendation system using content filtering: A case study for college campus placement – Karbhari et al., 2017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Models</dc:title>
  <dc:creator>Honey Yadav</dc:creator>
  <cp:lastModifiedBy>Honey Yadav</cp:lastModifiedBy>
  <cp:revision>3</cp:revision>
  <dcterms:created xsi:type="dcterms:W3CDTF">2023-12-15T14:21:59Z</dcterms:created>
  <dcterms:modified xsi:type="dcterms:W3CDTF">2023-12-17T10:34:52Z</dcterms:modified>
</cp:coreProperties>
</file>